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/>
    <p:restoredTop sz="94719"/>
  </p:normalViewPr>
  <p:slideViewPr>
    <p:cSldViewPr snapToGrid="0">
      <p:cViewPr>
        <p:scale>
          <a:sx n="70" d="100"/>
          <a:sy n="70" d="100"/>
        </p:scale>
        <p:origin x="272" y="1264"/>
      </p:cViewPr>
      <p:guideLst/>
    </p:cSldViewPr>
  </p:slideViewPr>
  <p:outlineViewPr>
    <p:cViewPr>
      <p:scale>
        <a:sx n="33" d="100"/>
        <a:sy n="33" d="100"/>
      </p:scale>
      <p:origin x="0" y="-6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2.5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41.7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42.0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4.7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5.2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5.6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6.0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6.5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7.1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7.5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0:19:38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5D463-23C1-3E42-039B-87ABF88A4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73C11E-72D3-811B-8C12-E8C7BCAD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959FE-16FB-FBAB-9929-4200BD7B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E5545-3204-D536-9C7C-5C59976B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D5EE3C-C817-8ABA-E8D2-15A83AED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11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0AAF7-C5E8-BD0A-10DA-A4EE8556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64F9DF-EA5C-495E-BAE0-003A5E3A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E542A-A87F-D063-E9EB-26FCDF59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B5D09-13E8-C567-1301-A20FCBC6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B9EEF0-A2F6-CD0F-CB97-3733EF44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8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4099C0-CB54-8DA8-D088-F2BA67D40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73D16-3044-878C-6A1C-22AB88784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D6A84A-C485-BD31-2B6F-90351740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661D5-5DE2-832E-FB5E-642B9609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5B181-A8B2-CDCF-BDAB-1D59130A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42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94BF4-1FC3-5A05-4505-77657859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A535B-28FA-B20C-EE61-B480890A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2E589-5666-9519-2098-CFEED9DC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C4E307-AF20-C22D-30E7-0E424354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252997-9933-9B9B-5968-270F0958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BCE76-DB23-0738-6217-CFC8A428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11271F-1406-0B7E-2F71-F10C9298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60BD9-7619-9A8D-5DD6-EE501F4E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C0C30A-6026-35A8-2A3D-9E63DD20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7E46B-D044-5A20-F28E-9F81EA8A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1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3042-844F-B68B-4C1C-6FFEF8C5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05DA1-8C98-13EC-DFD5-3510BD95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B1AAC7-055F-555E-FA25-881DB779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A04673-E833-70B5-66E1-812038DC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8F3DAD-8B99-6509-07C3-0ABE0ABC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9F1F4-43D3-BCAB-7DAC-26A03714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0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FAF20-775D-88C9-3413-E9C21445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66434D-353C-3C8A-9A5F-B2C1024C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B86952-246F-43C8-21E8-B364D0DD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130A47-427D-BF86-71C8-B73E1C310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50E370-B8D7-BC26-B4C7-BD95BE8D1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C3D1D3-1732-99F4-E54A-3F138C8C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0AF294-F6AB-FA88-0680-B462D8F8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0C6A34-A491-6028-DEB1-568E70CE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71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E93E3-3B9D-58EA-8A7E-7339B348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105978-0F9E-0F97-E765-DEBFECA1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93741E-7182-9C15-3E5A-A73D50AE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398392-B4CD-1231-DF62-D3ACF148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65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713670-25E8-63BE-C87F-233B756C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CBAD1C-A2D1-7ADC-1BA2-F9B98112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990150-389C-EA8E-1CC9-E72DFDF0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89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26229-D77B-D943-9C35-93D963FF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C3E06-9A4A-611E-3BFB-F9D4D585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F86FCD-8825-4198-63D4-918CCD023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2401A-0EE1-F28B-A0D8-4BD8231B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CF15D5-BFF7-AF1D-C80D-D534B27E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D565A7-9C27-CF1A-20B6-B8233C1F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0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2BAC5-2EBF-4A4F-63E6-5AC622C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2A0F37-248A-6722-EAFD-ED607C8D1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BDB20C-D525-C247-2494-6C77D0D71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C29EC9-5263-DF6B-1942-0B2A952F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5C1F18-38DD-5ED8-632E-B25864BB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D1DF9F-914D-6D66-A3F8-7BB12D0D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757C0-3316-D26E-BFCF-10672CDC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8879D7-9EEC-B335-9E2F-4D6221BC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9F058-402E-0181-9DF0-BFD3C762B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3A6E-2E93-E245-A8CC-E4DFD876BF87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4A2AE0-D5E7-BAE9-FFB9-C3F23A497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BF2F52-32C4-562B-7920-957E7828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A1AF-5B25-5C49-A3A3-47D9D8C7C7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77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1.gif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file:////var/folders/8_/ngb3l8814cgdbt58zsfs2x1c0000gn/T/com.microsoft.Word/WebArchiveCopyPasteTempFiles/img02.gif" TargetMode="Externa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3.gif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1.gif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8_/ngb3l8814cgdbt58zsfs2x1c0000gn/T/com.microsoft.Word/WebArchiveCopyPasteTempFiles/img02.gif" TargetMode="External"/><Relationship Id="rId4" Type="http://schemas.openxmlformats.org/officeDocument/2006/relationships/image" Target="../media/image1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4.gif" TargetMode="External"/><Relationship Id="rId7" Type="http://schemas.openxmlformats.org/officeDocument/2006/relationships/image" Target="file:////var/folders/8_/ngb3l8814cgdbt58zsfs2x1c0000gn/T/com.microsoft.Word/WebArchiveCopyPasteTempFiles/img05.gif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file:////var/folders/8_/ngb3l8814cgdbt58zsfs2x1c0000gn/T/com.microsoft.Word/WebArchiveCopyPasteTempFiles/img03.gif" TargetMode="External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3" Type="http://schemas.openxmlformats.org/officeDocument/2006/relationships/image" Target="file:////var/folders/8_/ngb3l8814cgdbt58zsfs2x1c0000gn/T/com.microsoft.Word/WebArchiveCopyPasteTempFiles/img02.gif" TargetMode="External"/><Relationship Id="rId7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" Type="http://schemas.openxmlformats.org/officeDocument/2006/relationships/image" Target="../media/image19.gif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4.xml"/><Relationship Id="rId5" Type="http://schemas.openxmlformats.org/officeDocument/2006/relationships/image" Target="file:////var/folders/8_/ngb3l8814cgdbt58zsfs2x1c0000gn/T/com.microsoft.Word/WebArchiveCopyPasteTempFiles/img03.gif" TargetMode="External"/><Relationship Id="rId15" Type="http://schemas.openxmlformats.org/officeDocument/2006/relationships/customXml" Target="../ink/ink8.xml"/><Relationship Id="rId10" Type="http://schemas.openxmlformats.org/officeDocument/2006/relationships/customXml" Target="../ink/ink3.xml"/><Relationship Id="rId4" Type="http://schemas.openxmlformats.org/officeDocument/2006/relationships/image" Target="../media/image20.gif"/><Relationship Id="rId9" Type="http://schemas.openxmlformats.org/officeDocument/2006/relationships/customXml" Target="../ink/ink2.xml"/><Relationship Id="rId14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8_/ngb3l8814cgdbt58zsfs2x1c0000gn/T/com.microsoft.Word/WebArchiveCopyPasteTempFiles/img07.gi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3.gif" TargetMode="External"/><Relationship Id="rId7" Type="http://schemas.openxmlformats.org/officeDocument/2006/relationships/image" Target="file:////var/folders/8_/ngb3l8814cgdbt58zsfs2x1c0000gn/T/com.microsoft.Word/WebArchiveCopyPasteTempFiles/img05.gif" TargetMode="External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file:////var/folders/8_/ngb3l8814cgdbt58zsfs2x1c0000gn/T/com.microsoft.Word/WebArchiveCopyPasteTempFiles/img04.gif" TargetMode="External"/><Relationship Id="rId4" Type="http://schemas.openxmlformats.org/officeDocument/2006/relationships/image" Target="../media/image3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file:////var/folders/8_/ngb3l8814cgdbt58zsfs2x1c0000gn/T/com.microsoft.Word/WebArchiveCopyPasteTempFiles/40025.018.png" TargetMode="External"/><Relationship Id="rId5" Type="http://schemas.openxmlformats.org/officeDocument/2006/relationships/image" Target="../media/image5.png"/><Relationship Id="rId4" Type="http://schemas.openxmlformats.org/officeDocument/2006/relationships/image" Target="file:////var/folders/8_/ngb3l8814cgdbt58zsfs2x1c0000gn/T/com.microsoft.Word/WebArchiveCopyPasteTempFiles/40025.014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8_/ngb3l8814cgdbt58zsfs2x1c0000gn/T/com.microsoft.Word/WebArchiveCopyPasteTempFiles/img08.gif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8_/ngb3l8814cgdbt58zsfs2x1c0000gn/T/com.microsoft.Word/WebArchiveCopyPasteTempFiles/img09.gi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C25C3-C9D3-A47C-6CD5-1CDD12744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90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Моделирование с использованием генераторов случайных чисел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0FC589-0634-E1EC-FBBB-C7FAC8299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024" y="4761452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сложности алгоритмов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Логинов Сергей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НФИмд-01-22</a:t>
            </a:r>
          </a:p>
        </p:txBody>
      </p:sp>
    </p:spTree>
    <p:extLst>
      <p:ext uri="{BB962C8B-B14F-4D97-AF65-F5344CB8AC3E}">
        <p14:creationId xmlns:p14="http://schemas.microsoft.com/office/powerpoint/2010/main" val="32047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D6135-A84F-A17E-7320-68DD5ABF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ГСЧ в моделировании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846A7-84A8-37B6-C039-391DDD24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Монте-Карло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Имитация случайных событий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полной группы несовместных событий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случайных величин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нормального распределения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потоков случайных событий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марковских процессов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29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Рисунок 11" descr="[ Рис. 21.1. Определение значения интеграла методом Монте-Карло ]">
            <a:extLst>
              <a:ext uri="{FF2B5EF4-FFF2-40B4-BE49-F238E27FC236}">
                <a16:creationId xmlns:a16="http://schemas.microsoft.com/office/drawing/2014/main" id="{813818F6-AB37-6A5E-594C-8079385C1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t="6633" r="4443" b="13791"/>
          <a:stretch>
            <a:fillRect/>
          </a:stretch>
        </p:blipFill>
        <p:spPr bwMode="auto">
          <a:xfrm>
            <a:off x="463301" y="1397466"/>
            <a:ext cx="4804654" cy="28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66E59-F439-26EE-F460-CE623E50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ГСЧ в методе Монте-Карло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1E6FCFF-9A5B-458D-A779-882FAE7B8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38" y="4203019"/>
                <a:ext cx="3319379" cy="88047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ru-RU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1E6FCFF-9A5B-458D-A779-882FAE7B8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38" y="4203019"/>
                <a:ext cx="3319379" cy="880472"/>
              </a:xfrm>
              <a:blipFill>
                <a:blip r:embed="rId4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C0EA5C1A-BF6D-01BF-A746-CFC5F27FF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1969F3-F330-E219-E815-DF1EFE9A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8800" y="-59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9" name="Рисунок 13" descr="[ Рис. 21.2. Фрагмент алгоритма реализации метода Монте-Карло ]">
            <a:extLst>
              <a:ext uri="{FF2B5EF4-FFF2-40B4-BE49-F238E27FC236}">
                <a16:creationId xmlns:a16="http://schemas.microsoft.com/office/drawing/2014/main" id="{469DDBA1-4936-AB63-A0F6-1FE29106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9" b="3946"/>
          <a:stretch>
            <a:fillRect/>
          </a:stretch>
        </p:blipFill>
        <p:spPr bwMode="auto">
          <a:xfrm>
            <a:off x="6096000" y="1569640"/>
            <a:ext cx="4110746" cy="433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64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8E81C-7D94-C220-D9A0-151C7C1F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Использование метода Монте-Карло для исследования систем со случайными параметрами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00E2DF-42BA-0000-DFC7-FC75D6730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Рисунок 15" descr="[ Рис. 21.3. Общая схема метода статистического моделирования ]">
            <a:extLst>
              <a:ext uri="{FF2B5EF4-FFF2-40B4-BE49-F238E27FC236}">
                <a16:creationId xmlns:a16="http://schemas.microsoft.com/office/drawing/2014/main" id="{D0F67F40-A365-E67A-3BC7-304B5949C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04" y="1987815"/>
            <a:ext cx="9516791" cy="288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37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A0601-5779-CBCF-5829-1B7B3FC1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Имитация случайных событий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60A45A-080D-10D4-6F54-7704CA9F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Рисунок 8" descr="[ Рис. 23.1. Схема использования генератора случайных чисел для имитации случайного события ]">
            <a:extLst>
              <a:ext uri="{FF2B5EF4-FFF2-40B4-BE49-F238E27FC236}">
                <a16:creationId xmlns:a16="http://schemas.microsoft.com/office/drawing/2014/main" id="{BD1A8BE7-0D01-475D-D082-DBA19D26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80" b="9801"/>
          <a:stretch>
            <a:fillRect/>
          </a:stretch>
        </p:blipFill>
        <p:spPr bwMode="auto">
          <a:xfrm>
            <a:off x="444031" y="2834653"/>
            <a:ext cx="5165354" cy="161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D818B7-B784-CD3E-560B-35DDDFB7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0" y="14813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7" name="Рисунок 9" descr="[ Рис. 23.2. Блок-схема алгоритма имитации случайного события ]">
            <a:extLst>
              <a:ext uri="{FF2B5EF4-FFF2-40B4-BE49-F238E27FC236}">
                <a16:creationId xmlns:a16="http://schemas.microsoft.com/office/drawing/2014/main" id="{567C6AFD-0759-A211-A9E6-D16D2CE9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16" y="1631468"/>
            <a:ext cx="3684331" cy="454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11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Рисунок 17" descr="[ Рис. 23.4. Блок-схема алгоритма имитации случайных несовместных событий ]">
            <a:extLst>
              <a:ext uri="{FF2B5EF4-FFF2-40B4-BE49-F238E27FC236}">
                <a16:creationId xmlns:a16="http://schemas.microsoft.com/office/drawing/2014/main" id="{D790757C-3EFE-B51D-BC74-60C491098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98" y="731665"/>
            <a:ext cx="5095837" cy="612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A8D67-33A0-46AE-A4E2-A8079D92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9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Моделирование полной группы несовместных событий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BCA3BF-0905-43C2-95BF-0DBB1863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358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9" name="Рисунок 16" descr="[ Рис. 23.3. Схема генерации несовместных случайных событий с помощью генератора случайных чисел ]">
            <a:extLst>
              <a:ext uri="{FF2B5EF4-FFF2-40B4-BE49-F238E27FC236}">
                <a16:creationId xmlns:a16="http://schemas.microsoft.com/office/drawing/2014/main" id="{BF51FA2B-606B-D856-ECFE-5892A76E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1" b="7297"/>
          <a:stretch>
            <a:fillRect/>
          </a:stretch>
        </p:blipFill>
        <p:spPr bwMode="auto">
          <a:xfrm>
            <a:off x="687471" y="1583174"/>
            <a:ext cx="4661896" cy="235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16F4F5-0604-5E9D-3E14-B1AE3C12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5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C41A8E-8C7E-BB1A-5C85-6D25AB07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0" y="49302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73" name="Рисунок 18" descr="[ Рис. 23.5. Иллюстрация работы генератора случайных чисел на примере выбора карт из колоды ]">
            <a:extLst>
              <a:ext uri="{FF2B5EF4-FFF2-40B4-BE49-F238E27FC236}">
                <a16:creationId xmlns:a16="http://schemas.microsoft.com/office/drawing/2014/main" id="{1B75BD06-2BA6-FA28-C096-320A0190B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15504" r="4883" b="11057"/>
          <a:stretch>
            <a:fillRect/>
          </a:stretch>
        </p:blipFill>
        <p:spPr bwMode="auto">
          <a:xfrm>
            <a:off x="295974" y="3912616"/>
            <a:ext cx="6802524" cy="133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36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Рисунок 24" descr="[ Рис. 24.2. Иллюстрация метода ступенчатой аппроксимации ]">
            <a:extLst>
              <a:ext uri="{FF2B5EF4-FFF2-40B4-BE49-F238E27FC236}">
                <a16:creationId xmlns:a16="http://schemas.microsoft.com/office/drawing/2014/main" id="{5CAD5D88-BB83-9BA6-F1D2-ECA397BB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14700"/>
          <a:stretch>
            <a:fillRect/>
          </a:stretch>
        </p:blipFill>
        <p:spPr bwMode="auto">
          <a:xfrm>
            <a:off x="0" y="2039109"/>
            <a:ext cx="8654796" cy="222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Рисунок 25" descr="[ Рис. 24.3. Блок-схема алгоритма, реализующего метод ступенчатой аппроксимации ]">
            <a:extLst>
              <a:ext uri="{FF2B5EF4-FFF2-40B4-BE49-F238E27FC236}">
                <a16:creationId xmlns:a16="http://schemas.microsoft.com/office/drawing/2014/main" id="{85B9B5FA-9EDB-7950-2FC4-6A15A017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" b="1364"/>
          <a:stretch>
            <a:fillRect/>
          </a:stretch>
        </p:blipFill>
        <p:spPr bwMode="auto">
          <a:xfrm>
            <a:off x="7913668" y="875435"/>
            <a:ext cx="4278332" cy="60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A118-2EF9-5D0C-A61E-335B4ADC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383"/>
            <a:ext cx="10515600" cy="1159950"/>
          </a:xfrm>
        </p:spPr>
        <p:txBody>
          <a:bodyPr/>
          <a:lstStyle/>
          <a:p>
            <a:pPr algn="ctr"/>
            <a:r>
              <a:rPr lang="ru-RU" dirty="0"/>
              <a:t>Моделирование случайных величин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D474D1C-4314-BAC1-DFDC-F3FAC9DC0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7204" y="1014986"/>
                <a:ext cx="5117592" cy="10241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… + 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… + 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1800" i="1" baseline="-25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D474D1C-4314-BAC1-DFDC-F3FAC9DC0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7204" y="1014986"/>
                <a:ext cx="5117592" cy="1024123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B8E9E138-B1A2-11E1-7322-5FCDD608D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5ADBD-3EF8-6DFD-D9F3-F35089405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054" y="26019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BB7B0C7-5608-B7A0-B62B-FD28982CBB62}"/>
              </a:ext>
            </a:extLst>
          </p:cNvPr>
          <p:cNvGrpSpPr/>
          <p:nvPr/>
        </p:nvGrpSpPr>
        <p:grpSpPr>
          <a:xfrm>
            <a:off x="1807632" y="4085496"/>
            <a:ext cx="117360" cy="76680"/>
            <a:chOff x="1807632" y="4085496"/>
            <a:chExt cx="117360" cy="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A684E559-145B-155D-B797-B1517F761ACD}"/>
                    </a:ext>
                  </a:extLst>
                </p14:cNvPr>
                <p14:cNvContentPartPr/>
                <p14:nvPr/>
              </p14:nvContentPartPr>
              <p14:xfrm>
                <a:off x="1906272" y="4085496"/>
                <a:ext cx="360" cy="3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A684E559-145B-155D-B797-B1517F761A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43272" y="40224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2D99F1C0-B03C-E7A5-45F1-F393E8A52DB4}"/>
                    </a:ext>
                  </a:extLst>
                </p14:cNvPr>
                <p14:cNvContentPartPr/>
                <p14:nvPr/>
              </p14:nvContentPartPr>
              <p14:xfrm>
                <a:off x="1807632" y="4161816"/>
                <a:ext cx="360" cy="36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2D99F1C0-B03C-E7A5-45F1-F393E8A52D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4632" y="40991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9C86A45-6C89-5AC1-624D-8E806A59B4BB}"/>
                    </a:ext>
                  </a:extLst>
                </p14:cNvPr>
                <p14:cNvContentPartPr/>
                <p14:nvPr/>
              </p14:nvContentPartPr>
              <p14:xfrm>
                <a:off x="1924632" y="4157856"/>
                <a:ext cx="360" cy="3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9C86A45-6C89-5AC1-624D-8E806A59B4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61632" y="40948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ECFB1E08-854F-9251-891A-F732EC7E0E7B}"/>
                    </a:ext>
                  </a:extLst>
                </p14:cNvPr>
                <p14:cNvContentPartPr/>
                <p14:nvPr/>
              </p14:nvContentPartPr>
              <p14:xfrm>
                <a:off x="1895472" y="4157856"/>
                <a:ext cx="360" cy="3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ECFB1E08-854F-9251-891A-F732EC7E0E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32832" y="40948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E369F60-4F0D-3659-4499-B517717ECB01}"/>
                    </a:ext>
                  </a:extLst>
                </p14:cNvPr>
                <p14:cNvContentPartPr/>
                <p14:nvPr/>
              </p14:nvContentPartPr>
              <p14:xfrm>
                <a:off x="1861992" y="4157856"/>
                <a:ext cx="360" cy="3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E369F60-4F0D-3659-4499-B517717ECB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98992" y="40948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DDB7E60-1B09-15C4-548E-2CA2AC5D5CE1}"/>
                    </a:ext>
                  </a:extLst>
                </p14:cNvPr>
                <p14:cNvContentPartPr/>
                <p14:nvPr/>
              </p14:nvContentPartPr>
              <p14:xfrm>
                <a:off x="1861992" y="4110336"/>
                <a:ext cx="360" cy="3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DDB7E60-1B09-15C4-548E-2CA2AC5D5C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98992" y="40473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13E0DB0D-3BA3-C1AE-9D25-543B1C1A8970}"/>
                    </a:ext>
                  </a:extLst>
                </p14:cNvPr>
                <p14:cNvContentPartPr/>
                <p14:nvPr/>
              </p14:nvContentPartPr>
              <p14:xfrm>
                <a:off x="1880712" y="4114656"/>
                <a:ext cx="360" cy="3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13E0DB0D-3BA3-C1AE-9D25-543B1C1A89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7712" y="40516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1267BDD-B85D-A63E-4C63-351152EC9954}"/>
                    </a:ext>
                  </a:extLst>
                </p14:cNvPr>
                <p14:cNvContentPartPr/>
                <p14:nvPr/>
              </p14:nvContentPartPr>
              <p14:xfrm>
                <a:off x="1880712" y="4118976"/>
                <a:ext cx="360" cy="3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1267BDD-B85D-A63E-4C63-351152EC99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7712" y="40563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34F2451-EE66-2CD8-9BE2-8867AE0D70F2}"/>
                    </a:ext>
                  </a:extLst>
                </p14:cNvPr>
                <p14:cNvContentPartPr/>
                <p14:nvPr/>
              </p14:nvContentPartPr>
              <p14:xfrm>
                <a:off x="1880712" y="4118976"/>
                <a:ext cx="360" cy="3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34F2451-EE66-2CD8-9BE2-8867AE0D70F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7712" y="40563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0878B466-D9D8-AB3D-667D-B6D417F8571F}"/>
                  </a:ext>
                </a:extLst>
              </p14:cNvPr>
              <p14:cNvContentPartPr/>
              <p14:nvPr/>
            </p14:nvContentPartPr>
            <p14:xfrm>
              <a:off x="7176672" y="4143456"/>
              <a:ext cx="360" cy="3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0878B466-D9D8-AB3D-667D-B6D417F857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4032" y="4080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8900D33F-108A-05D6-7C70-24737223F1E0}"/>
                  </a:ext>
                </a:extLst>
              </p14:cNvPr>
              <p14:cNvContentPartPr/>
              <p14:nvPr/>
            </p14:nvContentPartPr>
            <p14:xfrm>
              <a:off x="7176672" y="4143456"/>
              <a:ext cx="360" cy="36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8900D33F-108A-05D6-7C70-24737223F1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4032" y="4080816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37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80DED-951F-E3D6-582E-44FE3D4E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Моделирование нормального распределения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C2F322-C24D-9083-C031-564F8F1A8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806" y="2003425"/>
                <a:ext cx="1148638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Получить последовательность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вида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Генерация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случайных чисел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образующих ряд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/>
                        </m:ctrlPr>
                      </m:fPr>
                      <m:num>
                        <m:r>
                          <a:rPr lang="ru-RU" sz="2400" i="1"/>
                          <m:t>𝑛</m:t>
                        </m:r>
                      </m:num>
                      <m:den>
                        <m:r>
                          <a:rPr lang="ru-RU" sz="2400" i="1"/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i="1"/>
                            </m:ctrlPr>
                          </m:fPr>
                          <m:num>
                            <m:r>
                              <a:rPr lang="ru-RU" sz="2400" i="1"/>
                              <m:t>𝑛</m:t>
                            </m:r>
                          </m:num>
                          <m:den>
                            <m:r>
                              <a:rPr lang="ru-RU" sz="2400" i="1"/>
                              <m:t>12</m:t>
                            </m:r>
                          </m:den>
                        </m:f>
                      </m:e>
                    </m:ra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стандартизация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Сдвиг и масштабирование до требуемого распределения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C2F322-C24D-9083-C031-564F8F1A8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806" y="2003425"/>
                <a:ext cx="11486388" cy="4351338"/>
              </a:xfrm>
              <a:blipFill>
                <a:blip r:embed="rId2"/>
                <a:stretch>
                  <a:fillRect l="-773" t="-2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04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F778D-6097-7D38-718E-1DBDF8CE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Моделирование потоков случайных событий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DD5688-F8E5-C450-CD82-CD946AECA949}"/>
                  </a:ext>
                </a:extLst>
              </p:cNvPr>
              <p:cNvSpPr txBox="1"/>
              <p:nvPr/>
            </p:nvSpPr>
            <p:spPr>
              <a:xfrm>
                <a:off x="984504" y="3241440"/>
                <a:ext cx="3515868" cy="156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+∆</m:t>
                          </m:r>
                        </m:sup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DD5688-F8E5-C450-CD82-CD946AECA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04" y="3241440"/>
                <a:ext cx="3515868" cy="1566519"/>
              </a:xfrm>
              <a:prstGeom prst="rect">
                <a:avLst/>
              </a:prstGeom>
              <a:blipFill>
                <a:blip r:embed="rId2"/>
                <a:stretch>
                  <a:fillRect t="-18548" b="-102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F9C8D4-E9CA-7C44-B79E-6706FB2ED45E}"/>
                  </a:ext>
                </a:extLst>
              </p:cNvPr>
              <p:cNvSpPr txBox="1"/>
              <p:nvPr/>
            </p:nvSpPr>
            <p:spPr>
              <a:xfrm>
                <a:off x="6995160" y="2989482"/>
                <a:ext cx="2199132" cy="725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𝑃</m:t>
                          </m:r>
                        </m:e>
                        <m:sub>
                          <m:r>
                            <a:rPr lang="ru-RU" i="1"/>
                            <m:t>𝑚</m:t>
                          </m:r>
                        </m:sub>
                      </m:sSub>
                      <m:r>
                        <a:rPr lang="ru-RU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/>
                                    <m:t>(</m:t>
                                  </m:r>
                                  <m:r>
                                    <a:rPr lang="ru-RU" i="1"/>
                                    <m:t>𝜆𝜏</m:t>
                                  </m:r>
                                  <m:r>
                                    <a:rPr lang="ru-RU"/>
                                    <m:t>)</m:t>
                                  </m:r>
                                </m:e>
                                <m:sup>
                                  <m:r>
                                    <a:rPr lang="ru-RU" i="1"/>
                                    <m:t>𝑚</m:t>
                                  </m:r>
                                </m:sup>
                              </m:sSup>
                              <m:r>
                                <a:rPr lang="ru-RU" i="1"/>
                                <m:t>𝑒</m:t>
                              </m:r>
                            </m:e>
                            <m:sup>
                              <m:r>
                                <a:rPr lang="ru-RU" i="1"/>
                                <m:t>−</m:t>
                              </m:r>
                              <m:r>
                                <a:rPr lang="ru-RU" i="1"/>
                                <m:t>𝜆𝜏</m:t>
                              </m:r>
                            </m:sup>
                          </m:sSup>
                        </m:num>
                        <m:den>
                          <m:r>
                            <a:rPr lang="ru-RU" i="1"/>
                            <m:t>𝑚</m:t>
                          </m:r>
                          <m:r>
                            <a:rPr lang="ru-RU"/>
                            <m:t>!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F9C8D4-E9CA-7C44-B79E-6706FB2ED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60" y="2989482"/>
                <a:ext cx="2199132" cy="725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E9CA1A-0028-D8BF-F56B-585ED7ED7472}"/>
                  </a:ext>
                </a:extLst>
              </p:cNvPr>
              <p:cNvSpPr txBox="1"/>
              <p:nvPr/>
            </p:nvSpPr>
            <p:spPr>
              <a:xfrm>
                <a:off x="7094220" y="3787238"/>
                <a:ext cx="2692908" cy="72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𝜆𝜏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𝜆𝜏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𝜆𝜏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E9CA1A-0028-D8BF-F56B-585ED7ED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220" y="3787238"/>
                <a:ext cx="2692908" cy="728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DBD81-849F-1F8F-1FD6-65D951E3A983}"/>
                  </a:ext>
                </a:extLst>
              </p:cNvPr>
              <p:cNvSpPr txBox="1"/>
              <p:nvPr/>
            </p:nvSpPr>
            <p:spPr>
              <a:xfrm>
                <a:off x="7130796" y="4734639"/>
                <a:ext cx="2974848" cy="420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𝜆𝜏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DBD81-849F-1F8F-1FD6-65D951E3A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6" y="4734639"/>
                <a:ext cx="2974848" cy="420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7E70D1-8119-DBFF-83D3-59CE50CE926F}"/>
                  </a:ext>
                </a:extLst>
              </p:cNvPr>
              <p:cNvSpPr txBox="1"/>
              <p:nvPr/>
            </p:nvSpPr>
            <p:spPr>
              <a:xfrm>
                <a:off x="4500372" y="3345367"/>
                <a:ext cx="2199132" cy="36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7E70D1-8119-DBFF-83D3-59CE50CE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72" y="3345367"/>
                <a:ext cx="2199132" cy="369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6EA2AF-BE50-255B-4397-83E97D8CBBE0}"/>
                  </a:ext>
                </a:extLst>
              </p:cNvPr>
              <p:cNvSpPr txBox="1"/>
              <p:nvPr/>
            </p:nvSpPr>
            <p:spPr>
              <a:xfrm>
                <a:off x="6821424" y="2508695"/>
                <a:ext cx="1734312" cy="406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6EA2AF-BE50-255B-4397-83E97D8CB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424" y="2508695"/>
                <a:ext cx="1734312" cy="4062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2D5D317-2CF7-32DC-A323-E94C9F8C4056}"/>
              </a:ext>
            </a:extLst>
          </p:cNvPr>
          <p:cNvCxnSpPr>
            <a:cxnSpLocks/>
          </p:cNvCxnSpPr>
          <p:nvPr/>
        </p:nvCxnSpPr>
        <p:spPr>
          <a:xfrm>
            <a:off x="3858768" y="3787238"/>
            <a:ext cx="327165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7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3D2AA-5859-2A47-29A5-43449A2B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Алгоритм моделирования потока случайных событий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257B19E-6C21-EBDC-500D-9C39DADB4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US" sz="2000" i="1" smtClean="0">
                        <a:effectLst/>
                        <a:ea typeface="Times New Roman" panose="02020603050405020304" pitchFamily="18" charset="0"/>
                      </a:rPr>
                      <m:t>=0, </m:t>
                    </m:r>
                    <m:r>
                      <a:rPr lang="en-US" sz="2000" i="1" smtClean="0">
                        <a:effectLst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sz="2000" i="1" smtClean="0">
                        <a:effectLst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Получить 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𝑟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 из ГСЧ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𝜏</m:t>
                    </m:r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ru-RU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effectLst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effectLst/>
                            <a:ea typeface="Times New Roman" panose="020206030504050203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ru-RU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ea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ru-RU" sz="20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ea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+</m:t>
                    </m:r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𝜏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𝑁</m:t>
                    </m:r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𝑁</m:t>
                    </m:r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+1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≤</m:t>
                    </m:r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?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ea typeface="Times New Roman" panose="02020603050405020304" pitchFamily="18" charset="0"/>
                      </a:rPr>
                      <m:t>Да−возврат к шагу 2, нет−конец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257B19E-6C21-EBDC-500D-9C39DADB4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F94C89B7-A459-1117-A62E-73FB3E10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0" descr="[ Рис. 28.7. Иллюстрация работы алгоритма, генерирующего поток случайных событий ]">
            <a:extLst>
              <a:ext uri="{FF2B5EF4-FFF2-40B4-BE49-F238E27FC236}">
                <a16:creationId xmlns:a16="http://schemas.microsoft.com/office/drawing/2014/main" id="{1CA47F58-016D-CA68-2DD2-E0CDE9C30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19810" r="1656" b="30983"/>
          <a:stretch>
            <a:fillRect/>
          </a:stretch>
        </p:blipFill>
        <p:spPr bwMode="auto">
          <a:xfrm>
            <a:off x="714601" y="4695028"/>
            <a:ext cx="10762797" cy="15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39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B42B8-66C5-3854-D346-4FD46562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Моделирование марковских процессов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FA2FC9-5453-E0B9-97E0-0BD61CC39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" y="2871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32" descr="[ Рис. 33.3. Пример марковского графа переходов ]">
            <a:extLst>
              <a:ext uri="{FF2B5EF4-FFF2-40B4-BE49-F238E27FC236}">
                <a16:creationId xmlns:a16="http://schemas.microsoft.com/office/drawing/2014/main" id="{E49D2325-3240-FFA3-15F6-0EDE94E6E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" t="5408" r="6627" b="4253"/>
          <a:stretch>
            <a:fillRect/>
          </a:stretch>
        </p:blipFill>
        <p:spPr bwMode="auto">
          <a:xfrm>
            <a:off x="329184" y="1301610"/>
            <a:ext cx="3330448" cy="26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C211AA-D5EB-B09A-A5DE-DF742F759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784" y="39867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Рисунок 33" descr="[ Рис. 33.4. Пример марковской цепи, смоделированной по марковскому графу, изображенному на рис. 33.3 ]">
            <a:extLst>
              <a:ext uri="{FF2B5EF4-FFF2-40B4-BE49-F238E27FC236}">
                <a16:creationId xmlns:a16="http://schemas.microsoft.com/office/drawing/2014/main" id="{A35F37C6-C145-3D2F-4DAD-E5B88C52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98" y="2058353"/>
            <a:ext cx="5798858" cy="117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2582EB58-444B-A278-0007-E8749CBD9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072" y="819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3" name="Рисунок 34" descr="[ Рис. 33.5. Процесс моделирования перехода из i-го состояния марковской цепи в j-е с использованием генератора случайных чисел ]">
            <a:extLst>
              <a:ext uri="{FF2B5EF4-FFF2-40B4-BE49-F238E27FC236}">
                <a16:creationId xmlns:a16="http://schemas.microsoft.com/office/drawing/2014/main" id="{7921407D-1775-6C90-62F8-2CE46F2E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384" y="4493196"/>
            <a:ext cx="47376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B48CCB7-4375-A403-79C9-A78EFA621268}"/>
              </a:ext>
            </a:extLst>
          </p:cNvPr>
          <p:cNvCxnSpPr>
            <a:cxnSpLocks/>
          </p:cNvCxnSpPr>
          <p:nvPr/>
        </p:nvCxnSpPr>
        <p:spPr>
          <a:xfrm>
            <a:off x="3513328" y="2616806"/>
            <a:ext cx="2066544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B99144-824A-F064-A02C-0A8A7BE4620A}"/>
              </a:ext>
            </a:extLst>
          </p:cNvPr>
          <p:cNvSpPr txBox="1"/>
          <p:nvPr/>
        </p:nvSpPr>
        <p:spPr>
          <a:xfrm>
            <a:off x="326136" y="4168494"/>
            <a:ext cx="6806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Интервалы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 (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ru-RU" sz="24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aseline="-25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… = 1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8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CCDE9-7C81-0FBA-9FE1-7A3651ED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4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Случайные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B639C-B798-FC76-B861-1BD8AEE3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свойства: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предсказать число до генерации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не связано с другими числами последовательности и не зависит от них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распределены равномерно (или почти равномерно)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1FF69C-BEF4-3279-1F83-64EF23E6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35" y="3232423"/>
            <a:ext cx="4665129" cy="35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7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85EC1-A9FC-C7A2-593D-BF553B91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 моделирования марковского процесса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8349DBE-55B5-09B4-9426-4722222DF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80852"/>
              </p:ext>
            </p:extLst>
          </p:nvPr>
        </p:nvGraphicFramePr>
        <p:xfrm>
          <a:off x="4611027" y="1609315"/>
          <a:ext cx="3474720" cy="259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98871357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8226531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37708593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010033731"/>
                    </a:ext>
                  </a:extLst>
                </a:gridCol>
              </a:tblGrid>
              <a:tr h="649224"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30638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0.45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0.15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151598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0.45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0.55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1632096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  <a:r>
                        <a:rPr lang="en-US" sz="2400" baseline="-25000">
                          <a:effectLst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047787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109864-5A18-4FFB-49CF-89648EC95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" t="6117" r="11132" b="7491"/>
          <a:stretch/>
        </p:blipFill>
        <p:spPr>
          <a:xfrm>
            <a:off x="631536" y="1325563"/>
            <a:ext cx="3474720" cy="3339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BF286-B3ED-7EB5-7183-8545EFADE737}"/>
              </a:ext>
            </a:extLst>
          </p:cNvPr>
          <p:cNvSpPr txBox="1"/>
          <p:nvPr/>
        </p:nvSpPr>
        <p:spPr>
          <a:xfrm>
            <a:off x="8085747" y="2465939"/>
            <a:ext cx="41062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Вектор начальных состояний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(1, 0, 0)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C53F7B-EFC6-5119-19B2-034588C6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4773715"/>
            <a:ext cx="6299200" cy="1308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A14CB7-3325-8F8D-3FBF-2CD6589A8D34}"/>
              </a:ext>
            </a:extLst>
          </p:cNvPr>
          <p:cNvSpPr txBox="1"/>
          <p:nvPr/>
        </p:nvSpPr>
        <p:spPr>
          <a:xfrm>
            <a:off x="7333488" y="4549676"/>
            <a:ext cx="485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переходов: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0.27, 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0.49, 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0.34, 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0.78, 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611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8C5A5-567E-079B-5DB2-A7EC314B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Генераторы случайных чисел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543A27D-EACB-ADC7-F190-D431EC37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68882"/>
              </p:ext>
            </p:extLst>
          </p:nvPr>
        </p:nvGraphicFramePr>
        <p:xfrm>
          <a:off x="984504" y="1280794"/>
          <a:ext cx="10222992" cy="5577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7664">
                  <a:extLst>
                    <a:ext uri="{9D8B030D-6E8A-4147-A177-3AD203B41FA5}">
                      <a16:colId xmlns:a16="http://schemas.microsoft.com/office/drawing/2014/main" val="3416209549"/>
                    </a:ext>
                  </a:extLst>
                </a:gridCol>
                <a:gridCol w="3407664">
                  <a:extLst>
                    <a:ext uri="{9D8B030D-6E8A-4147-A177-3AD203B41FA5}">
                      <a16:colId xmlns:a16="http://schemas.microsoft.com/office/drawing/2014/main" val="489155592"/>
                    </a:ext>
                  </a:extLst>
                </a:gridCol>
                <a:gridCol w="3407664">
                  <a:extLst>
                    <a:ext uri="{9D8B030D-6E8A-4147-A177-3AD203B41FA5}">
                      <a16:colId xmlns:a16="http://schemas.microsoft.com/office/drawing/2014/main" val="738235120"/>
                    </a:ext>
                  </a:extLst>
                </a:gridCol>
              </a:tblGrid>
              <a:tr h="727462">
                <a:tc>
                  <a:txBody>
                    <a:bodyPr/>
                    <a:lstStyle/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Плюсы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Минусы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43680625"/>
                  </a:ext>
                </a:extLst>
              </a:tr>
              <a:tr h="1374094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Генератор истинных случайных чисел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По-настоящему случайные числа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эксплуатации, требование внешнего источника а также считывающего устройства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29080"/>
                  </a:ext>
                </a:extLst>
              </a:tr>
              <a:tr h="105077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Практически не задействуется вычислительный ресурс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Долгая и дорогая генерация</a:t>
                      </a: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88421"/>
                  </a:ext>
                </a:extLst>
              </a:tr>
              <a:tr h="1374094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Генератор псевдослучайных чисел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Быстрая и недорогая генерация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Псевдослучайность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повторение последовательности в пределе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44191"/>
                  </a:ext>
                </a:extLst>
              </a:tr>
              <a:tr h="105077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алгоритмов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системных ресурсов</a:t>
                      </a: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1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6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42229-9CAA-DE49-D56C-6895297C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Генераторы истинных случайных чисел (ГИСЧ)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6CB35-1658-FD63-A104-8B20B2B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Радиоактивный распад атомов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Дробовой шум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Тепловой шум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Атмосферный шум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91F693-FBB6-3CF5-C233-BE698F93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2176" r="11508" b="5215"/>
          <a:stretch/>
        </p:blipFill>
        <p:spPr bwMode="auto">
          <a:xfrm>
            <a:off x="4914726" y="2202024"/>
            <a:ext cx="6439074" cy="41994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618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DF275-C1FD-E1B4-7F4E-CCEAD81A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Генераторы псевдослучайных чисел (ГПСЧ)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F5DBC-A35A-14DD-9DB1-876321B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конгруэнтный метод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перемешивания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квадратичных вычетов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Blum Blum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 X9.17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24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0533-7381-52EC-FD05-9CB1095A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Линейный конгруэнтный метод (ЛКМ)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777D77-47B5-8921-048C-C79929D3F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8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𝒏</m:t>
                          </m:r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𝒂</m:t>
                          </m:r>
                          <m:sSub>
                            <m:sSubPr>
                              <m:ctrlP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ru-RU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ru-RU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𝒄</m:t>
                          </m:r>
                        </m:e>
                      </m:d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𝒎𝒐𝒅</m:t>
                      </m:r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ru-RU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𝒎</m:t>
                      </m:r>
                      <m:r>
                        <a:rPr lang="en-US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ru-R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b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0&lt;</m:t>
                          </m:r>
                          <m: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31</m:t>
                              </m:r>
                            </m:sup>
                          </m:sSup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0≤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(0≤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777D77-47B5-8921-048C-C79929D3F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833"/>
                <a:ext cx="10515600" cy="4351338"/>
              </a:xfrm>
              <a:blipFill>
                <a:blip r:embed="rId2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BE6AB2FD-274B-E78A-0603-D492634D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217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9">
            <a:extLst>
              <a:ext uri="{FF2B5EF4-FFF2-40B4-BE49-F238E27FC236}">
                <a16:creationId xmlns:a16="http://schemas.microsoft.com/office/drawing/2014/main" id="{053B2938-286C-4E47-44FA-0E04DE85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4062"/>
            <a:ext cx="5792423" cy="32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1C787A-56C4-9512-1738-7CE9AD16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90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Рисунок 20">
            <a:extLst>
              <a:ext uri="{FF2B5EF4-FFF2-40B4-BE49-F238E27FC236}">
                <a16:creationId xmlns:a16="http://schemas.microsoft.com/office/drawing/2014/main" id="{167500A6-8EF0-CEC3-2009-671A209E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670" y="2494062"/>
            <a:ext cx="5804330" cy="32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6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77ACE-B26B-48D6-E773-ED9B37DB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2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Алгоритм перемешивания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A66422-DB10-D2E7-6706-D6EFA7F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444" y="3705939"/>
            <a:ext cx="5129109" cy="24555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Переполнение ячейки: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 =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bit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= 10010001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145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sz="2400" baseline="-25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** = 10100001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 161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sz="24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 +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** = 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00110010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 306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sz="2400" baseline="-25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MSB/LSB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0110010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= 50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51115D-CFC8-0665-CB8F-0C15F05D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22" descr="[ Рис. 22.8. Схема метода перемешивания ]">
            <a:extLst>
              <a:ext uri="{FF2B5EF4-FFF2-40B4-BE49-F238E27FC236}">
                <a16:creationId xmlns:a16="http://schemas.microsoft.com/office/drawing/2014/main" id="{05D73943-6053-6C4E-F83E-D37A9256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19" y="1252647"/>
            <a:ext cx="6756561" cy="282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1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991E2-D96E-4F2D-816C-FFCACAF8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Проверка ГСЧ на равномерность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85B519-499F-C8F3-81D8-83833C86A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7150"/>
                <a:ext cx="10515600" cy="5250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≈0,5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≈0,0833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0,2887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2400" b="1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эксп</m:t>
                          </m:r>
                        </m:sub>
                        <m:sup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ru-RU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𝒊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𝒌</m:t>
                          </m:r>
                        </m:sup>
                        <m:e>
                          <m:f>
                            <m:f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∗</m:t>
                                  </m:r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𝑵</m:t>
                                  </m:r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ru-RU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𝒌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u-RU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4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ru-RU" sz="24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485B519-499F-C8F3-81D8-83833C86A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7150"/>
                <a:ext cx="10515600" cy="5250849"/>
              </a:xfrm>
              <a:blipFill>
                <a:blip r:embed="rId2"/>
                <a:stretch>
                  <a:fillRect l="-362" b="-234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0089524A-C7D1-161F-F46A-5AEE94AE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23" descr="[ Рис. 22.9. Частотная диаграмма идеального ГСЧ в случае проверки его на частотный тест ]">
            <a:extLst>
              <a:ext uri="{FF2B5EF4-FFF2-40B4-BE49-F238E27FC236}">
                <a16:creationId xmlns:a16="http://schemas.microsoft.com/office/drawing/2014/main" id="{87B81685-4FA0-6DA7-5B55-BB1B2ED9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" b="10007"/>
          <a:stretch>
            <a:fillRect/>
          </a:stretch>
        </p:blipFill>
        <p:spPr bwMode="auto">
          <a:xfrm>
            <a:off x="3238683" y="1607150"/>
            <a:ext cx="6580907" cy="32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3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65FB-4F28-A985-EA0A-49EFC42A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Проверка ГСЧ на независимость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04536B-69DF-4BB7-EC3D-DA3C58000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Проверка частоты появления цифры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2463389991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0.5467766618.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[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5,4,6,7,7,6,6,6,1,8]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ru-RU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теор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9]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ru-RU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эксп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считается по частоте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𝝌</m:t>
                        </m:r>
                      </m:e>
                      <m:sub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эксп</m:t>
                        </m:r>
                      </m:sub>
                      <m:sup>
                        <m:r>
                          <a:rPr lang="ru-RU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04536B-69DF-4BB7-EC3D-DA3C58000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9675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540</Words>
  <Application>Microsoft Macintosh PowerPoint</Application>
  <PresentationFormat>Широкоэкранный</PresentationFormat>
  <Paragraphs>128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Тема Office</vt:lpstr>
      <vt:lpstr>Моделирование с использованием генераторов случайных чисел</vt:lpstr>
      <vt:lpstr>Случайные числа</vt:lpstr>
      <vt:lpstr>Генераторы случайных чисел</vt:lpstr>
      <vt:lpstr>Генераторы истинных случайных чисел (ГИСЧ)</vt:lpstr>
      <vt:lpstr>Генераторы псевдослучайных чисел (ГПСЧ)</vt:lpstr>
      <vt:lpstr>Линейный конгруэнтный метод (ЛКМ)</vt:lpstr>
      <vt:lpstr>Алгоритм перемешивания</vt:lpstr>
      <vt:lpstr>Проверка ГСЧ на равномерность</vt:lpstr>
      <vt:lpstr>Проверка ГСЧ на независимость</vt:lpstr>
      <vt:lpstr>ГСЧ в моделировании</vt:lpstr>
      <vt:lpstr>ГСЧ в методе Монте-Карло</vt:lpstr>
      <vt:lpstr>Использование метода Монте-Карло для исследования систем со случайными параметрами</vt:lpstr>
      <vt:lpstr>Имитация случайных событий</vt:lpstr>
      <vt:lpstr>Моделирование полной группы несовместных событий</vt:lpstr>
      <vt:lpstr>Моделирование случайных величин</vt:lpstr>
      <vt:lpstr>Моделирование нормального распределения</vt:lpstr>
      <vt:lpstr>Моделирование потоков случайных событий</vt:lpstr>
      <vt:lpstr>Алгоритм моделирования потока случайных событий</vt:lpstr>
      <vt:lpstr>Моделирование марковских процессов</vt:lpstr>
      <vt:lpstr>Пример моделирования марковского процесса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Генераторы случайных чисел в моделировании</dc:title>
  <dc:creator>Логинов Сергей Андреевич</dc:creator>
  <cp:lastModifiedBy>Логинов Сергей Андреевич</cp:lastModifiedBy>
  <cp:revision>24</cp:revision>
  <dcterms:created xsi:type="dcterms:W3CDTF">2022-12-11T13:39:08Z</dcterms:created>
  <dcterms:modified xsi:type="dcterms:W3CDTF">2022-12-12T01:54:28Z</dcterms:modified>
</cp:coreProperties>
</file>