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4" r:id="rId6"/>
    <p:sldId id="261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13"/>
    <p:restoredTop sz="94650"/>
  </p:normalViewPr>
  <p:slideViewPr>
    <p:cSldViewPr snapToGrid="0" snapToObjects="1">
      <p:cViewPr>
        <p:scale>
          <a:sx n="90" d="100"/>
          <a:sy n="90" d="100"/>
        </p:scale>
        <p:origin x="1400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B5BADD-CB32-7E48-A9FB-294800D99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0DA0C71-70C7-4141-9C2F-C51DE4D73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34FC87-6697-8B47-8C70-CD62C2D26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D8017-1A5A-CF49-B208-B8DB44E7CBE7}" type="datetimeFigureOut">
              <a:rPr lang="ru-RU" smtClean="0"/>
              <a:t>12.06.2022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65DD63-63A6-204A-AE46-37D8A8197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1BF761-FE5C-C645-AC70-2194BF485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9C78B-3E23-D34E-BF46-29688E868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408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6F7FF4-2E62-EE4F-A925-60D22EAF5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9BCF209-077A-2749-B1E7-671289F82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271940-323B-AB40-B37D-A7D7D4E38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D8017-1A5A-CF49-B208-B8DB44E7CBE7}" type="datetimeFigureOut">
              <a:rPr lang="ru-RU" smtClean="0"/>
              <a:t>12.06.2022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3772F3-5113-6143-9EA4-25620CF5C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3ACB28-1C77-7446-A0B3-60C5A6FB0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9C78B-3E23-D34E-BF46-29688E868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32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A59B885-93DC-D347-8008-8FFF1F2286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4B5E583-56E3-D74F-92F2-38912F40B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6BAAE2-0513-C14E-8E04-3F11A42C8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D8017-1A5A-CF49-B208-B8DB44E7CBE7}" type="datetimeFigureOut">
              <a:rPr lang="ru-RU" smtClean="0"/>
              <a:t>12.06.2022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363AE3-A04B-6C45-8941-8FBCDE7DB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67D2A6-7083-334D-A8D4-D18A78FE3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9C78B-3E23-D34E-BF46-29688E868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3661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778915-01AF-CD42-A898-7FA1DDAD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86E3C6-E9D5-0242-ABE3-D72719DF4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35965F-C57D-F748-843F-363B93289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D8017-1A5A-CF49-B208-B8DB44E7CBE7}" type="datetimeFigureOut">
              <a:rPr lang="ru-RU" smtClean="0"/>
              <a:t>12.06.2022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BE100B-BAC8-BA46-8DF8-88D1200DC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81F703-388C-0045-BD6A-01548C67D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9C78B-3E23-D34E-BF46-29688E868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607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DB8D0A-8C88-4B40-8077-3B9E11AF3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288F01F-951E-1448-8252-63D34CC61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BD59D7-EEEA-ED49-BB0C-DE57C9C84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D8017-1A5A-CF49-B208-B8DB44E7CBE7}" type="datetimeFigureOut">
              <a:rPr lang="ru-RU" smtClean="0"/>
              <a:t>12.06.2022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5C824B-C245-C340-94BD-E7A549738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934945-7C45-C94E-8254-56682417F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9C78B-3E23-D34E-BF46-29688E868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716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DC0404-109E-3D4A-A52F-8770E8D37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9CC323-0BFD-5847-A5C9-0B8650918C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B28936E-BA6A-DA48-A06F-F8DC0271F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B4A37D4-B11A-7742-9329-EC8DED3A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D8017-1A5A-CF49-B208-B8DB44E7CBE7}" type="datetimeFigureOut">
              <a:rPr lang="ru-RU" smtClean="0"/>
              <a:t>12.06.2022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1AE11C9-3D0D-B84C-94B3-EC6DDF342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530DDCA-1C3D-C042-AAE4-9E31878BB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9C78B-3E23-D34E-BF46-29688E868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907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B83E2C-C856-3F48-A7F3-CDD8C4E6B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F98804-8721-134E-93AB-DF8DB59B6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386AEF2-FD63-F049-BB47-AA80BB5DB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C3F6955-6646-1E4B-850E-395FD40F50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AF6C842-21C7-344F-8B0D-0497B98D3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29C74B-2308-754E-B770-AB9C591A8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D8017-1A5A-CF49-B208-B8DB44E7CBE7}" type="datetimeFigureOut">
              <a:rPr lang="ru-RU" smtClean="0"/>
              <a:t>12.06.2022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88758CC-2988-6E4B-9F87-C5FFCE5AB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FE1E2D1-6C6E-4F44-B51D-E5789072B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9C78B-3E23-D34E-BF46-29688E868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01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216348-B663-8E4B-B9A0-915516C09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A4857F4-8ED3-C141-8FE8-254316CD5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D8017-1A5A-CF49-B208-B8DB44E7CBE7}" type="datetimeFigureOut">
              <a:rPr lang="ru-RU" smtClean="0"/>
              <a:t>12.06.2022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C8A44FF-3945-2A48-8BA4-0DC2552B5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6A09E8B-45C4-7C46-8112-6A85F97C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9C78B-3E23-D34E-BF46-29688E868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64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EBBBC6C-8D80-1E4B-B671-826ED709A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D8017-1A5A-CF49-B208-B8DB44E7CBE7}" type="datetimeFigureOut">
              <a:rPr lang="ru-RU" smtClean="0"/>
              <a:t>12.06.2022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6576B51-3513-7B45-B1CE-9B5F860B3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610D2A4-9C89-6C4E-A2B1-2A60C5B77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9C78B-3E23-D34E-BF46-29688E868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257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CF1885-2C12-3D48-A64F-3B9C9ACCB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16AF33-B90E-974C-B1E6-BDB52572B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C41AFCB-D582-7A45-8478-E246202FF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250E693-2361-674E-BAE5-0E4B00738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D8017-1A5A-CF49-B208-B8DB44E7CBE7}" type="datetimeFigureOut">
              <a:rPr lang="ru-RU" smtClean="0"/>
              <a:t>12.06.2022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CCB4FA3-6C19-C943-B17D-EC91B8F0D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ED768E-41E3-2C4B-8787-546D64518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9C78B-3E23-D34E-BF46-29688E868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859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2248DD-FA73-CE4C-B4E7-87AC78026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1BD02AE-6C7B-6547-848C-F7900D6DA2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D1B7331-A700-3D43-9E1E-BCE655BB9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5CF190-89A7-4647-9960-55599FF2E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D8017-1A5A-CF49-B208-B8DB44E7CBE7}" type="datetimeFigureOut">
              <a:rPr lang="ru-RU" smtClean="0"/>
              <a:t>12.06.2022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BCBB2D-4ACC-8149-BFE6-0A95EE0C9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F76BA3-B6ED-954E-80A5-FB22EB294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9C78B-3E23-D34E-BF46-29688E868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7558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171D77-4CA2-CE44-A236-1625B1FB3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7542D1-0ADA-CE40-889E-A3FA96D87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3D2F8D-DB91-7E4E-B981-D4FC877428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D8017-1A5A-CF49-B208-B8DB44E7CBE7}" type="datetimeFigureOut">
              <a:rPr lang="ru-RU" smtClean="0"/>
              <a:t>12.06.2022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F311D4-3479-1245-BC5E-E5C44C42F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4D59E4-F59A-6242-AFA0-247CB996E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9C78B-3E23-D34E-BF46-29688E868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678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90DBF-7AEF-E143-B181-041F8B429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813816"/>
          </a:xfrm>
        </p:spPr>
        <p:txBody>
          <a:bodyPr>
            <a:noAutofit/>
          </a:bodyPr>
          <a:lstStyle/>
          <a:p>
            <a:r>
              <a:rPr lang="ru-RU" sz="4800" dirty="0"/>
              <a:t>Причины нехватки данных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5761530-130A-104F-BD22-B9A98F621C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71600"/>
            <a:ext cx="9144000" cy="1627632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ru-RU" dirty="0"/>
              <a:t>Временные затраты</a:t>
            </a:r>
          </a:p>
          <a:p>
            <a:pPr marL="457200" indent="-457200">
              <a:buAutoNum type="arabicPeriod"/>
            </a:pPr>
            <a:r>
              <a:rPr lang="ru-RU" dirty="0"/>
              <a:t>Финансовые затраты</a:t>
            </a:r>
          </a:p>
          <a:p>
            <a:pPr marL="457200" indent="-457200">
              <a:buAutoNum type="arabicPeriod"/>
            </a:pPr>
            <a:r>
              <a:rPr lang="ru-RU" dirty="0"/>
              <a:t>Необходимость быстрых результатов</a:t>
            </a:r>
          </a:p>
        </p:txBody>
      </p:sp>
    </p:spTree>
    <p:extLst>
      <p:ext uri="{BB962C8B-B14F-4D97-AF65-F5344CB8AC3E}">
        <p14:creationId xmlns:p14="http://schemas.microsoft.com/office/powerpoint/2010/main" val="2530300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90DBF-7AEF-E143-B181-041F8B429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813816"/>
          </a:xfrm>
        </p:spPr>
        <p:txBody>
          <a:bodyPr>
            <a:noAutofit/>
          </a:bodyPr>
          <a:lstStyle/>
          <a:p>
            <a:r>
              <a:rPr lang="ru-RU" sz="4800" dirty="0"/>
              <a:t>Точечное оценивание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4">
                <a:extLst>
                  <a:ext uri="{FF2B5EF4-FFF2-40B4-BE49-F238E27FC236}">
                    <a16:creationId xmlns:a16="http://schemas.microsoft.com/office/drawing/2014/main" id="{52EFA07A-4FB1-3A47-9780-31F8C25F4D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5018761"/>
                  </p:ext>
                </p:extLst>
              </p:nvPr>
            </p:nvGraphicFramePr>
            <p:xfrm>
              <a:off x="295274" y="813817"/>
              <a:ext cx="11601452" cy="3775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19250">
                      <a:extLst>
                        <a:ext uri="{9D8B030D-6E8A-4147-A177-3AD203B41FA5}">
                          <a16:colId xmlns:a16="http://schemas.microsoft.com/office/drawing/2014/main" val="3701472720"/>
                        </a:ext>
                      </a:extLst>
                    </a:gridCol>
                    <a:gridCol w="3429000">
                      <a:extLst>
                        <a:ext uri="{9D8B030D-6E8A-4147-A177-3AD203B41FA5}">
                          <a16:colId xmlns:a16="http://schemas.microsoft.com/office/drawing/2014/main" val="2002291553"/>
                        </a:ext>
                      </a:extLst>
                    </a:gridCol>
                    <a:gridCol w="3652839">
                      <a:extLst>
                        <a:ext uri="{9D8B030D-6E8A-4147-A177-3AD203B41FA5}">
                          <a16:colId xmlns:a16="http://schemas.microsoft.com/office/drawing/2014/main" val="2763175831"/>
                        </a:ext>
                      </a:extLst>
                    </a:gridCol>
                    <a:gridCol w="2900363">
                      <a:extLst>
                        <a:ext uri="{9D8B030D-6E8A-4147-A177-3AD203B41FA5}">
                          <a16:colId xmlns:a16="http://schemas.microsoft.com/office/drawing/2014/main" val="557101104"/>
                        </a:ext>
                      </a:extLst>
                    </a:gridCol>
                  </a:tblGrid>
                  <a:tr h="753885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Метод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Нормальное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Равномерное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Экспоненциальное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0345353"/>
                      </a:ext>
                    </a:extLst>
                  </a:tr>
                  <a:tr h="1432172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ММП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ru-RU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ru-RU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𝑀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ru-RU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ru-RU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ru-RU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ru-RU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ru-RU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  <m:r>
                                      <a:rPr lang="ru-RU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ru-RU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ru-RU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ru-RU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ru-RU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8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ru-RU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ru-RU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ru-RU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 </m:t>
                              </m:r>
                              <m:f>
                                <m:fPr>
                                  <m:ctrlPr>
                                    <a:rPr lang="ru-RU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ru-RU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ru-RU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naryPr>
                                <m:sub>
                                  <m:r>
                                    <a:rPr lang="ru-RU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  <m:r>
                                    <a:rPr lang="ru-RU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ru-RU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ru-RU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ru-RU" sz="18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8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ru-RU" sz="18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ru-RU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 </m:t>
                                      </m:r>
                                      <m:sSub>
                                        <m:sSubPr>
                                          <m:ctrlPr>
                                            <a:rPr lang="ru-RU" sz="18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̌"/>
                                              <m:ctrlPr>
                                                <a:rPr lang="ru-RU" sz="18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ru-RU" sz="18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𝑀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ru-RU" sz="18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ru-RU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ru-RU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r>
                            <a:rPr lang="ru-RU" dirty="0">
                              <a:effectLst/>
                            </a:rPr>
                            <a:t>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ru-RU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</m:acc>
                                <m:r>
                                  <a:rPr lang="en-US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 </m:t>
                                </m:r>
                                <m:sSub>
                                  <m:sSubPr>
                                    <m:ctrlPr>
                                      <a:rPr lang="ru-RU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𝑚𝑖𝑛</m:t>
                                    </m:r>
                                  </m:sub>
                                </m:sSub>
                                <m:r>
                                  <a:rPr lang="en-US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   </m:t>
                                </m:r>
                              </m:oMath>
                            </m:oMathPara>
                          </a14:m>
                          <a:endParaRPr lang="ru-RU" sz="1800" i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l"/>
                          <a:endParaRPr lang="ru-RU" sz="1800" i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ru-RU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𝐵</m:t>
                                  </m:r>
                                </m:e>
                              </m:acc>
                              <m:r>
                                <a:rPr lang="en-US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ru-RU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𝑚𝑎𝑥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dirty="0">
                              <a:effectLst/>
                            </a:rPr>
                            <a:t>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ru-RU" sz="18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ru-RU" sz="1800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Symbol" pitchFamily="2" charset="2"/>
                                    </a:rPr>
                                    <m:t></m:t>
                                  </m:r>
                                </m:e>
                              </m:acc>
                              <m:r>
                                <a:rPr lang="ru-RU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 </m:t>
                              </m:r>
                              <m:f>
                                <m:fPr>
                                  <m:ctrlPr>
                                    <a:rPr lang="ru-RU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ru-RU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𝑆</m:t>
                                  </m:r>
                                </m:den>
                              </m:f>
                            </m:oMath>
                          </a14:m>
                          <a:r>
                            <a:rPr lang="ru-RU" dirty="0">
                              <a:effectLst/>
                            </a:rPr>
                            <a:t> 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6082648"/>
                      </a:ext>
                    </a:extLst>
                  </a:tr>
                  <a:tr h="1116833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ММ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ru-RU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ru-RU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𝑀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ru-RU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ru-RU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ru-RU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ru-RU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ru-RU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  <m:r>
                                      <a:rPr lang="ru-RU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ru-RU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ru-RU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ru-RU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ru-RU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ru-RU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ru-RU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𝐷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ru-RU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ru-RU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ru-RU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ru-RU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lang="ru-RU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−1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ru-RU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  <m:r>
                                      <a:rPr lang="ru-RU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ru-RU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ru-RU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ru-RU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ru-RU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ru-RU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 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̌"/>
                                                <m:ctrlPr>
                                                  <a:rPr lang="ru-RU" sz="18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ru-RU" sz="18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𝑀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ru-RU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  <m:r>
                                          <a:rPr lang="ru-RU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ru-RU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  <m:r>
                                  <m:rPr>
                                    <m:nor/>
                                  </m:rPr>
                                  <a:rPr lang="ru-RU" dirty="0">
                                    <a:effectLst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ru-RU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</m:acc>
                                <m:r>
                                  <a:rPr lang="en-US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 </m:t>
                                </m:r>
                                <m:sSub>
                                  <m:sSubPr>
                                    <m:ctrlPr>
                                      <a:rPr lang="ru-RU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ru-RU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ru-RU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𝑀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ru-RU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 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ru-RU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  <m:sSub>
                                      <m:sSubPr>
                                        <m:ctrlPr>
                                          <a:rPr lang="ru-RU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ru-RU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ru-RU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𝐷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ru-RU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rad>
                                <m:r>
                                  <a:rPr lang="en-US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    </m:t>
                                </m:r>
                              </m:oMath>
                            </m:oMathPara>
                          </a14:m>
                          <a:endParaRPr lang="ru-RU" sz="1800" i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ru-RU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</m:acc>
                                <m:r>
                                  <a:rPr lang="en-US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 </m:t>
                                </m:r>
                                <m:sSub>
                                  <m:sSubPr>
                                    <m:ctrlPr>
                                      <a:rPr lang="ru-RU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ru-RU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ru-RU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𝑀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ru-RU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ru-RU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  <m:sSub>
                                      <m:sSubPr>
                                        <m:ctrlPr>
                                          <a:rPr lang="ru-RU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ru-RU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ru-RU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𝐷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ru-RU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rad>
                                <m:r>
                                  <a:rPr lang="en-US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ru-RU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ru-RU" sz="18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ru-RU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𝜆</m:t>
                                  </m:r>
                                </m:e>
                              </m:acc>
                              <m:r>
                                <a:rPr lang="ru-RU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ru-RU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ru-RU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ru-RU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ru-RU" sz="18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ru-RU" sz="18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𝑀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ru-RU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𝑥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ru-RU" dirty="0">
                              <a:effectLst/>
                            </a:rPr>
                            <a:t> </a:t>
                          </a:r>
                        </a:p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ru-RU" sz="18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ru-RU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𝜆</m:t>
                                  </m:r>
                                </m:e>
                              </m:acc>
                              <m:r>
                                <a:rPr lang="ru-RU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ru-RU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ru-RU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ru-RU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ru-RU" sz="18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ru-RU" sz="18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ru-RU" sz="18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𝐷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ru-RU" sz="18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rad>
                                </m:den>
                              </m:f>
                            </m:oMath>
                          </a14:m>
                          <a:r>
                            <a:rPr lang="ru-RU" dirty="0">
                              <a:effectLst/>
                            </a:rPr>
                            <a:t> 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83653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4">
                <a:extLst>
                  <a:ext uri="{FF2B5EF4-FFF2-40B4-BE49-F238E27FC236}">
                    <a16:creationId xmlns:a16="http://schemas.microsoft.com/office/drawing/2014/main" id="{52EFA07A-4FB1-3A47-9780-31F8C25F4D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5018761"/>
                  </p:ext>
                </p:extLst>
              </p:nvPr>
            </p:nvGraphicFramePr>
            <p:xfrm>
              <a:off x="295274" y="813817"/>
              <a:ext cx="11601452" cy="3775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19250">
                      <a:extLst>
                        <a:ext uri="{9D8B030D-6E8A-4147-A177-3AD203B41FA5}">
                          <a16:colId xmlns:a16="http://schemas.microsoft.com/office/drawing/2014/main" val="3701472720"/>
                        </a:ext>
                      </a:extLst>
                    </a:gridCol>
                    <a:gridCol w="3429000">
                      <a:extLst>
                        <a:ext uri="{9D8B030D-6E8A-4147-A177-3AD203B41FA5}">
                          <a16:colId xmlns:a16="http://schemas.microsoft.com/office/drawing/2014/main" val="2002291553"/>
                        </a:ext>
                      </a:extLst>
                    </a:gridCol>
                    <a:gridCol w="3652839">
                      <a:extLst>
                        <a:ext uri="{9D8B030D-6E8A-4147-A177-3AD203B41FA5}">
                          <a16:colId xmlns:a16="http://schemas.microsoft.com/office/drawing/2014/main" val="2763175831"/>
                        </a:ext>
                      </a:extLst>
                    </a:gridCol>
                    <a:gridCol w="2900363">
                      <a:extLst>
                        <a:ext uri="{9D8B030D-6E8A-4147-A177-3AD203B41FA5}">
                          <a16:colId xmlns:a16="http://schemas.microsoft.com/office/drawing/2014/main" val="557101104"/>
                        </a:ext>
                      </a:extLst>
                    </a:gridCol>
                  </a:tblGrid>
                  <a:tr h="753885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Метод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Нормальное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Равномерное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Экспоненциальное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0345353"/>
                      </a:ext>
                    </a:extLst>
                  </a:tr>
                  <a:tr h="1432172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ММП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7778" t="-61062" r="-191852" b="-2035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38542" t="-61062" r="-79861" b="-2035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01316" t="-61062" r="-877" b="-2035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6082648"/>
                      </a:ext>
                    </a:extLst>
                  </a:tr>
                  <a:tr h="1589278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ММ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7778" t="-145600" r="-191852" b="-8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38542" t="-145600" r="-79861" b="-8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01316" t="-145600" r="-877" b="-8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836536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54831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90DBF-7AEF-E143-B181-041F8B429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813816"/>
          </a:xfrm>
        </p:spPr>
        <p:txBody>
          <a:bodyPr>
            <a:noAutofit/>
          </a:bodyPr>
          <a:lstStyle/>
          <a:p>
            <a:r>
              <a:rPr lang="ru-RU" sz="4800" dirty="0"/>
              <a:t>Интервальное оценивание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4">
                <a:extLst>
                  <a:ext uri="{FF2B5EF4-FFF2-40B4-BE49-F238E27FC236}">
                    <a16:creationId xmlns:a16="http://schemas.microsoft.com/office/drawing/2014/main" id="{9AC822A7-1754-4B4A-BCD2-BD9CE80CFC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9009216"/>
                  </p:ext>
                </p:extLst>
              </p:nvPr>
            </p:nvGraphicFramePr>
            <p:xfrm>
              <a:off x="625642" y="719666"/>
              <a:ext cx="9534357" cy="31742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78119">
                      <a:extLst>
                        <a:ext uri="{9D8B030D-6E8A-4147-A177-3AD203B41FA5}">
                          <a16:colId xmlns:a16="http://schemas.microsoft.com/office/drawing/2014/main" val="2277900117"/>
                        </a:ext>
                      </a:extLst>
                    </a:gridCol>
                    <a:gridCol w="3178119">
                      <a:extLst>
                        <a:ext uri="{9D8B030D-6E8A-4147-A177-3AD203B41FA5}">
                          <a16:colId xmlns:a16="http://schemas.microsoft.com/office/drawing/2014/main" val="146855522"/>
                        </a:ext>
                      </a:extLst>
                    </a:gridCol>
                    <a:gridCol w="3178119">
                      <a:extLst>
                        <a:ext uri="{9D8B030D-6E8A-4147-A177-3AD203B41FA5}">
                          <a16:colId xmlns:a16="http://schemas.microsoft.com/office/drawing/2014/main" val="2785175256"/>
                        </a:ext>
                      </a:extLst>
                    </a:gridCol>
                  </a:tblGrid>
                  <a:tr h="808024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Показатель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Статистика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Границы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995911"/>
                      </a:ext>
                    </a:extLst>
                  </a:tr>
                  <a:tr h="8080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Математическое ожидание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  <m:r>
                                <a:rPr lang="en-US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 </m:t>
                              </m:r>
                              <m:f>
                                <m:fPr>
                                  <m:ctrlPr>
                                    <a:rPr lang="ru-RU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ru-RU" sz="18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8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𝑀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ru-RU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lang="en-US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𝑥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ru-RU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ru-RU" sz="18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ru-RU" sz="18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8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𝑀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18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ru-RU" dirty="0">
                              <a:effectLst/>
                            </a:rPr>
                            <a:t>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ru-RU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𝑀</m:t>
                                        </m:r>
                                      </m:e>
                                    </m:acc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ru-RU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 </m:t>
                                </m:r>
                                <m:sSub>
                                  <m:sSubPr>
                                    <m:ctrlPr>
                                      <a:rPr lang="ru-RU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ru-RU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𝑀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en-US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𝑞</m:t>
                                </m:r>
                                <m:sSub>
                                  <m:sSubPr>
                                    <m:ctrlPr>
                                      <a:rPr lang="ru-RU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𝜎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ru-RU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ru-RU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𝑀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ru-RU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ru-RU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𝑀</m:t>
                                      </m:r>
                                    </m:e>
                                  </m:acc>
                                </m:e>
                                <m:sub>
                                  <m:sSub>
                                    <m:sSubPr>
                                      <m:ctrlPr>
                                        <a:rPr lang="ru-RU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𝑅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ru-RU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ru-RU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𝑀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lang="en-US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𝑞</m:t>
                              </m:r>
                              <m:sSub>
                                <m:sSubPr>
                                  <m:ctrlPr>
                                    <a:rPr lang="ru-RU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ru-RU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ru-RU" sz="18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8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𝑀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𝑥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r>
                            <a:rPr lang="ru-RU" dirty="0">
                              <a:effectLst/>
                            </a:rPr>
                            <a:t> 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8839262"/>
                      </a:ext>
                    </a:extLst>
                  </a:tr>
                  <a:tr h="14983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Дисперсия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800" i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8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ru-RU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𝜒</m:t>
                                  </m:r>
                                </m:e>
                                <m:sup>
                                  <m:r>
                                    <a:rPr lang="ru-RU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ru-RU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ru-RU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sSub>
                                    <m:sSubPr>
                                      <m:ctrlPr>
                                        <a:rPr lang="ru-RU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ru-RU" sz="18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ru-RU" sz="18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ru-RU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𝑥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ru-RU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ru-RU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𝑥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ru-RU" dirty="0">
                              <a:effectLst/>
                            </a:rPr>
                            <a:t>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ru-RU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ru-RU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ru-RU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𝐿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acc>
                                <m:r>
                                  <a:rPr lang="en-US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ru-RU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ru-RU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ru-RU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ru-RU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𝑅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ru-RU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ru-RU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ru-RU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ru-RU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𝑅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acc>
                                <m:r>
                                  <a:rPr lang="en-US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ru-RU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ru-RU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ru-RU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ru-RU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ru-RU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05757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4">
                <a:extLst>
                  <a:ext uri="{FF2B5EF4-FFF2-40B4-BE49-F238E27FC236}">
                    <a16:creationId xmlns:a16="http://schemas.microsoft.com/office/drawing/2014/main" id="{9AC822A7-1754-4B4A-BCD2-BD9CE80CFC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9009216"/>
                  </p:ext>
                </p:extLst>
              </p:nvPr>
            </p:nvGraphicFramePr>
            <p:xfrm>
              <a:off x="625642" y="719666"/>
              <a:ext cx="9534357" cy="31742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78119">
                      <a:extLst>
                        <a:ext uri="{9D8B030D-6E8A-4147-A177-3AD203B41FA5}">
                          <a16:colId xmlns:a16="http://schemas.microsoft.com/office/drawing/2014/main" val="2277900117"/>
                        </a:ext>
                      </a:extLst>
                    </a:gridCol>
                    <a:gridCol w="3178119">
                      <a:extLst>
                        <a:ext uri="{9D8B030D-6E8A-4147-A177-3AD203B41FA5}">
                          <a16:colId xmlns:a16="http://schemas.microsoft.com/office/drawing/2014/main" val="146855522"/>
                        </a:ext>
                      </a:extLst>
                    </a:gridCol>
                    <a:gridCol w="3178119">
                      <a:extLst>
                        <a:ext uri="{9D8B030D-6E8A-4147-A177-3AD203B41FA5}">
                          <a16:colId xmlns:a16="http://schemas.microsoft.com/office/drawing/2014/main" val="2785175256"/>
                        </a:ext>
                      </a:extLst>
                    </a:gridCol>
                  </a:tblGrid>
                  <a:tr h="808024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Показатель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Статистика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Границы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995911"/>
                      </a:ext>
                    </a:extLst>
                  </a:tr>
                  <a:tr h="8080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Математическое ожидание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03125" r="-100797" b="-19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0800" t="-103125" r="-1200" b="-19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8839262"/>
                      </a:ext>
                    </a:extLst>
                  </a:tr>
                  <a:tr h="15581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Дисперсия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05691" r="-100797" b="-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0800" t="-105691" r="-1200" b="-8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05757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60694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90DBF-7AEF-E143-B181-041F8B429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813816"/>
          </a:xfrm>
        </p:spPr>
        <p:txBody>
          <a:bodyPr>
            <a:noAutofit/>
          </a:bodyPr>
          <a:lstStyle/>
          <a:p>
            <a:r>
              <a:rPr lang="ru-RU" sz="4800" dirty="0"/>
              <a:t>Проверка статистических гипотез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Таблица 6">
                <a:extLst>
                  <a:ext uri="{FF2B5EF4-FFF2-40B4-BE49-F238E27FC236}">
                    <a16:creationId xmlns:a16="http://schemas.microsoft.com/office/drawing/2014/main" id="{0A0F47F2-2E9E-6B47-93F5-80A4B2406F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2193896"/>
                  </p:ext>
                </p:extLst>
              </p:nvPr>
            </p:nvGraphicFramePr>
            <p:xfrm>
              <a:off x="0" y="813817"/>
              <a:ext cx="12191999" cy="612854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15609">
                      <a:extLst>
                        <a:ext uri="{9D8B030D-6E8A-4147-A177-3AD203B41FA5}">
                          <a16:colId xmlns:a16="http://schemas.microsoft.com/office/drawing/2014/main" val="770721858"/>
                        </a:ext>
                      </a:extLst>
                    </a:gridCol>
                    <a:gridCol w="2817628">
                      <a:extLst>
                        <a:ext uri="{9D8B030D-6E8A-4147-A177-3AD203B41FA5}">
                          <a16:colId xmlns:a16="http://schemas.microsoft.com/office/drawing/2014/main" val="1345941406"/>
                        </a:ext>
                      </a:extLst>
                    </a:gridCol>
                    <a:gridCol w="4093535">
                      <a:extLst>
                        <a:ext uri="{9D8B030D-6E8A-4147-A177-3AD203B41FA5}">
                          <a16:colId xmlns:a16="http://schemas.microsoft.com/office/drawing/2014/main" val="1385649101"/>
                        </a:ext>
                      </a:extLst>
                    </a:gridCol>
                    <a:gridCol w="2665227">
                      <a:extLst>
                        <a:ext uri="{9D8B030D-6E8A-4147-A177-3AD203B41FA5}">
                          <a16:colId xmlns:a16="http://schemas.microsoft.com/office/drawing/2014/main" val="837528398"/>
                        </a:ext>
                      </a:extLst>
                    </a:gridCol>
                  </a:tblGrid>
                  <a:tr h="362335"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Тип гипотезы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Критерий проверки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П</a:t>
                          </a:r>
                          <a:r>
                            <a:rPr lang="ru-RU" sz="1400" dirty="0" err="1"/>
                            <a:t>роверка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Ограничения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8015507"/>
                      </a:ext>
                    </a:extLst>
                  </a:tr>
                  <a:tr h="7432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Гипотеза о математическом ожидании по одной выборке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𝑧</m:t>
                                </m:r>
                                <m:r>
                                  <a:rPr lang="en-US" sz="14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ru-RU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ru-RU" sz="14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ru-RU" sz="14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𝑀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ru-RU" sz="14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en-US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ru-RU" sz="14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sz="14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ru-RU" sz="14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ru-RU" sz="14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ru-RU" sz="14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4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𝑀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14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den>
                                </m:f>
                                <m:r>
                                  <a:rPr lang="en-US" sz="14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ru-RU" sz="14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Принимаем </m:t>
                              </m:r>
                              <m:sSub>
                                <m:sSubPr>
                                  <m:ctrlPr>
                                    <a:rPr lang="ru-RU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ru-RU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ru-RU" sz="14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ru-RU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ru-RU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ru-RU" sz="14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ru-RU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ru-RU" sz="14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, если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lang="ru-RU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ru-RU" sz="14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 ≤</m:t>
                              </m:r>
                              <m:sSub>
                                <m:sSubPr>
                                  <m:ctrlPr>
                                    <a:rPr lang="ru-RU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ru-RU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𝑐𝑟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dirty="0">
                              <a:effectLst/>
                            </a:rPr>
                            <a:t> 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dirty="0"/>
                            <a:t>Желательно более 30 элементов в выборке</a:t>
                          </a:r>
                        </a:p>
                        <a:p>
                          <a:pPr algn="ctr"/>
                          <a:endParaRPr lang="ru-RU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1959418"/>
                      </a:ext>
                    </a:extLst>
                  </a:tr>
                  <a:tr h="748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Гипотеза о математическом ожидании по двум выборкам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ru-RU" sz="14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𝑡</m:t>
                              </m:r>
                              <m:r>
                                <a:rPr lang="en-US" sz="14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= </m:t>
                              </m:r>
                              <m:f>
                                <m:fPr>
                                  <m:ctrlPr>
                                    <a:rPr lang="ru-RU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sz="14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|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ru-RU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+mn-lt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+mn-lt"/>
                                              <a:ea typeface="+mn-ea"/>
                                              <a:cs typeface="+mn-cs"/>
                                            </a:rPr>
                                            <m:t>𝑀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4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𝑋</m:t>
                                      </m:r>
                                    </m:sub>
                                  </m:sSub>
                                  <m:r>
                                    <a:rPr lang="en-US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14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ru-RU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+mn-lt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+mn-lt"/>
                                              <a:ea typeface="+mn-ea"/>
                                              <a:cs typeface="+mn-cs"/>
                                            </a:rPr>
                                            <m:t>𝑀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4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𝑌</m:t>
                                      </m:r>
                                    </m:sub>
                                  </m:sSub>
                                  <m:r>
                                    <a:rPr lang="en-US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|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ru-RU" sz="14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</m:ctrlPr>
                                    </m:radPr>
                                    <m:deg/>
                                    <m:e>
                                      <m:f>
                                        <m:fPr>
                                          <m:ctrlPr>
                                            <a:rPr lang="ru-RU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+mn-lt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fPr>
                                        <m:num>
                                          <m:sSubSup>
                                            <m:sSubSupPr>
                                              <m:ctrlPr>
                                                <a:rPr lang="ru-RU" sz="14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+mn-lt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Sup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ru-RU" sz="1400" i="1" kern="1200">
                                                      <a:solidFill>
                                                        <a:schemeClr val="dk1"/>
                                                      </a:solidFill>
                                                      <a:effectLst/>
                                                      <a:latin typeface="+mn-lt"/>
                                                      <a:ea typeface="+mn-ea"/>
                                                      <a:cs typeface="+mn-cs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1400" i="1" kern="1200">
                                                      <a:solidFill>
                                                        <a:schemeClr val="dk1"/>
                                                      </a:solidFill>
                                                      <a:effectLst/>
                                                      <a:latin typeface="+mn-lt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𝜎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14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+mn-lt"/>
                                                  <a:ea typeface="+mn-ea"/>
                                                  <a:cs typeface="+mn-cs"/>
                                                </a:rPr>
                                                <m:t>𝑋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4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+mn-lt"/>
                                                  <a:ea typeface="+mn-ea"/>
                                                  <a:cs typeface="+mn-cs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ru-RU" sz="14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+mn-lt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+mn-lt"/>
                                                  <a:ea typeface="+mn-ea"/>
                                                  <a:cs typeface="+mn-cs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+mn-lt"/>
                                                  <a:ea typeface="+mn-ea"/>
                                                  <a:cs typeface="+mn-cs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a:rPr lang="en-US" sz="14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ru-RU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+mn-lt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fPr>
                                        <m:num>
                                          <m:sSubSup>
                                            <m:sSubSupPr>
                                              <m:ctrlPr>
                                                <a:rPr lang="ru-RU" sz="14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+mn-lt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Sup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ru-RU" sz="1400" i="1" kern="1200">
                                                      <a:solidFill>
                                                        <a:schemeClr val="dk1"/>
                                                      </a:solidFill>
                                                      <a:effectLst/>
                                                      <a:latin typeface="+mn-lt"/>
                                                      <a:ea typeface="+mn-ea"/>
                                                      <a:cs typeface="+mn-cs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1400" i="1" kern="1200">
                                                      <a:solidFill>
                                                        <a:schemeClr val="dk1"/>
                                                      </a:solidFill>
                                                      <a:effectLst/>
                                                      <a:latin typeface="+mn-lt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𝜎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14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+mn-lt"/>
                                                  <a:ea typeface="+mn-ea"/>
                                                  <a:cs typeface="+mn-cs"/>
                                                </a:rPr>
                                                <m:t>𝑌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4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+mn-lt"/>
                                                  <a:ea typeface="+mn-ea"/>
                                                  <a:cs typeface="+mn-cs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ru-RU" sz="14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+mn-lt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+mn-lt"/>
                                                  <a:ea typeface="+mn-ea"/>
                                                  <a:cs typeface="+mn-cs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+mn-lt"/>
                                                  <a:ea typeface="+mn-ea"/>
                                                  <a:cs typeface="+mn-cs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rad>
                                </m:den>
                              </m:f>
                            </m:oMath>
                          </a14:m>
                          <a:r>
                            <a:rPr lang="ru-RU" sz="1400" dirty="0">
                              <a:effectLst/>
                            </a:rPr>
                            <a:t> 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Принимаем </m:t>
                                </m:r>
                                <m:sSub>
                                  <m:sSubPr>
                                    <m:ctrlPr>
                                      <a:rPr lang="ru-RU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ru-RU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ru-RU" sz="14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ru-RU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ru-RU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𝑋</m:t>
                                    </m:r>
                                  </m:sub>
                                </m:sSub>
                                <m:r>
                                  <a:rPr lang="ru-RU" sz="14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ru-RU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ru-RU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𝑌</m:t>
                                    </m:r>
                                  </m:sub>
                                </m:sSub>
                                <m:r>
                                  <a:rPr lang="ru-RU" sz="14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, если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ru-RU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ru-RU" sz="14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 ≤</m:t>
                                </m:r>
                                <m:sSub>
                                  <m:sSubPr>
                                    <m:ctrlPr>
                                      <a:rPr lang="ru-RU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ru-RU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𝑐𝑟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dirty="0"/>
                            <a:t>Желательно более 30 элементов в выборке</a:t>
                          </a:r>
                        </a:p>
                        <a:p>
                          <a:pPr algn="ctr"/>
                          <a:endParaRPr lang="ru-RU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8944177"/>
                      </a:ext>
                    </a:extLst>
                  </a:tr>
                  <a:tr h="10942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Гипотеза об однородности распределений двух выборок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ru-RU" sz="14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ru-RU" sz="14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ru-RU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+mn-lt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+mn-lt"/>
                                              <a:ea typeface="+mn-ea"/>
                                              <a:cs typeface="+mn-cs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ru-RU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+mn-lt"/>
                                              <a:ea typeface="+mn-ea"/>
                                              <a:cs typeface="+mn-cs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ru-RU" sz="14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=</m:t>
                                      </m:r>
                                      <m:nary>
                                        <m:naryPr>
                                          <m:chr m:val="∑"/>
                                          <m:limLoc m:val="undOvr"/>
                                          <m:ctrlPr>
                                            <a:rPr lang="ru-RU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+mn-lt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ru-RU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+mn-lt"/>
                                              <a:ea typeface="+mn-ea"/>
                                              <a:cs typeface="+mn-cs"/>
                                            </a:rPr>
                                            <m:t>𝑖</m:t>
                                          </m:r>
                                          <m:r>
                                            <a:rPr lang="ru-RU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+mn-lt"/>
                                              <a:ea typeface="+mn-ea"/>
                                              <a:cs typeface="+mn-cs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sSub>
                                            <m:sSubPr>
                                              <m:ctrlPr>
                                                <a:rPr lang="ru-RU" sz="14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+mn-lt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14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+mn-lt"/>
                                                  <a:ea typeface="+mn-ea"/>
                                                  <a:cs typeface="+mn-cs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14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+mn-lt"/>
                                                  <a:ea typeface="+mn-ea"/>
                                                  <a:cs typeface="+mn-cs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ru-RU" sz="14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+mn-lt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14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+mn-lt"/>
                                                  <a:ea typeface="+mn-ea"/>
                                                  <a:cs typeface="+mn-cs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14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+mn-lt"/>
                                                  <a:ea typeface="+mn-ea"/>
                                                  <a:cs typeface="+mn-cs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ru-RU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+mn-lt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+mn-lt"/>
                                              <a:ea typeface="+mn-ea"/>
                                              <a:cs typeface="+mn-cs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ru-RU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+mn-lt"/>
                                              <a:ea typeface="+mn-ea"/>
                                              <a:cs typeface="+mn-cs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  <m:r>
                                        <a:rPr lang="ru-RU" sz="14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=</m:t>
                                      </m:r>
                                      <m:nary>
                                        <m:naryPr>
                                          <m:chr m:val="∑"/>
                                          <m:limLoc m:val="undOvr"/>
                                          <m:ctrlPr>
                                            <a:rPr lang="ru-RU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+mn-lt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ru-RU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+mn-lt"/>
                                              <a:ea typeface="+mn-ea"/>
                                              <a:cs typeface="+mn-cs"/>
                                            </a:rPr>
                                            <m:t>𝑗</m:t>
                                          </m:r>
                                          <m:r>
                                            <a:rPr lang="ru-RU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+mn-lt"/>
                                              <a:ea typeface="+mn-ea"/>
                                              <a:cs typeface="+mn-cs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sSub>
                                            <m:sSubPr>
                                              <m:ctrlPr>
                                                <a:rPr lang="ru-RU" sz="14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+mn-lt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14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+mn-lt"/>
                                                  <a:ea typeface="+mn-ea"/>
                                                  <a:cs typeface="+mn-cs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14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+mn-lt"/>
                                                  <a:ea typeface="+mn-ea"/>
                                                  <a:cs typeface="+mn-cs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ru-RU" sz="14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+mn-lt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14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+mn-lt"/>
                                                  <a:ea typeface="+mn-ea"/>
                                                  <a:cs typeface="+mn-cs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14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+mn-lt"/>
                                                  <a:ea typeface="+mn-ea"/>
                                                  <a:cs typeface="+mn-cs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eqArr>
                                </m:e>
                              </m:d>
                            </m:oMath>
                          </a14:m>
                          <a:r>
                            <a:rPr lang="ru-RU" sz="1400" dirty="0">
                              <a:effectLst/>
                            </a:rPr>
                            <a:t> ,</a:t>
                          </a:r>
                          <a:r>
                            <a:rPr lang="en-US" sz="1400" baseline="0" dirty="0">
                              <a:effectLst/>
                            </a:rPr>
                            <a:t> </a:t>
                          </a:r>
                          <a:endParaRPr lang="ru-RU" sz="1400" baseline="0" dirty="0">
                            <a:effectLst/>
                          </a:endParaRPr>
                        </a:p>
                        <a:p>
                          <a:pPr algn="ctr"/>
                          <a:r>
                            <a:rPr lang="en-US" sz="1400" baseline="0" dirty="0" err="1">
                              <a:effectLst/>
                            </a:rPr>
                            <a:t>г</a:t>
                          </a:r>
                          <a:r>
                            <a:rPr lang="ru-RU" sz="1400" baseline="0" dirty="0">
                              <a:effectLst/>
                            </a:rPr>
                            <a:t>де </a:t>
                          </a:r>
                          <a:r>
                            <a:rPr lang="en-US" sz="1400" baseline="0" dirty="0">
                              <a:effectLst/>
                            </a:rPr>
                            <a:t>r</a:t>
                          </a:r>
                          <a:r>
                            <a:rPr lang="ru-RU" sz="1400" baseline="0" dirty="0">
                              <a:effectLst/>
                            </a:rPr>
                            <a:t> – вектор рангов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Принимаем </m:t>
                                    </m:r>
                                    <m:r>
                                      <a:rPr lang="en-US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4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:</m:t>
                                </m:r>
                                <m:r>
                                  <a:rPr lang="en-US" sz="14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𝑓</m:t>
                                </m:r>
                                <m:r>
                                  <a:rPr lang="en-US" sz="14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en-US" sz="14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𝑋</m:t>
                                </m:r>
                                <m:r>
                                  <a:rPr lang="en-US" sz="14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  <m:r>
                                  <a:rPr lang="en-US" sz="14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sz="14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ru-RU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𝑌</m:t>
                                    </m:r>
                                  </m:e>
                                </m:d>
                                <m:r>
                                  <a:rPr lang="en-US" sz="14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, если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ru-RU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ru-RU" sz="14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ru-RU" sz="14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  <m:r>
                                          <a:rPr lang="en-US" sz="14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∈[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14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ru-RU" sz="14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𝐿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  <m:r>
                                          <a:rPr lang="en-US" sz="14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;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14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ru-RU" sz="14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𝑅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  <m:r>
                                          <a:rPr lang="en-US" sz="14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]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ru-RU" sz="14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  <m:r>
                                          <a:rPr lang="en-US" sz="14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∈[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14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ru-RU" sz="14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𝐿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  <m:r>
                                          <a:rPr lang="en-US" sz="14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;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14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ru-RU" sz="14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𝑅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  <m:r>
                                          <a:rPr lang="en-US" sz="14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]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ru-RU" sz="14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eqArr>
                                  <m:eqArrPr>
                                    <m:ctrlPr>
                                      <a:rPr lang="ru-RU" sz="14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ru-RU" sz="14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4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ru-RU" sz="14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ru-RU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ru-RU" sz="14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4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ru-RU" sz="14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a:rPr lang="ru-RU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≥20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ru-RU" sz="14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4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ru-RU" sz="14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ru-RU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≥5, </m:t>
                                    </m:r>
                                    <m:sSub>
                                      <m:sSubPr>
                                        <m:ctrlPr>
                                          <a:rPr lang="ru-RU" sz="14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4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ru-RU" sz="14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a:rPr lang="ru-RU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≥5 </m:t>
                                    </m:r>
                                  </m:e>
                                </m:eqAr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5903554"/>
                      </a:ext>
                    </a:extLst>
                  </a:tr>
                  <a:tr h="743211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Гипотеза о типе распределения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4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𝜒</m:t>
                                  </m:r>
                                </m:e>
                                <m:sup>
                                  <m:r>
                                    <a:rPr lang="ru-RU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14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lang="en-US" sz="14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𝑛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ru-RU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  <m:r>
                                    <a:rPr lang="en-US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ru-RU" sz="14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ru-RU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+mn-lt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ru-RU" sz="14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+mn-lt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ru-RU" sz="1400" i="1" kern="1200">
                                                      <a:solidFill>
                                                        <a:schemeClr val="dk1"/>
                                                      </a:solidFill>
                                                      <a:effectLst/>
                                                      <a:latin typeface="+mn-lt"/>
                                                      <a:ea typeface="+mn-ea"/>
                                                      <a:cs typeface="+mn-cs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 kern="1200">
                                                      <a:solidFill>
                                                        <a:schemeClr val="dk1"/>
                                                      </a:solidFill>
                                                      <a:effectLst/>
                                                      <a:latin typeface="+mn-lt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sub>
                                                  <m:sSub>
                                                    <m:sSubPr>
                                                      <m:ctrlPr>
                                                        <a:rPr lang="ru-RU" sz="1400" i="1" kern="1200">
                                                          <a:solidFill>
                                                            <a:schemeClr val="dk1"/>
                                                          </a:solidFill>
                                                          <a:effectLst/>
                                                          <a:latin typeface="+mn-lt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400" i="1" kern="1200">
                                                          <a:solidFill>
                                                            <a:schemeClr val="dk1"/>
                                                          </a:solidFill>
                                                          <a:effectLst/>
                                                          <a:latin typeface="+mn-lt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𝑘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ru-RU" sz="1400" i="1" kern="1200">
                                                          <a:solidFill>
                                                            <a:schemeClr val="dk1"/>
                                                          </a:solidFill>
                                                          <a:effectLst/>
                                                          <a:latin typeface="+mn-lt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т</m:t>
                                                      </m:r>
                                                    </m:sub>
                                                  </m:sSub>
                                                </m:sub>
                                              </m:sSub>
                                              <m:r>
                                                <a:rPr lang="en-US" sz="14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+mn-lt"/>
                                                  <a:ea typeface="+mn-ea"/>
                                                  <a:cs typeface="+mn-cs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 kern="1200">
                                                      <a:solidFill>
                                                        <a:schemeClr val="dk1"/>
                                                      </a:solidFill>
                                                      <a:effectLst/>
                                                      <a:latin typeface="+mn-lt"/>
                                                      <a:ea typeface="+mn-ea"/>
                                                      <a:cs typeface="+mn-cs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 kern="1200">
                                                      <a:solidFill>
                                                        <a:schemeClr val="dk1"/>
                                                      </a:solidFill>
                                                      <a:effectLst/>
                                                      <a:latin typeface="+mn-lt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sub>
                                                  <m:sSub>
                                                    <m:sSubPr>
                                                      <m:ctrlPr>
                                                        <a:rPr lang="ru-RU" sz="1400" i="1" kern="1200">
                                                          <a:solidFill>
                                                            <a:schemeClr val="dk1"/>
                                                          </a:solidFill>
                                                          <a:effectLst/>
                                                          <a:latin typeface="+mn-lt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400" i="1" kern="1200">
                                                          <a:solidFill>
                                                            <a:schemeClr val="dk1"/>
                                                          </a:solidFill>
                                                          <a:effectLst/>
                                                          <a:latin typeface="+mn-lt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𝑘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ru-RU" sz="1400" i="1" kern="1200">
                                                          <a:solidFill>
                                                            <a:schemeClr val="dk1"/>
                                                          </a:solidFill>
                                                          <a:effectLst/>
                                                          <a:latin typeface="+mn-lt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эксп</m:t>
                                                      </m:r>
                                                    </m:sub>
                                                  </m:sSub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+mn-lt"/>
                                              <a:ea typeface="+mn-ea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ru-RU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+mn-lt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+mn-lt"/>
                                              <a:ea typeface="+mn-ea"/>
                                              <a:cs typeface="+mn-cs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ru-RU" sz="14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+mn-lt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+mn-lt"/>
                                                  <a:ea typeface="+mn-ea"/>
                                                  <a:cs typeface="+mn-cs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14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+mn-lt"/>
                                                  <a:ea typeface="+mn-ea"/>
                                                  <a:cs typeface="+mn-cs"/>
                                                </a:rPr>
                                                <m:t>т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den>
                                  </m:f>
                                </m:e>
                              </m:nary>
                            </m:oMath>
                          </a14:m>
                          <a:r>
                            <a:rPr lang="ru-RU" sz="1400" dirty="0">
                              <a:effectLst/>
                            </a:rPr>
                            <a:t> 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Гипотеза принимается при </a:t>
                          </a:r>
                          <a:r>
                            <a:rPr lang="en-US" sz="1400" baseline="0" dirty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4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𝜒</m:t>
                                  </m:r>
                                </m:e>
                                <m:sup>
                                  <m:r>
                                    <a:rPr lang="ru-RU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4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sSubSup>
                                <m:sSubSupPr>
                                  <m:ctrlPr>
                                    <a:rPr lang="en-US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sz="1400" b="0" i="1" dirty="0" smtClean="0">
                                      <a:latin typeface="Cambria Math" panose="02040503050406030204" pitchFamily="18" charset="0"/>
                                    </a:rPr>
                                    <m:t>𝑐𝑟</m:t>
                                  </m:r>
                                </m:sub>
                                <m:sup>
                                  <m:r>
                                    <a:rPr lang="en-US" sz="14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Рекомендуется от 6 до 20 интервалов по 5 – 10 значений на каждом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077085"/>
                      </a:ext>
                    </a:extLst>
                  </a:tr>
                  <a:tr h="551155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4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ru-RU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14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ru-RU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ru-RU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12</m:t>
                                  </m:r>
                                  <m:r>
                                    <a:rPr lang="ru-RU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ru-RU" sz="14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ru-RU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naryPr>
                                <m:sub>
                                  <m:r>
                                    <a:rPr lang="ru-RU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  <m:r>
                                    <a:rPr lang="ru-RU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ru-RU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ru-RU" sz="14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ru-RU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+mn-lt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+mn-lt"/>
                                              <a:ea typeface="+mn-ea"/>
                                              <a:cs typeface="+mn-cs"/>
                                            </a:rPr>
                                            <m:t>𝐹</m:t>
                                          </m:r>
                                          <m:d>
                                            <m:dPr>
                                              <m:ctrlPr>
                                                <a:rPr lang="ru-RU" sz="14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+mn-lt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ru-RU" sz="1400" i="1" kern="1200">
                                                      <a:solidFill>
                                                        <a:schemeClr val="dk1"/>
                                                      </a:solidFill>
                                                      <a:effectLst/>
                                                      <a:latin typeface="+mn-lt"/>
                                                      <a:ea typeface="+mn-ea"/>
                                                      <a:cs typeface="+mn-cs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ru-RU" sz="1400" i="1" kern="1200">
                                                      <a:solidFill>
                                                        <a:schemeClr val="dk1"/>
                                                      </a:solidFill>
                                                      <a:effectLst/>
                                                      <a:latin typeface="+mn-lt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ru-RU" sz="1400" i="1" kern="1200">
                                                      <a:solidFill>
                                                        <a:schemeClr val="dk1"/>
                                                      </a:solidFill>
                                                      <a:effectLst/>
                                                      <a:latin typeface="+mn-lt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ru-RU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+mn-lt"/>
                                              <a:ea typeface="+mn-ea"/>
                                              <a:cs typeface="+mn-cs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ru-RU" sz="14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+mn-lt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ru-RU" sz="14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+mn-lt"/>
                                                  <a:ea typeface="+mn-ea"/>
                                                  <a:cs typeface="+mn-cs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ru-RU" sz="14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+mn-lt"/>
                                                  <a:ea typeface="+mn-ea"/>
                                                  <a:cs typeface="+mn-cs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ru-RU" sz="14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+mn-lt"/>
                                                  <a:ea typeface="+mn-ea"/>
                                                  <a:cs typeface="+mn-cs"/>
                                                </a:rPr>
                                                <m:t>−1</m:t>
                                              </m:r>
                                            </m:num>
                                            <m:den>
                                              <m:r>
                                                <a:rPr lang="ru-RU" sz="14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+mn-lt"/>
                                                  <a:ea typeface="+mn-ea"/>
                                                  <a:cs typeface="+mn-cs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ru-RU" sz="14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+mn-lt"/>
                                                  <a:ea typeface="+mn-ea"/>
                                                  <a:cs typeface="+mn-cs"/>
                                                </a:rPr>
                                                <m:t>𝑛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ru-RU" sz="14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r>
                            <a:rPr lang="ru-RU" sz="1400" dirty="0">
                              <a:effectLst/>
                            </a:rPr>
                            <a:t> 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Г</a:t>
                          </a:r>
                          <a:r>
                            <a:rPr lang="ru-RU" sz="1400" dirty="0" err="1"/>
                            <a:t>ипотеза</a:t>
                          </a:r>
                          <a:r>
                            <a:rPr lang="ru-RU" sz="1400" dirty="0"/>
                            <a:t> принимается при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ru-RU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≤ </m:t>
                              </m:r>
                              <m:sSubSup>
                                <m:sSubSupPr>
                                  <m:ctrlPr>
                                    <a:rPr lang="ru-RU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ru-RU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  <m:sup>
                                  <m:r>
                                    <a:rPr lang="ru-RU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Рекомендуются выборки объема 40 и более значений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8215492"/>
                      </a:ext>
                    </a:extLst>
                  </a:tr>
                  <a:tr h="733203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ru-RU" sz="14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𝑆</m:t>
                              </m:r>
                              <m:r>
                                <a:rPr lang="ru-RU" sz="14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ru-RU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ru-RU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lang="ru-RU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𝐾</m:t>
                                  </m:r>
                                </m:e>
                              </m:rad>
                              <m:d>
                                <m:dPr>
                                  <m:ctrlPr>
                                    <a:rPr lang="ru-RU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ru-RU" sz="14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</m:ctrlPr>
                                    </m:radPr>
                                    <m:deg/>
                                    <m:e>
                                      <m:f>
                                        <m:fPr>
                                          <m:ctrlPr>
                                            <a:rPr lang="ru-RU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+mn-lt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+mn-lt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+mn-lt"/>
                                              <a:ea typeface="+mn-ea"/>
                                              <a:cs typeface="+mn-cs"/>
                                            </a:rPr>
                                            <m:t>𝐾</m:t>
                                          </m:r>
                                        </m:den>
                                      </m:f>
                                      <m:nary>
                                        <m:naryPr>
                                          <m:chr m:val="∑"/>
                                          <m:limLoc m:val="undOvr"/>
                                          <m:ctrlPr>
                                            <a:rPr lang="ru-RU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+mn-lt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+mn-lt"/>
                                              <a:ea typeface="+mn-ea"/>
                                              <a:cs typeface="+mn-cs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+mn-lt"/>
                                              <a:ea typeface="+mn-ea"/>
                                              <a:cs typeface="+mn-cs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+mn-lt"/>
                                              <a:ea typeface="+mn-ea"/>
                                              <a:cs typeface="+mn-cs"/>
                                            </a:rPr>
                                            <m:t>𝐾</m:t>
                                          </m:r>
                                        </m:sup>
                                        <m:e>
                                          <m:sSup>
                                            <m:sSupPr>
                                              <m:ctrlPr>
                                                <a:rPr lang="ru-RU" sz="14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+mn-lt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ru-RU" sz="1400" i="1" kern="1200">
                                                      <a:solidFill>
                                                        <a:schemeClr val="dk1"/>
                                                      </a:solidFill>
                                                      <a:effectLst/>
                                                      <a:latin typeface="+mn-lt"/>
                                                      <a:ea typeface="+mn-ea"/>
                                                      <a:cs typeface="+mn-cs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f>
                                                    <m:fPr>
                                                      <m:ctrlPr>
                                                        <a:rPr lang="ru-RU" sz="1400" i="1" kern="1200">
                                                          <a:solidFill>
                                                            <a:schemeClr val="dk1"/>
                                                          </a:solidFill>
                                                          <a:effectLst/>
                                                          <a:latin typeface="+mn-lt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</m:ctrlPr>
                                                    </m:fPr>
                                                    <m:num>
                                                      <m:sSub>
                                                        <m:sSubPr>
                                                          <m:ctrlPr>
                                                            <a:rPr lang="ru-RU" sz="1400" i="1" kern="1200">
                                                              <a:solidFill>
                                                                <a:schemeClr val="dk1"/>
                                                              </a:solidFill>
                                                              <a:effectLst/>
                                                              <a:latin typeface="+mn-lt"/>
                                                              <a:ea typeface="+mn-ea"/>
                                                              <a:cs typeface="+mn-cs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sz="1400" i="1" kern="1200">
                                                              <a:solidFill>
                                                                <a:schemeClr val="dk1"/>
                                                              </a:solidFill>
                                                              <a:effectLst/>
                                                              <a:latin typeface="+mn-lt"/>
                                                              <a:ea typeface="+mn-ea"/>
                                                              <a:cs typeface="+mn-cs"/>
                                                            </a:rPr>
                                                            <m:t>𝑛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1400" i="1" kern="1200">
                                                              <a:solidFill>
                                                                <a:schemeClr val="dk1"/>
                                                              </a:solidFill>
                                                              <a:effectLst/>
                                                              <a:latin typeface="+mn-lt"/>
                                                              <a:ea typeface="+mn-ea"/>
                                                              <a:cs typeface="+mn-cs"/>
                                                            </a:rPr>
                                                            <m:t>𝑘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en-US" sz="1400" i="1" kern="1200">
                                                          <a:solidFill>
                                                            <a:schemeClr val="dk1"/>
                                                          </a:solidFill>
                                                          <a:effectLst/>
                                                          <a:latin typeface="+mn-lt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−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ru-RU" sz="1400" i="1" kern="1200">
                                                              <a:solidFill>
                                                                <a:schemeClr val="dk1"/>
                                                              </a:solidFill>
                                                              <a:effectLst/>
                                                              <a:latin typeface="+mn-lt"/>
                                                              <a:ea typeface="+mn-ea"/>
                                                              <a:cs typeface="+mn-cs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sz="1400" i="1" kern="1200">
                                                              <a:solidFill>
                                                                <a:schemeClr val="dk1"/>
                                                              </a:solidFill>
                                                              <a:effectLst/>
                                                              <a:latin typeface="+mn-lt"/>
                                                              <a:ea typeface="+mn-ea"/>
                                                              <a:cs typeface="+mn-cs"/>
                                                            </a:rPr>
                                                            <m:t>𝑀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1400" i="1" kern="1200">
                                                              <a:solidFill>
                                                                <a:schemeClr val="dk1"/>
                                                              </a:solidFill>
                                                              <a:effectLst/>
                                                              <a:latin typeface="+mn-lt"/>
                                                              <a:ea typeface="+mn-ea"/>
                                                              <a:cs typeface="+mn-cs"/>
                                                            </a:rPr>
                                                            <m:t>𝑘</m:t>
                                                          </m:r>
                                                        </m:sub>
                                                      </m:sSub>
                                                    </m:num>
                                                    <m:den>
                                                      <m:sSub>
                                                        <m:sSubPr>
                                                          <m:ctrlPr>
                                                            <a:rPr lang="ru-RU" sz="1400" i="1" kern="1200">
                                                              <a:solidFill>
                                                                <a:schemeClr val="dk1"/>
                                                              </a:solidFill>
                                                              <a:effectLst/>
                                                              <a:latin typeface="+mn-lt"/>
                                                              <a:ea typeface="+mn-ea"/>
                                                              <a:cs typeface="+mn-cs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sz="1400" i="1" kern="1200">
                                                              <a:solidFill>
                                                                <a:schemeClr val="dk1"/>
                                                              </a:solidFill>
                                                              <a:effectLst/>
                                                              <a:latin typeface="+mn-lt"/>
                                                              <a:ea typeface="+mn-ea"/>
                                                              <a:cs typeface="+mn-cs"/>
                                                            </a:rPr>
                                                            <m:t>𝜎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1400" i="1" kern="1200">
                                                              <a:solidFill>
                                                                <a:schemeClr val="dk1"/>
                                                              </a:solidFill>
                                                              <a:effectLst/>
                                                              <a:latin typeface="+mn-lt"/>
                                                              <a:ea typeface="+mn-ea"/>
                                                              <a:cs typeface="+mn-cs"/>
                                                            </a:rPr>
                                                            <m:t>𝑘</m:t>
                                                          </m:r>
                                                        </m:sub>
                                                      </m:sSub>
                                                    </m:den>
                                                  </m:f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14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+mn-lt"/>
                                                  <a:ea typeface="+mn-ea"/>
                                                  <a:cs typeface="+mn-cs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nary>
                                    </m:e>
                                  </m:rad>
                                  <m:r>
                                    <a:rPr lang="en-US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−1</m:t>
                                  </m:r>
                                </m:e>
                              </m:d>
                            </m:oMath>
                          </a14:m>
                          <a:r>
                            <a:rPr lang="ru-RU" sz="1400" dirty="0">
                              <a:effectLst/>
                            </a:rPr>
                            <a:t> 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Принимаем </m:t>
                                </m:r>
                                <m:sSub>
                                  <m:sSubPr>
                                    <m:ctrlPr>
                                      <a:rPr lang="ru-RU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ru-RU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ru-RU" sz="14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:</m:t>
                                </m:r>
                                <m:r>
                                  <a:rPr lang="ru-RU" sz="14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ru-RU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ru-RU" sz="14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~</m:t>
                                </m:r>
                                <m:r>
                                  <a:rPr lang="en-US" sz="14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ru-RU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ru-RU" sz="14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a:rPr lang="en-US" sz="14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 е</m:t>
                                </m:r>
                                <m:r>
                                  <a:rPr lang="ru-RU" sz="14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сли </m:t>
                                </m:r>
                                <m:r>
                                  <a:rPr lang="ru-RU" sz="14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𝑆</m:t>
                                </m:r>
                                <m:r>
                                  <a:rPr lang="ru-RU" sz="14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 ≤ </m:t>
                                </m:r>
                                <m:sSub>
                                  <m:sSubPr>
                                    <m:ctrlPr>
                                      <a:rPr lang="ru-RU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ru-RU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𝑐𝑟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Рекомендуются выборки объема 2- и более значений и 5 и более интервалов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3698343"/>
                      </a:ext>
                    </a:extLst>
                  </a:tr>
                  <a:tr h="544447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ru-RU" sz="14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𝐺</m:t>
                              </m:r>
                              <m:r>
                                <a:rPr lang="ru-RU" sz="14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ru-RU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RU" sz="14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ru-RU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+mn-lt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ru-RU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+mn-lt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ru-RU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+mn-lt"/>
                                              <a:ea typeface="+mn-ea"/>
                                              <a:cs typeface="+mn-cs"/>
                                            </a:rPr>
                                            <m:t>12</m:t>
                                          </m:r>
                                          <m:r>
                                            <a:rPr lang="ru-RU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+mn-lt"/>
                                              <a:ea typeface="+mn-ea"/>
                                              <a:cs typeface="+mn-cs"/>
                                            </a:rPr>
                                            <m:t>𝑛</m:t>
                                          </m:r>
                                        </m:den>
                                      </m:f>
                                      <m:r>
                                        <a:rPr lang="ru-RU" sz="14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+</m:t>
                                      </m:r>
                                      <m:nary>
                                        <m:naryPr>
                                          <m:chr m:val="∑"/>
                                          <m:limLoc m:val="undOvr"/>
                                          <m:ctrlPr>
                                            <a:rPr lang="ru-RU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+mn-lt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ru-RU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+mn-lt"/>
                                              <a:ea typeface="+mn-ea"/>
                                              <a:cs typeface="+mn-cs"/>
                                            </a:rPr>
                                            <m:t>𝑖</m:t>
                                          </m:r>
                                          <m:r>
                                            <a:rPr lang="ru-RU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+mn-lt"/>
                                              <a:ea typeface="+mn-ea"/>
                                              <a:cs typeface="+mn-cs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ru-RU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+mn-lt"/>
                                              <a:ea typeface="+mn-ea"/>
                                              <a:cs typeface="+mn-cs"/>
                                            </a:rPr>
                                            <m:t>𝑛</m:t>
                                          </m:r>
                                        </m:sup>
                                        <m:e>
                                          <m:sSup>
                                            <m:sSupPr>
                                              <m:ctrlPr>
                                                <a:rPr lang="ru-RU" sz="14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+mn-lt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ru-RU" sz="1400" i="1" kern="1200">
                                                      <a:solidFill>
                                                        <a:schemeClr val="dk1"/>
                                                      </a:solidFill>
                                                      <a:effectLst/>
                                                      <a:latin typeface="+mn-lt"/>
                                                      <a:ea typeface="+mn-ea"/>
                                                      <a:cs typeface="+mn-cs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ru-RU" sz="1400" i="1" kern="1200">
                                                      <a:solidFill>
                                                        <a:schemeClr val="dk1"/>
                                                      </a:solidFill>
                                                      <a:effectLst/>
                                                      <a:latin typeface="+mn-lt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𝐹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ru-RU" sz="1400" i="1" kern="1200">
                                                          <a:solidFill>
                                                            <a:schemeClr val="dk1"/>
                                                          </a:solidFill>
                                                          <a:effectLst/>
                                                          <a:latin typeface="+mn-lt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ru-RU" sz="1400" i="1" kern="1200">
                                                              <a:solidFill>
                                                                <a:schemeClr val="dk1"/>
                                                              </a:solidFill>
                                                              <a:effectLst/>
                                                              <a:latin typeface="+mn-lt"/>
                                                              <a:ea typeface="+mn-ea"/>
                                                              <a:cs typeface="+mn-cs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ru-RU" sz="1400" i="1" kern="1200">
                                                              <a:solidFill>
                                                                <a:schemeClr val="dk1"/>
                                                              </a:solidFill>
                                                              <a:effectLst/>
                                                              <a:latin typeface="+mn-lt"/>
                                                              <a:ea typeface="+mn-ea"/>
                                                              <a:cs typeface="+mn-cs"/>
                                                            </a:rPr>
                                                            <m:t>𝑥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ru-RU" sz="1400" i="1" kern="1200">
                                                              <a:solidFill>
                                                                <a:schemeClr val="dk1"/>
                                                              </a:solidFill>
                                                              <a:effectLst/>
                                                              <a:latin typeface="+mn-lt"/>
                                                              <a:ea typeface="+mn-ea"/>
                                                              <a:cs typeface="+mn-cs"/>
                                                            </a:rPr>
                                                            <m:t>𝑖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  <m:r>
                                                    <a:rPr lang="ru-RU" sz="1400" i="1" kern="1200">
                                                      <a:solidFill>
                                                        <a:schemeClr val="dk1"/>
                                                      </a:solidFill>
                                                      <a:effectLst/>
                                                      <a:latin typeface="+mn-lt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−</m:t>
                                                  </m:r>
                                                  <m:f>
                                                    <m:fPr>
                                                      <m:ctrlPr>
                                                        <a:rPr lang="ru-RU" sz="1400" i="1" kern="1200">
                                                          <a:solidFill>
                                                            <a:schemeClr val="dk1"/>
                                                          </a:solidFill>
                                                          <a:effectLst/>
                                                          <a:latin typeface="+mn-lt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</m:ctrlPr>
                                                    </m:fPr>
                                                    <m:num>
                                                      <m:r>
                                                        <a:rPr lang="ru-RU" sz="1400" i="1" kern="1200">
                                                          <a:solidFill>
                                                            <a:schemeClr val="dk1"/>
                                                          </a:solidFill>
                                                          <a:effectLst/>
                                                          <a:latin typeface="+mn-lt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2</m:t>
                                                      </m:r>
                                                      <m:r>
                                                        <a:rPr lang="ru-RU" sz="1400" i="1" kern="1200">
                                                          <a:solidFill>
                                                            <a:schemeClr val="dk1"/>
                                                          </a:solidFill>
                                                          <a:effectLst/>
                                                          <a:latin typeface="+mn-lt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𝑖</m:t>
                                                      </m:r>
                                                      <m:r>
                                                        <a:rPr lang="ru-RU" sz="1400" i="1" kern="1200">
                                                          <a:solidFill>
                                                            <a:schemeClr val="dk1"/>
                                                          </a:solidFill>
                                                          <a:effectLst/>
                                                          <a:latin typeface="+mn-lt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−1</m:t>
                                                      </m:r>
                                                    </m:num>
                                                    <m:den>
                                                      <m:r>
                                                        <a:rPr lang="ru-RU" sz="1400" i="1" kern="1200">
                                                          <a:solidFill>
                                                            <a:schemeClr val="dk1"/>
                                                          </a:solidFill>
                                                          <a:effectLst/>
                                                          <a:latin typeface="+mn-lt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2</m:t>
                                                      </m:r>
                                                      <m:r>
                                                        <a:rPr lang="ru-RU" sz="1400" i="1" kern="1200">
                                                          <a:solidFill>
                                                            <a:schemeClr val="dk1"/>
                                                          </a:solidFill>
                                                          <a:effectLst/>
                                                          <a:latin typeface="+mn-lt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𝑛</m:t>
                                                      </m:r>
                                                    </m:den>
                                                  </m:f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ru-RU" sz="14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+mn-lt"/>
                                                  <a:ea typeface="+mn-ea"/>
                                                  <a:cs typeface="+mn-cs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ru-RU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0,5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 dirty="0">
                              <a:effectLst/>
                            </a:rPr>
                            <a:t> 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Принимаем </m:t>
                                </m:r>
                                <m:sSub>
                                  <m:sSubPr>
                                    <m:ctrlPr>
                                      <a:rPr lang="ru-RU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ru-RU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ru-RU" sz="14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:</m:t>
                                </m:r>
                                <m:r>
                                  <a:rPr lang="ru-RU" sz="14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ru-RU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ru-RU" sz="14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~</m:t>
                                </m:r>
                                <m:r>
                                  <a:rPr lang="en-US" sz="14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ru-RU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ru-RU" sz="14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a:rPr lang="en-US" sz="14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 е</m:t>
                                </m:r>
                                <m:r>
                                  <a:rPr lang="ru-RU" sz="14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сли </m:t>
                                </m:r>
                                <m:r>
                                  <a:rPr lang="en-US" sz="14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𝐺</m:t>
                                </m:r>
                                <m:r>
                                  <a:rPr lang="ru-RU" sz="14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 ≤ </m:t>
                                </m:r>
                                <m:sSub>
                                  <m:sSubPr>
                                    <m:ctrlPr>
                                      <a:rPr lang="ru-RU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ru-RU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𝑐𝑟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Выборки объема от 10 значений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305643"/>
                      </a:ext>
                    </a:extLst>
                  </a:tr>
                  <a:tr h="523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Гипотеза о нормальном распределении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ru-RU" sz="14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lang="ru-RU" sz="14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= </m:t>
                              </m:r>
                              <m:f>
                                <m:fPr>
                                  <m:ctrlPr>
                                    <a:rPr lang="ru-RU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ru-RU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ru-RU" sz="14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ru-RU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+mn-lt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ru-RU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+mn-lt"/>
                                              <a:ea typeface="+mn-ea"/>
                                              <a:cs typeface="+mn-cs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ru-RU" sz="14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sSup>
                                <m:sSupPr>
                                  <m:ctrlPr>
                                    <a:rPr lang="ru-RU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14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limLoc m:val="undOvr"/>
                                          <m:ctrlPr>
                                            <a:rPr lang="ru-RU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+mn-lt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ru-RU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+mn-lt"/>
                                              <a:ea typeface="+mn-ea"/>
                                              <a:cs typeface="+mn-cs"/>
                                            </a:rPr>
                                            <m:t>𝑖</m:t>
                                          </m:r>
                                          <m:r>
                                            <a:rPr lang="ru-RU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+mn-lt"/>
                                              <a:ea typeface="+mn-ea"/>
                                              <a:cs typeface="+mn-cs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ru-RU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+mn-lt"/>
                                              <a:ea typeface="+mn-ea"/>
                                              <a:cs typeface="+mn-cs"/>
                                            </a:rPr>
                                            <m:t>𝑛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ru-RU" sz="14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+mn-lt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14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+mn-lt"/>
                                                  <a:ea typeface="+mn-ea"/>
                                                  <a:cs typeface="+mn-cs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14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+mn-lt"/>
                                                  <a:ea typeface="+mn-ea"/>
                                                  <a:cs typeface="+mn-cs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ru-RU" sz="14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+mn-lt"/>
                                                  <a:ea typeface="+mn-ea"/>
                                                  <a:cs typeface="+mn-cs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ru-RU" sz="14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+mn-lt"/>
                                                  <a:ea typeface="+mn-ea"/>
                                                  <a:cs typeface="+mn-cs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ru-RU" sz="14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+mn-lt"/>
                                                  <a:ea typeface="+mn-ea"/>
                                                  <a:cs typeface="+mn-cs"/>
                                                </a:rPr>
                                                <m:t>+1</m:t>
                                              </m:r>
                                            </m:sub>
                                          </m:sSub>
                                          <m:r>
                                            <a:rPr lang="ru-RU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+mn-lt"/>
                                              <a:ea typeface="+mn-ea"/>
                                              <a:cs typeface="+mn-cs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ru-RU" sz="14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+mn-lt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14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+mn-lt"/>
                                                  <a:ea typeface="+mn-ea"/>
                                                  <a:cs typeface="+mn-cs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14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+mn-lt"/>
                                                  <a:ea typeface="+mn-ea"/>
                                                  <a:cs typeface="+mn-cs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ru-RU" sz="14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+mn-lt"/>
                                                  <a:ea typeface="+mn-ea"/>
                                                  <a:cs typeface="+mn-cs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ru-RU" sz="14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+mn-lt"/>
                                                  <a:ea typeface="+mn-ea"/>
                                                  <a:cs typeface="+mn-cs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ru-RU" sz="14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+mn-lt"/>
                                                  <a:ea typeface="+mn-ea"/>
                                                  <a:cs typeface="+mn-cs"/>
                                                </a:rPr>
                                                <m:t>+1</m:t>
                                              </m:r>
                                            </m:sub>
                                          </m:sSub>
                                          <m:r>
                                            <a:rPr lang="ru-RU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+mn-lt"/>
                                              <a:ea typeface="+mn-ea"/>
                                              <a:cs typeface="+mn-cs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ru-RU" sz="14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+mn-lt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14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+mn-lt"/>
                                                  <a:ea typeface="+mn-ea"/>
                                                  <a:cs typeface="+mn-cs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14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+mn-lt"/>
                                                  <a:ea typeface="+mn-ea"/>
                                                  <a:cs typeface="+mn-cs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ru-RU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+mn-lt"/>
                                              <a:ea typeface="+mn-ea"/>
                                              <a:cs typeface="+mn-cs"/>
                                            </a:rPr>
                                            <m:t>)</m:t>
                                          </m:r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ru-RU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 dirty="0">
                              <a:effectLst/>
                            </a:rPr>
                            <a:t> 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ru-RU" sz="14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Принимаем </m:t>
                                </m:r>
                                <m:sSub>
                                  <m:sSubPr>
                                    <m:ctrlPr>
                                      <a:rPr lang="ru-RU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ru-RU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ru-RU" sz="14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:</m:t>
                                </m:r>
                                <m:r>
                                  <a:rPr lang="ru-RU" sz="14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ru-RU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ru-RU" sz="14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~</m:t>
                                </m:r>
                                <m:r>
                                  <a:rPr lang="en-US" sz="14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𝑁𝑜𝑟𝑚</m:t>
                                </m:r>
                                <m:r>
                                  <a:rPr lang="en-US" sz="14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en-US" sz="14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𝑀</m:t>
                                </m:r>
                                <m:r>
                                  <a:rPr lang="en-US" sz="14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, </m:t>
                                </m:r>
                                <m:r>
                                  <a:rPr lang="en-US" sz="14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𝜎</m:t>
                                </m:r>
                                <m:r>
                                  <a:rPr lang="en-US" sz="14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  <m:r>
                                  <a:rPr lang="ru-RU" sz="14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a:rPr lang="en-US" sz="14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 е</m:t>
                                </m:r>
                                <m:r>
                                  <a:rPr lang="ru-RU" sz="14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сли </m:t>
                                </m:r>
                                <m:r>
                                  <a:rPr lang="en-US" sz="14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𝑊</m:t>
                                </m:r>
                                <m:r>
                                  <a:rPr lang="ru-RU" sz="14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 &gt; </m:t>
                                </m:r>
                                <m:sSub>
                                  <m:sSubPr>
                                    <m:ctrlPr>
                                      <a:rPr lang="ru-RU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ru-RU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𝑐𝑟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Объем выборки </a:t>
                          </a:r>
                          <a14:m>
                            <m:oMath xmlns:m="http://schemas.openxmlformats.org/officeDocument/2006/math">
                              <m:r>
                                <a:rPr lang="ru-RU" sz="14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8≤</m:t>
                              </m:r>
                              <m:r>
                                <a:rPr lang="en-US" sz="14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𝑛</m:t>
                              </m:r>
                              <m:r>
                                <a:rPr lang="ru-RU" sz="14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≤50</m:t>
                              </m:r>
                            </m:oMath>
                          </a14:m>
                          <a:r>
                            <a:rPr lang="ru-RU" sz="1400" dirty="0">
                              <a:effectLst/>
                            </a:rPr>
                            <a:t> </a:t>
                          </a:r>
                          <a:endParaRPr lang="ru-RU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49861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Таблица 6">
                <a:extLst>
                  <a:ext uri="{FF2B5EF4-FFF2-40B4-BE49-F238E27FC236}">
                    <a16:creationId xmlns:a16="http://schemas.microsoft.com/office/drawing/2014/main" id="{0A0F47F2-2E9E-6B47-93F5-80A4B2406F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2193896"/>
                  </p:ext>
                </p:extLst>
              </p:nvPr>
            </p:nvGraphicFramePr>
            <p:xfrm>
              <a:off x="0" y="813817"/>
              <a:ext cx="12191999" cy="612854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15609">
                      <a:extLst>
                        <a:ext uri="{9D8B030D-6E8A-4147-A177-3AD203B41FA5}">
                          <a16:colId xmlns:a16="http://schemas.microsoft.com/office/drawing/2014/main" val="770721858"/>
                        </a:ext>
                      </a:extLst>
                    </a:gridCol>
                    <a:gridCol w="2817628">
                      <a:extLst>
                        <a:ext uri="{9D8B030D-6E8A-4147-A177-3AD203B41FA5}">
                          <a16:colId xmlns:a16="http://schemas.microsoft.com/office/drawing/2014/main" val="1345941406"/>
                        </a:ext>
                      </a:extLst>
                    </a:gridCol>
                    <a:gridCol w="4093535">
                      <a:extLst>
                        <a:ext uri="{9D8B030D-6E8A-4147-A177-3AD203B41FA5}">
                          <a16:colId xmlns:a16="http://schemas.microsoft.com/office/drawing/2014/main" val="1385649101"/>
                        </a:ext>
                      </a:extLst>
                    </a:gridCol>
                    <a:gridCol w="2665227">
                      <a:extLst>
                        <a:ext uri="{9D8B030D-6E8A-4147-A177-3AD203B41FA5}">
                          <a16:colId xmlns:a16="http://schemas.microsoft.com/office/drawing/2014/main" val="837528398"/>
                        </a:ext>
                      </a:extLst>
                    </a:gridCol>
                  </a:tblGrid>
                  <a:tr h="362335"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Тип гипотезы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Критерий проверки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П</a:t>
                          </a:r>
                          <a:r>
                            <a:rPr lang="ru-RU" sz="1400" dirty="0" err="1"/>
                            <a:t>роверка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Ограничения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8015507"/>
                      </a:ext>
                    </a:extLst>
                  </a:tr>
                  <a:tr h="7432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Гипотеза о математическом ожидании по одной выборке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3243" t="-51724" r="-240991" b="-7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33230" t="-51724" r="-66149" b="-7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dirty="0"/>
                            <a:t>Желательно более 30 элементов в выборке</a:t>
                          </a:r>
                        </a:p>
                        <a:p>
                          <a:pPr algn="ctr"/>
                          <a:endParaRPr lang="ru-RU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1959418"/>
                      </a:ext>
                    </a:extLst>
                  </a:tr>
                  <a:tr h="748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Гипотеза о математическом ожидании по двум выборкам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3243" t="-149153" r="-240991" b="-6372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33230" t="-149153" r="-66149" b="-6372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dirty="0"/>
                            <a:t>Желательно более 30 элементов в выборке</a:t>
                          </a:r>
                        </a:p>
                        <a:p>
                          <a:pPr algn="ctr"/>
                          <a:endParaRPr lang="ru-RU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8944177"/>
                      </a:ext>
                    </a:extLst>
                  </a:tr>
                  <a:tr h="10942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Гипотеза об однородности распределений двух выборок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3243" t="-170930" r="-240991" b="-3372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33230" t="-170930" r="-66149" b="-3372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57619" t="-170930" r="-1429" b="-3372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5903554"/>
                      </a:ext>
                    </a:extLst>
                  </a:tr>
                  <a:tr h="743211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Гипотеза о типе распределения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3243" t="-394915" r="-240991" b="-3915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33230" t="-394915" r="-66149" b="-3915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Рекомендуется от 6 до 20 интервалов по 5 – 10 значений на каждом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077085"/>
                      </a:ext>
                    </a:extLst>
                  </a:tr>
                  <a:tr h="551155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3243" t="-679070" r="-240991" b="-4372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33230" t="-679070" r="-66149" b="-4372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Рекомендуются выборки объема 40 и более значений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8215492"/>
                      </a:ext>
                    </a:extLst>
                  </a:tr>
                  <a:tr h="733203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3243" t="-577586" r="-240991" b="-2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33230" t="-577586" r="-66149" b="-2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Рекомендуются выборки объема 2- и более значений и 5 и более интервалов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3698343"/>
                      </a:ext>
                    </a:extLst>
                  </a:tr>
                  <a:tr h="544447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3243" t="-913953" r="-240991" b="-2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33230" t="-913953" r="-66149" b="-2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Выборки объема от 10 значений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305643"/>
                      </a:ext>
                    </a:extLst>
                  </a:tr>
                  <a:tr h="6080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Гипотеза о нормальном распределении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3243" t="-908333" r="-240991" b="-8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33230" t="-908333" r="-66149" b="-8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57619" t="-908333" r="-1429" b="-81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49861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62002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7CE976-A68B-3E4F-8601-959DC6276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FDEE22-6907-F54E-AEFE-8CE3A1934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241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90DBF-7AEF-E143-B181-041F8B429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813816"/>
          </a:xfrm>
        </p:spPr>
        <p:txBody>
          <a:bodyPr>
            <a:noAutofit/>
          </a:bodyPr>
          <a:lstStyle/>
          <a:p>
            <a:r>
              <a:rPr lang="ru-RU" sz="4400" dirty="0"/>
              <a:t>Комбинация методов и дисперсионный анализ</a:t>
            </a:r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65C1883-39B5-6D4C-B109-561B647EE5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58" r="8104"/>
          <a:stretch/>
        </p:blipFill>
        <p:spPr>
          <a:xfrm>
            <a:off x="620711" y="813816"/>
            <a:ext cx="5184565" cy="2837504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AB4A3E4-7F76-3448-8F92-EE45DC1CD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11" y="4427948"/>
            <a:ext cx="4453044" cy="219226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68179A8-1DFD-6940-8886-02E08AFD1A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466"/>
          <a:stretch/>
        </p:blipFill>
        <p:spPr>
          <a:xfrm>
            <a:off x="6096000" y="1283523"/>
            <a:ext cx="5919787" cy="557447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4B66812-E978-F54B-9830-D815C77495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5743" y="948085"/>
            <a:ext cx="4940300" cy="2159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6063787-145D-4149-91CD-E7A399082B34}"/>
              </a:ext>
            </a:extLst>
          </p:cNvPr>
          <p:cNvSpPr txBox="1"/>
          <p:nvPr/>
        </p:nvSpPr>
        <p:spPr>
          <a:xfrm>
            <a:off x="629205" y="4058616"/>
            <a:ext cx="4444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Проверяем гипотезу о типе распределения</a:t>
            </a:r>
          </a:p>
        </p:txBody>
      </p:sp>
    </p:spTree>
    <p:extLst>
      <p:ext uri="{BB962C8B-B14F-4D97-AF65-F5344CB8AC3E}">
        <p14:creationId xmlns:p14="http://schemas.microsoft.com/office/powerpoint/2010/main" val="3427626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90DBF-7AEF-E143-B181-041F8B429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813816"/>
          </a:xfrm>
        </p:spPr>
        <p:txBody>
          <a:bodyPr>
            <a:noAutofit/>
          </a:bodyPr>
          <a:lstStyle/>
          <a:p>
            <a:r>
              <a:rPr lang="ru-RU" sz="4400" dirty="0"/>
              <a:t>Регрессионный анализ (проверка данных)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E577694-AEB3-6E46-B6F9-ED846B77C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7100"/>
            <a:ext cx="4454445" cy="27178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49B73E9-EF8F-4B4B-A67A-BE5D9F761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29620"/>
            <a:ext cx="5151065" cy="27178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A861D2B-CBFD-E548-80A4-559220FE6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922365"/>
            <a:ext cx="3507500" cy="2643188"/>
          </a:xfrm>
          <a:prstGeom prst="rect">
            <a:avLst/>
          </a:prstGeom>
        </p:spPr>
      </p:pic>
      <p:pic>
        <p:nvPicPr>
          <p:cNvPr id="13" name="Рисунок 1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C71D803-82CB-7E4A-802C-5324857E61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1787" y="5662585"/>
            <a:ext cx="4267200" cy="546100"/>
          </a:xfrm>
          <a:prstGeom prst="rect">
            <a:avLst/>
          </a:prstGeom>
        </p:spPr>
      </p:pic>
      <p:pic>
        <p:nvPicPr>
          <p:cNvPr id="15" name="Рисунок 1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699F991-DF92-D34C-9C4C-E2B67A8A80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905294"/>
            <a:ext cx="5588000" cy="9906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4141B90-D124-CB47-AB91-979E58687E50}"/>
              </a:ext>
            </a:extLst>
          </p:cNvPr>
          <p:cNvSpPr txBox="1"/>
          <p:nvPr/>
        </p:nvSpPr>
        <p:spPr>
          <a:xfrm>
            <a:off x="7169689" y="3642846"/>
            <a:ext cx="3440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П</a:t>
            </a:r>
            <a:r>
              <a:rPr lang="ru-RU" sz="1200" dirty="0" err="1"/>
              <a:t>роверка</a:t>
            </a:r>
            <a:r>
              <a:rPr lang="ru-RU" sz="1200" dirty="0"/>
              <a:t> нормальности распределения остатков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930E85C-21C8-F14B-9582-3ADD0C072109}"/>
                  </a:ext>
                </a:extLst>
              </p:cNvPr>
              <p:cNvSpPr txBox="1"/>
              <p:nvPr/>
            </p:nvSpPr>
            <p:spPr>
              <a:xfrm>
                <a:off x="7849750" y="5235635"/>
                <a:ext cx="232916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Полученная модель и тесты</m:t>
                      </m:r>
                    </m:oMath>
                  </m:oMathPara>
                </a14:m>
                <a:endParaRPr lang="ru-RU" sz="1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930E85C-21C8-F14B-9582-3ADD0C072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750" y="5235635"/>
                <a:ext cx="2329164" cy="215444"/>
              </a:xfrm>
              <a:prstGeom prst="rect">
                <a:avLst/>
              </a:prstGeom>
              <a:blipFill>
                <a:blip r:embed="rId7"/>
                <a:stretch>
                  <a:fillRect l="-2174" t="-11111" r="-543" b="-3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57853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7353</TotalTime>
  <Words>337</Words>
  <Application>Microsoft Macintosh PowerPoint</Application>
  <PresentationFormat>Широкоэкранный</PresentationFormat>
  <Paragraphs>76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Тема Office</vt:lpstr>
      <vt:lpstr>Причины нехватки данных</vt:lpstr>
      <vt:lpstr>Точечное оценивание</vt:lpstr>
      <vt:lpstr>Интервальное оценивание</vt:lpstr>
      <vt:lpstr>Проверка статистических гипотез</vt:lpstr>
      <vt:lpstr>Презентация PowerPoint</vt:lpstr>
      <vt:lpstr>Комбинация методов и дисперсионный анализ</vt:lpstr>
      <vt:lpstr>Регрессионный анализ (проверка данных)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Логинов Сергей Андреевич</dc:creator>
  <cp:lastModifiedBy>Логинов Сергей Андреевич</cp:lastModifiedBy>
  <cp:revision>32</cp:revision>
  <dcterms:created xsi:type="dcterms:W3CDTF">2022-06-04T12:32:23Z</dcterms:created>
  <dcterms:modified xsi:type="dcterms:W3CDTF">2022-06-13T12:34:44Z</dcterms:modified>
</cp:coreProperties>
</file>