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0"/>
  </p:notesMasterIdLst>
  <p:handoutMasterIdLst>
    <p:handoutMasterId r:id="rId11"/>
  </p:handoutMasterIdLst>
  <p:sldIdLst>
    <p:sldId id="343" r:id="rId2"/>
    <p:sldId id="344" r:id="rId3"/>
    <p:sldId id="349" r:id="rId4"/>
    <p:sldId id="350" r:id="rId5"/>
    <p:sldId id="351" r:id="rId6"/>
    <p:sldId id="352" r:id="rId7"/>
    <p:sldId id="353" r:id="rId8"/>
    <p:sldId id="354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7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4BDF1-143E-4EB4-B7DD-EDB42A32B02A}" type="datetime1">
              <a:rPr lang="ru-RU" smtClean="0"/>
              <a:t>28.03.2021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21F2-2005-498C-B360-BD27341331CE}" type="datetime1">
              <a:rPr lang="ru-RU" noProof="0" smtClean="0"/>
              <a:pPr/>
              <a:t>28.03.2021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ru-RU" noProof="0" dirty="0"/>
              <a:t>ф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12CA9-1478-4ADC-BDE8-EAF73210C460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2059-11DF-4FF5-B6EE-D7F898D4D032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типа объекто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ECD90-E392-4768-B6DC-1F42737EED1D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7557C65-91C6-4C33-8F03-35D31933DB55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BFE5E-4769-4D3D-BFA5-38E9D5BE5220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3" name="Прямоугольник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340BC-549F-4DE0-8318-C875825FD691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6" name="Прямоугольник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74054-0D64-45A6-B7EF-4C0A2383E82A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2AD2-CB52-4C85-B5C2-30919879368B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B1DA6-95FC-423D-90BF-217FC13F8938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Рисунок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D964F-5BD0-42D3-8529-2C82F80BB0DA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3B73D-2CFA-4CA7-8CA7-30DBEAA50B78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8D174-9E65-476B-9C92-ACEDEBD31DAF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ru-RU" noProof="0" dirty="0"/>
              <a:t>Разместите здесь цитату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173217D-5CAC-4089-B21C-6C06BFC9BB4C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№13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100" y="5340477"/>
            <a:ext cx="3395576" cy="498348"/>
          </a:xfrm>
        </p:spPr>
        <p:txBody>
          <a:bodyPr rtlCol="0"/>
          <a:lstStyle/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Логинов Сергей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1F9486-168E-4E4A-90A1-FB30A8F0B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787527"/>
            <a:ext cx="10058400" cy="47929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F17C75-9AB5-4C89-9184-2E6ECE6A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761" y="1197855"/>
            <a:ext cx="5698783" cy="48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1F9486-168E-4E4A-90A1-FB30A8F0B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787527"/>
            <a:ext cx="10058400" cy="1143000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E54FEE-F3AB-4892-B757-0728E8AC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31" y="470386"/>
            <a:ext cx="6622538" cy="59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5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1F9486-168E-4E4A-90A1-FB30A8F0B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787527"/>
            <a:ext cx="10058400" cy="11430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522095-3178-4E56-B0C9-91719CF1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8" y="0"/>
            <a:ext cx="1157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3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1F9486-168E-4E4A-90A1-FB30A8F0B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787527"/>
            <a:ext cx="10058400" cy="46977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2</a:t>
            </a:r>
          </a:p>
        </p:txBody>
      </p:sp>
      <p:pic>
        <p:nvPicPr>
          <p:cNvPr id="4" name="Рисунок 3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4BEC24FC-E7AD-46ED-8446-2A87C371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375"/>
            <a:ext cx="12192000" cy="26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6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1F9486-168E-4E4A-90A1-FB30A8F0B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787527"/>
            <a:ext cx="10058400" cy="545973"/>
          </a:xfrm>
        </p:spPr>
        <p:txBody>
          <a:bodyPr/>
          <a:lstStyle/>
          <a:p>
            <a:pPr algn="ctr"/>
            <a:r>
              <a:rPr lang="ru-RU" dirty="0"/>
              <a:t>Этап 3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F801787-0C7A-41AC-B3CC-B558B1C2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49" y="1333500"/>
            <a:ext cx="7922301" cy="527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4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1F9486-168E-4E4A-90A1-FB30A8F0B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787527"/>
            <a:ext cx="10058400" cy="761873"/>
          </a:xfrm>
        </p:spPr>
        <p:txBody>
          <a:bodyPr/>
          <a:lstStyle/>
          <a:p>
            <a:pPr algn="ctr"/>
            <a:r>
              <a:rPr lang="ru-RU" dirty="0"/>
              <a:t>Контрольные вопросы: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2907E-ED15-4809-B99C-3359B163A326}"/>
              </a:ext>
            </a:extLst>
          </p:cNvPr>
          <p:cNvSpPr txBox="1"/>
          <p:nvPr/>
        </p:nvSpPr>
        <p:spPr>
          <a:xfrm>
            <a:off x="2514600" y="2551837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1.В каких случаях следует использовать статическую маршрутизацию? Приведите примеры.</a:t>
            </a:r>
          </a:p>
          <a:p>
            <a:pPr algn="ctr"/>
            <a:r>
              <a:rPr lang="ru-RU" dirty="0"/>
              <a:t>2. Укажите основные принципы статической маршрутизации между </a:t>
            </a:r>
            <a:r>
              <a:rPr lang="ru-RU" dirty="0" err="1"/>
              <a:t>VLANs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40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E2907E-ED15-4809-B99C-3359B163A326}"/>
              </a:ext>
            </a:extLst>
          </p:cNvPr>
          <p:cNvSpPr txBox="1"/>
          <p:nvPr/>
        </p:nvSpPr>
        <p:spPr>
          <a:xfrm>
            <a:off x="1790700" y="674400"/>
            <a:ext cx="8610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0" u="none" strike="noStrike" baseline="0" dirty="0">
                <a:solidFill>
                  <a:srgbClr val="333333"/>
                </a:solidFill>
                <a:latin typeface="Arial-BoldMT"/>
              </a:rPr>
              <a:t>1. Сеть состоит только из нескольких маршрутизаторов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.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Использование протокола</a:t>
            </a:r>
          </a:p>
          <a:p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динамической маршрутизации в таком случае не представляет существенного</a:t>
            </a:r>
          </a:p>
          <a:p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преимущества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.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Напротив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динамическая маршрутизация может добавить больше</a:t>
            </a:r>
          </a:p>
          <a:p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административных издержек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.</a:t>
            </a:r>
          </a:p>
          <a:p>
            <a:pPr algn="l"/>
            <a:r>
              <a:rPr lang="ru-RU" sz="1600" b="1" i="0" u="none" strike="noStrike" baseline="0" dirty="0">
                <a:solidFill>
                  <a:srgbClr val="333333"/>
                </a:solidFill>
                <a:latin typeface="Arial-BoldMT"/>
              </a:rPr>
              <a:t>Сеть соединяется с Интернетом только через единственный </a:t>
            </a:r>
            <a:r>
              <a:rPr lang="ru-RU" sz="1600" b="1" i="0" u="none" strike="noStrike" baseline="0" dirty="0">
                <a:solidFill>
                  <a:srgbClr val="333333"/>
                </a:solidFill>
                <a:latin typeface="OpenSans-Bold"/>
              </a:rPr>
              <a:t>ISP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.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Нет никакой</a:t>
            </a:r>
          </a:p>
          <a:p>
            <a:pPr algn="l"/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потребности использовать протокол динамической маршрутизации для этой связи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потому</a:t>
            </a:r>
            <a:r>
              <a:rPr lang="en-US" sz="1600" b="0" i="0" u="none" strike="noStrike" baseline="0" dirty="0">
                <a:solidFill>
                  <a:srgbClr val="333333"/>
                </a:solidFill>
                <a:latin typeface="ArialMT"/>
              </a:rPr>
              <a:t>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что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ISP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представляет единственную точку выхода в Интернет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.</a:t>
            </a:r>
          </a:p>
          <a:p>
            <a:pPr algn="l"/>
            <a:r>
              <a:rPr lang="ru-RU" sz="1600" b="1" i="0" u="none" strike="noStrike" baseline="0" dirty="0">
                <a:solidFill>
                  <a:srgbClr val="333333"/>
                </a:solidFill>
                <a:latin typeface="Arial-BoldMT"/>
              </a:rPr>
              <a:t>Большая сеть конфигурируется в осевой топологии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.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Осевая топология состоит из</a:t>
            </a:r>
          </a:p>
          <a:p>
            <a:pPr algn="l"/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центрального расположения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(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концентратор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),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и нескольких ответвленных расположений</a:t>
            </a:r>
          </a:p>
          <a:p>
            <a:pPr algn="l"/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(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спиц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),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где каждая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"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спица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"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имеет только одно соединение с концентратором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.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Использование</a:t>
            </a:r>
            <a:r>
              <a:rPr lang="en-US" sz="1600" b="0" i="0" u="none" strike="noStrike" baseline="0" dirty="0">
                <a:solidFill>
                  <a:srgbClr val="333333"/>
                </a:solidFill>
                <a:latin typeface="ArialMT"/>
              </a:rPr>
              <a:t>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динамической маршрутизации было бы ненужным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потому что у каждого ответвления есть</a:t>
            </a:r>
          </a:p>
          <a:p>
            <a:pPr algn="l"/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только один путь к данному месту назначения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-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через центральное расположение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.</a:t>
            </a:r>
          </a:p>
          <a:p>
            <a:pPr algn="l"/>
            <a:r>
              <a:rPr lang="ru-RU" sz="1600" b="1" dirty="0">
                <a:solidFill>
                  <a:srgbClr val="333333"/>
                </a:solidFill>
                <a:latin typeface="OpenSans-Regular"/>
              </a:rPr>
              <a:t>2</a:t>
            </a:r>
            <a:r>
              <a:rPr lang="ru-RU" sz="1600" dirty="0">
                <a:solidFill>
                  <a:srgbClr val="333333"/>
                </a:solidFill>
                <a:latin typeface="OpenSans-Regular"/>
              </a:rPr>
              <a:t>.</a:t>
            </a:r>
            <a:endParaRPr lang="en-US" sz="1600" dirty="0">
              <a:solidFill>
                <a:srgbClr val="333333"/>
              </a:solidFill>
              <a:latin typeface="OpenSans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333333"/>
                </a:solidFill>
                <a:latin typeface="OpenSans-Regular"/>
              </a:rPr>
              <a:t>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Запрос МАС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-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адреса маршрутизатора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Формирование кадра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передача на порт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Кадр попадает на коммутатор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дальнейшее движение зависит от таблицы МАС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-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адресов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Если все верно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кадр попадает на маршрутизатор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Извлечение </a:t>
            </a:r>
            <a:r>
              <a:rPr lang="en-US" sz="1600" b="0" i="0" u="none" strike="noStrike" baseline="0" dirty="0" err="1">
                <a:solidFill>
                  <a:srgbClr val="333333"/>
                </a:solidFill>
                <a:latin typeface="OpenSans-Regular"/>
              </a:rPr>
              <a:t>ip</a:t>
            </a:r>
            <a:r>
              <a:rPr lang="en-US" sz="1600" b="0" i="0" u="none" strike="noStrike" baseline="0" dirty="0">
                <a:solidFill>
                  <a:srgbClr val="333333"/>
                </a:solidFill>
                <a:latin typeface="OpenSans-Regular"/>
              </a:rPr>
              <a:t>-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пакета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Далее пакет пересылается по маршрутизаторам согласно таблице маршрутизации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600" b="0" i="0" u="none" strike="noStrike" baseline="0" dirty="0">
                <a:solidFill>
                  <a:srgbClr val="333333"/>
                </a:solidFill>
                <a:latin typeface="ArialMT"/>
              </a:rPr>
              <a:t>пока не будет достигнут искомый адрес назначения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191818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98_TF22318419.potx" id="{E7F63C9F-438A-4BFD-8F8D-7C8E06D486C0}" vid="{669CDB10-F5D0-48FB-B028-1A19F250777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продаж</Template>
  <TotalTime>21</TotalTime>
  <Words>211</Words>
  <Application>Microsoft Office PowerPoint</Application>
  <PresentationFormat>Широкоэкранный</PresentationFormat>
  <Paragraphs>26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Arial-BoldMT</vt:lpstr>
      <vt:lpstr>ArialMT</vt:lpstr>
      <vt:lpstr>Calibri</vt:lpstr>
      <vt:lpstr>Century Gothic</vt:lpstr>
      <vt:lpstr>OpenSans-Bold</vt:lpstr>
      <vt:lpstr>OpenSans-Regular</vt:lpstr>
      <vt:lpstr>Times New Roman</vt:lpstr>
      <vt:lpstr>РетроспективаVTI</vt:lpstr>
      <vt:lpstr>Лабораторная работа №13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№13</dc:title>
  <dc:creator>Логинов Сергей Андреевич</dc:creator>
  <cp:lastModifiedBy>Логинов Сергей Андреевич</cp:lastModifiedBy>
  <cp:revision>4</cp:revision>
  <dcterms:created xsi:type="dcterms:W3CDTF">2021-03-28T18:15:07Z</dcterms:created>
  <dcterms:modified xsi:type="dcterms:W3CDTF">2021-03-28T19:11:55Z</dcterms:modified>
</cp:coreProperties>
</file>