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11"/>
  </p:notesMasterIdLst>
  <p:handoutMasterIdLst>
    <p:handoutMasterId r:id="rId12"/>
  </p:handoutMasterIdLst>
  <p:sldIdLst>
    <p:sldId id="343" r:id="rId2"/>
    <p:sldId id="284" r:id="rId3"/>
    <p:sldId id="350" r:id="rId4"/>
    <p:sldId id="351" r:id="rId5"/>
    <p:sldId id="352" r:id="rId6"/>
    <p:sldId id="354" r:id="rId7"/>
    <p:sldId id="353" r:id="rId8"/>
    <p:sldId id="355" r:id="rId9"/>
    <p:sldId id="356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6B4BDF1-143E-4EB4-B7DD-EDB42A32B02A}" type="datetime1">
              <a:rPr lang="ru-RU" smtClean="0"/>
              <a:t>28.03.2021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7A54D57-1E58-41A9-BDD9-F9650DC3A9B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8875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421F2-2005-498C-B360-BD27341331CE}" type="datetime1">
              <a:rPr lang="ru-RU" noProof="0" smtClean="0"/>
              <a:pPr/>
              <a:t>28.03.2021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r>
              <a:rPr lang="ru-RU" noProof="0" dirty="0"/>
              <a:t>ф</a:t>
            </a:r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EB433F-E5C6-4E8D-82E5-3D359E2C0E5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1177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72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3951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1446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707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0769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1042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303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1368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330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412CA9-1478-4ADC-BDE8-EAF73210C460}" type="datetime1">
              <a:rPr lang="ru-RU" noProof="0" smtClean="0"/>
              <a:t>28.03.2021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вестк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BA2059-11DF-4FF5-B6EE-D7F898D4D032}" type="datetime1">
              <a:rPr lang="ru-RU" noProof="0" smtClean="0"/>
              <a:t>28.03.2021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Два типа объектов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CECD90-E392-4768-B6DC-1F42737EED1D}" type="datetime1">
              <a:rPr lang="ru-RU" noProof="0" smtClean="0"/>
              <a:t>28.03.2021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Прямоугольник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C7557C65-91C6-4C33-8F03-35D31933DB55}" type="datetime1">
              <a:rPr lang="ru-RU" noProof="0" smtClean="0"/>
              <a:t>28.03.2021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BBFE5E-4769-4D3D-BFA5-38E9D5BE5220}" type="datetime1">
              <a:rPr lang="ru-RU" noProof="0" smtClean="0"/>
              <a:t>28.03.2021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3" name="Прямоугольник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7340BC-549F-4DE0-8318-C875825FD691}" type="datetime1">
              <a:rPr lang="ru-RU" noProof="0" smtClean="0"/>
              <a:t>28.03.2021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6" name="Прямоугольник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574054-0D64-45A6-B7EF-4C0A2383E82A}" type="datetime1">
              <a:rPr lang="ru-RU" noProof="0" smtClean="0"/>
              <a:t>28.03.2021</a:t>
            </a:fld>
            <a:endParaRPr lang="ru-RU" noProof="0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2" name="Номер слайда 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Прямоугольник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D62AD2-CB52-4C85-B5C2-30919879368B}" type="datetime1">
              <a:rPr lang="ru-RU" noProof="0" smtClean="0"/>
              <a:t>28.03.2021</a:t>
            </a:fld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Прямоугольник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3B1DA6-95FC-423D-90BF-217FC13F8938}" type="datetime1">
              <a:rPr lang="ru-RU" noProof="0" smtClean="0"/>
              <a:t>28.03.2021</a:t>
            </a:fld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9" name="Рисунок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0" name="Рисунок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1" name="Рисунок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2" name="Текст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Место для имени</a:t>
            </a:r>
          </a:p>
        </p:txBody>
      </p:sp>
      <p:sp>
        <p:nvSpPr>
          <p:cNvPr id="23" name="Текст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Место для имени</a:t>
            </a:r>
          </a:p>
        </p:txBody>
      </p:sp>
      <p:sp>
        <p:nvSpPr>
          <p:cNvPr id="24" name="Текст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Место для имени</a:t>
            </a: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BD964F-5BD0-42D3-8529-2C82F80BB0DA}" type="datetime1">
              <a:rPr lang="ru-RU" noProof="0" smtClean="0"/>
              <a:t>28.03.2021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Объект и изображе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E3B73D-2CFA-4CA7-8CA7-30DBEAA50B78}" type="datetime1">
              <a:rPr lang="ru-RU" noProof="0" smtClean="0"/>
              <a:t>28.03.2021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Рисунок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 rtlCol="0"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Цита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E8D174-9E65-476B-9C92-ACEDEBD31DAF}" type="datetime1">
              <a:rPr lang="ru-RU" noProof="0" smtClean="0"/>
              <a:t>28.03.2021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 rtl="0"/>
            <a:r>
              <a:rPr lang="ru-RU" noProof="0" dirty="0"/>
              <a:t>Разместите здесь цитату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Стиль образца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1173217D-5CAC-4089-B21C-6C06BFC9BB4C}" type="datetime1">
              <a:rPr lang="ru-RU" noProof="0" smtClean="0"/>
              <a:t>28.03.2021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984373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4800" dirty="0">
                <a:latin typeface="Calibri" panose="020F0502020204030204" pitchFamily="34" charset="0"/>
                <a:cs typeface="Calibri" panose="020F0502020204030204" pitchFamily="34" charset="0"/>
              </a:rPr>
              <a:t>Лабораторная работа №14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650" y="5292852"/>
            <a:ext cx="3262226" cy="603123"/>
          </a:xfrm>
        </p:spPr>
        <p:txBody>
          <a:bodyPr rtlCol="0"/>
          <a:lstStyle/>
          <a:p>
            <a:pPr rt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Логинов</a:t>
            </a:r>
            <a:r>
              <a:rPr lang="ru-RU" dirty="0"/>
              <a:t> СЕРГЕЙ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7521" cy="562080"/>
          </a:xfrm>
        </p:spPr>
        <p:txBody>
          <a:bodyPr rtlCol="0"/>
          <a:lstStyle/>
          <a:p>
            <a:pPr algn="ctr" rt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Этап 1. Настройка линка между площадками</a:t>
            </a:r>
          </a:p>
        </p:txBody>
      </p:sp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59CC381-C831-4FCD-A8C5-A9FA52F0F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200" y="1504950"/>
            <a:ext cx="6424558" cy="459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238" y="688870"/>
            <a:ext cx="9767521" cy="562080"/>
          </a:xfrm>
        </p:spPr>
        <p:txBody>
          <a:bodyPr rtlCol="0"/>
          <a:lstStyle/>
          <a:p>
            <a:pPr algn="ctr" rt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Этап 2. Настройка площадки 42-го квартала </a:t>
            </a:r>
          </a:p>
        </p:txBody>
      </p:sp>
      <p:pic>
        <p:nvPicPr>
          <p:cNvPr id="3" name="Рисунок 2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687BBFA4-755A-4F2A-B3A6-385C41DC8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251" y="1242011"/>
            <a:ext cx="6935493" cy="492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8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239" y="699030"/>
            <a:ext cx="9767521" cy="562080"/>
          </a:xfrm>
        </p:spPr>
        <p:txBody>
          <a:bodyPr rtlCol="0"/>
          <a:lstStyle/>
          <a:p>
            <a:pPr algn="ctr" rt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Этап 3. Настройка площадки в Сочи</a:t>
            </a:r>
          </a:p>
        </p:txBody>
      </p:sp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B65DA4D-3A43-4D9B-A289-D18FD0847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360" y="1261110"/>
            <a:ext cx="6564546" cy="497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5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239" y="648956"/>
            <a:ext cx="9767521" cy="562080"/>
          </a:xfrm>
        </p:spPr>
        <p:txBody>
          <a:bodyPr rtlCol="0">
            <a:noAutofit/>
          </a:bodyPr>
          <a:lstStyle/>
          <a:p>
            <a:pPr algn="ctr" rtl="0"/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Этап 4. Настройка маршрутизации между площадками 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5F3E533-3A5F-4285-9BD4-CF59D0397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806" y="1211036"/>
            <a:ext cx="5154385" cy="49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238" y="718587"/>
            <a:ext cx="9767521" cy="443463"/>
          </a:xfrm>
        </p:spPr>
        <p:txBody>
          <a:bodyPr rtlCol="0">
            <a:noAutofit/>
          </a:bodyPr>
          <a:lstStyle/>
          <a:p>
            <a:pPr algn="ctr" rtl="0"/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Этап 5. Настройка маршрутизации на 42 квартале</a:t>
            </a:r>
          </a:p>
        </p:txBody>
      </p:sp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D8E1A6E-2F7F-4766-864F-AB3DDA81D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239" y="1162050"/>
            <a:ext cx="6307520" cy="497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0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239" y="685695"/>
            <a:ext cx="9767521" cy="562080"/>
          </a:xfrm>
        </p:spPr>
        <p:txBody>
          <a:bodyPr rtlCol="0">
            <a:noAutofit/>
          </a:bodyPr>
          <a:lstStyle/>
          <a:p>
            <a:pPr algn="ctr" rtl="0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Этап 6. Настройка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NAT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НА МАРШРУТИЗАТОРЕ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msk-donskaya-saloginov-gw-1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36C9C7E-70EB-4D77-9D42-AFAA7DA3A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057" y="1247775"/>
            <a:ext cx="5745883" cy="486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7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239" y="685695"/>
            <a:ext cx="9767521" cy="562080"/>
          </a:xfrm>
        </p:spPr>
        <p:txBody>
          <a:bodyPr rtlCol="0">
            <a:noAutofit/>
          </a:bodyPr>
          <a:lstStyle/>
          <a:p>
            <a:pPr algn="ctr" rtl="0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Контрольные вопросы: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6E740C-2636-4437-BDC6-86631D01DF65}"/>
              </a:ext>
            </a:extLst>
          </p:cNvPr>
          <p:cNvSpPr txBox="1"/>
          <p:nvPr/>
        </p:nvSpPr>
        <p:spPr>
          <a:xfrm>
            <a:off x="971549" y="2690336"/>
            <a:ext cx="102488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b="0" i="0" u="none" strike="noStrike" baseline="0" dirty="0">
                <a:solidFill>
                  <a:srgbClr val="333333"/>
                </a:solidFill>
                <a:latin typeface="OpenSans-Regular"/>
              </a:rPr>
              <a:t>1. </a:t>
            </a:r>
            <a:r>
              <a:rPr lang="ru-RU" sz="1800" b="0" i="0" u="none" strike="noStrike" baseline="0" dirty="0">
                <a:solidFill>
                  <a:srgbClr val="333333"/>
                </a:solidFill>
                <a:latin typeface="ArialMT"/>
              </a:rPr>
              <a:t>Приведите пример настройки статической маршрутизации между двумя подсетями</a:t>
            </a:r>
          </a:p>
          <a:p>
            <a:pPr algn="l"/>
            <a:r>
              <a:rPr lang="ru-RU" sz="1800" b="0" i="0" u="none" strike="noStrike" baseline="0" dirty="0">
                <a:solidFill>
                  <a:srgbClr val="333333"/>
                </a:solidFill>
                <a:latin typeface="ArialMT"/>
              </a:rPr>
              <a:t>организации</a:t>
            </a:r>
            <a:r>
              <a:rPr lang="ru-RU" sz="1800" b="0" i="0" u="none" strike="noStrike" baseline="0" dirty="0">
                <a:solidFill>
                  <a:srgbClr val="333333"/>
                </a:solidFill>
                <a:latin typeface="OpenSans-Regular"/>
              </a:rPr>
              <a:t>.</a:t>
            </a:r>
          </a:p>
          <a:p>
            <a:pPr algn="l"/>
            <a:r>
              <a:rPr lang="ru-RU" sz="1800" b="0" i="0" u="none" strike="noStrike" baseline="0" dirty="0">
                <a:solidFill>
                  <a:srgbClr val="333333"/>
                </a:solidFill>
                <a:latin typeface="OpenSans-Regular"/>
              </a:rPr>
              <a:t>2. </a:t>
            </a:r>
            <a:r>
              <a:rPr lang="ru-RU" sz="1800" b="0" i="0" u="none" strike="noStrike" baseline="0" dirty="0">
                <a:solidFill>
                  <a:srgbClr val="333333"/>
                </a:solidFill>
                <a:latin typeface="ArialMT"/>
              </a:rPr>
              <a:t>Опишите процесс обращения устройства из одного </a:t>
            </a:r>
            <a:r>
              <a:rPr lang="ru-RU" sz="1800" b="0" i="0" u="none" strike="noStrike" baseline="0" dirty="0">
                <a:solidFill>
                  <a:srgbClr val="333333"/>
                </a:solidFill>
                <a:latin typeface="OpenSans-Regular"/>
              </a:rPr>
              <a:t>VLAN </a:t>
            </a:r>
            <a:r>
              <a:rPr lang="ru-RU" sz="1800" b="0" i="0" u="none" strike="noStrike" baseline="0" dirty="0">
                <a:solidFill>
                  <a:srgbClr val="333333"/>
                </a:solidFill>
                <a:latin typeface="ArialMT"/>
              </a:rPr>
              <a:t>к устройству из другого </a:t>
            </a:r>
            <a:r>
              <a:rPr lang="ru-RU" sz="1800" b="0" i="0" u="none" strike="noStrike" baseline="0" dirty="0">
                <a:solidFill>
                  <a:srgbClr val="333333"/>
                </a:solidFill>
                <a:latin typeface="OpenSans-Regular"/>
              </a:rPr>
              <a:t>VLAN.</a:t>
            </a:r>
          </a:p>
          <a:p>
            <a:pPr algn="l"/>
            <a:r>
              <a:rPr lang="ru-RU" sz="1800" b="0" i="0" u="none" strike="noStrike" baseline="0" dirty="0">
                <a:solidFill>
                  <a:srgbClr val="333333"/>
                </a:solidFill>
                <a:latin typeface="OpenSans-Regular"/>
              </a:rPr>
              <a:t>3. </a:t>
            </a:r>
            <a:r>
              <a:rPr lang="ru-RU" sz="1800" b="0" i="0" u="none" strike="noStrike" baseline="0" dirty="0">
                <a:solidFill>
                  <a:srgbClr val="333333"/>
                </a:solidFill>
                <a:latin typeface="ArialMT"/>
              </a:rPr>
              <a:t>Как проверить работоспособность маршрута</a:t>
            </a:r>
            <a:r>
              <a:rPr lang="ru-RU" sz="1800" b="0" i="0" u="none" strike="noStrike" baseline="0" dirty="0">
                <a:solidFill>
                  <a:srgbClr val="333333"/>
                </a:solidFill>
                <a:latin typeface="OpenSans-Regular"/>
              </a:rPr>
              <a:t>?</a:t>
            </a:r>
          </a:p>
          <a:p>
            <a:pPr algn="l"/>
            <a:r>
              <a:rPr lang="ru-RU" sz="1800" b="0" i="0" u="none" strike="noStrike" baseline="0" dirty="0">
                <a:solidFill>
                  <a:srgbClr val="333333"/>
                </a:solidFill>
                <a:latin typeface="OpenSans-Regular"/>
              </a:rPr>
              <a:t>4. </a:t>
            </a:r>
            <a:r>
              <a:rPr lang="ru-RU" sz="1800" b="0" i="0" u="none" strike="noStrike" baseline="0" dirty="0">
                <a:solidFill>
                  <a:srgbClr val="333333"/>
                </a:solidFill>
                <a:latin typeface="ArialMT"/>
              </a:rPr>
              <a:t>Как посмотреть таблицу маршрутизации</a:t>
            </a:r>
            <a:r>
              <a:rPr lang="ru-RU" sz="1800" b="0" i="0" u="none" strike="noStrike" baseline="0" dirty="0">
                <a:solidFill>
                  <a:srgbClr val="333333"/>
                </a:solidFill>
                <a:latin typeface="OpenSans-Regular"/>
              </a:rPr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854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239" y="685695"/>
            <a:ext cx="9767521" cy="394916"/>
          </a:xfrm>
        </p:spPr>
        <p:txBody>
          <a:bodyPr rtlCol="0">
            <a:noAutofit/>
          </a:bodyPr>
          <a:lstStyle/>
          <a:p>
            <a:pPr algn="ctr" rtl="0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Контрольные вопросы: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6E740C-2636-4437-BDC6-86631D01DF65}"/>
              </a:ext>
            </a:extLst>
          </p:cNvPr>
          <p:cNvSpPr txBox="1"/>
          <p:nvPr/>
        </p:nvSpPr>
        <p:spPr>
          <a:xfrm>
            <a:off x="2111987" y="1093992"/>
            <a:ext cx="886777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200" b="0" i="0" u="none" strike="noStrike" dirty="0">
                <a:solidFill>
                  <a:srgbClr val="333333"/>
                </a:solidFill>
                <a:latin typeface="OpenSans-Regular"/>
              </a:rPr>
              <a:t>1. </a:t>
            </a:r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Можно определить эти два статических маршрута для подсети </a:t>
            </a:r>
            <a:r>
              <a:rPr lang="ru-RU" sz="1200" b="0" i="0" u="none" strike="noStrike" dirty="0">
                <a:solidFill>
                  <a:srgbClr val="333333"/>
                </a:solidFill>
                <a:latin typeface="OpenSans-Regular"/>
              </a:rPr>
              <a:t>10.1.1.0 / 24 </a:t>
            </a:r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и Хоста </a:t>
            </a:r>
            <a:r>
              <a:rPr lang="ru-RU" sz="1200" b="0" i="0" u="none" strike="noStrike" dirty="0">
                <a:solidFill>
                  <a:srgbClr val="333333"/>
                </a:solidFill>
                <a:latin typeface="OpenSans-Regular"/>
              </a:rPr>
              <a:t>10.1.1.9</a:t>
            </a:r>
          </a:p>
          <a:p>
            <a:pPr algn="l"/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с двумя различными адресами следующим образом</a:t>
            </a:r>
            <a:r>
              <a:rPr lang="ru-RU" sz="1200" b="0" i="0" u="none" strike="noStrike" dirty="0">
                <a:solidFill>
                  <a:srgbClr val="333333"/>
                </a:solidFill>
                <a:latin typeface="OpenSans-Regular"/>
              </a:rPr>
              <a:t>:</a:t>
            </a:r>
          </a:p>
          <a:p>
            <a:pPr algn="l"/>
            <a:r>
              <a:rPr lang="en-US" sz="1200" b="0" i="0" u="none" strike="noStrike" dirty="0" err="1">
                <a:solidFill>
                  <a:srgbClr val="333333"/>
                </a:solidFill>
                <a:latin typeface="LucidaConsole"/>
              </a:rPr>
              <a:t>ip</a:t>
            </a:r>
            <a:r>
              <a:rPr lang="en-US" sz="1200" b="0" i="0" u="none" strike="noStrike" dirty="0">
                <a:solidFill>
                  <a:srgbClr val="333333"/>
                </a:solidFill>
                <a:latin typeface="LucidaConsole"/>
              </a:rPr>
              <a:t> route 10.1.1.0 255.255.255.0 10.2.2.2</a:t>
            </a:r>
          </a:p>
          <a:p>
            <a:pPr algn="l"/>
            <a:r>
              <a:rPr lang="en-US" sz="1200" b="0" i="0" u="none" strike="noStrike" dirty="0" err="1">
                <a:solidFill>
                  <a:srgbClr val="333333"/>
                </a:solidFill>
                <a:latin typeface="LucidaConsole"/>
              </a:rPr>
              <a:t>ip</a:t>
            </a:r>
            <a:r>
              <a:rPr lang="en-US" sz="1200" b="0" i="0" u="none" strike="noStrike" dirty="0">
                <a:solidFill>
                  <a:srgbClr val="333333"/>
                </a:solidFill>
                <a:latin typeface="LucidaConsole"/>
              </a:rPr>
              <a:t> route 10.1.1.9 255.255.255.255 10.9.9.9</a:t>
            </a:r>
          </a:p>
          <a:p>
            <a:pPr algn="l"/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Пакет</a:t>
            </a:r>
            <a:r>
              <a:rPr lang="ru-RU" sz="1200" b="0" i="0" u="none" strike="noStrike" dirty="0">
                <a:solidFill>
                  <a:srgbClr val="333333"/>
                </a:solidFill>
                <a:latin typeface="OpenSans-Regular"/>
              </a:rPr>
              <a:t>, </a:t>
            </a:r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отправленный в </a:t>
            </a:r>
            <a:r>
              <a:rPr lang="ru-RU" sz="1200" b="0" i="0" u="none" strike="noStrike" dirty="0">
                <a:solidFill>
                  <a:srgbClr val="333333"/>
                </a:solidFill>
                <a:latin typeface="OpenSans-Regular"/>
              </a:rPr>
              <a:t>10.1.1.9, </a:t>
            </a:r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который поступает на маршрутизатор</a:t>
            </a:r>
            <a:r>
              <a:rPr lang="ru-RU" sz="1200" b="0" i="0" u="none" strike="noStrike" dirty="0">
                <a:solidFill>
                  <a:srgbClr val="333333"/>
                </a:solidFill>
                <a:latin typeface="OpenSans-Regular"/>
              </a:rPr>
              <a:t>, </a:t>
            </a:r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будет соответствовать</a:t>
            </a:r>
          </a:p>
          <a:p>
            <a:pPr algn="l"/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обоим маршрутам</a:t>
            </a:r>
            <a:r>
              <a:rPr lang="ru-RU" sz="1200" b="0" i="0" u="none" strike="noStrike" dirty="0">
                <a:solidFill>
                  <a:srgbClr val="333333"/>
                </a:solidFill>
                <a:latin typeface="OpenSans-Regular"/>
              </a:rPr>
              <a:t>. </a:t>
            </a:r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Когда это происходит</a:t>
            </a:r>
            <a:r>
              <a:rPr lang="ru-RU" sz="1200" b="0" i="0" u="none" strike="noStrike" dirty="0">
                <a:solidFill>
                  <a:srgbClr val="333333"/>
                </a:solidFill>
                <a:latin typeface="OpenSans-Regular"/>
              </a:rPr>
              <a:t>, </a:t>
            </a:r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маршрутизаторы используют наиболее конкретный</a:t>
            </a:r>
          </a:p>
          <a:p>
            <a:pPr algn="l"/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маршрут </a:t>
            </a:r>
            <a:r>
              <a:rPr lang="ru-RU" sz="1200" b="0" i="0" u="none" strike="noStrike" dirty="0">
                <a:solidFill>
                  <a:srgbClr val="333333"/>
                </a:solidFill>
                <a:latin typeface="OpenSans-Regular"/>
              </a:rPr>
              <a:t>(</a:t>
            </a:r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то есть маршрут с наибольшей длиной префикса</a:t>
            </a:r>
            <a:r>
              <a:rPr lang="ru-RU" sz="1200" b="0" i="0" u="none" strike="noStrike" dirty="0">
                <a:solidFill>
                  <a:srgbClr val="333333"/>
                </a:solidFill>
                <a:latin typeface="OpenSans-Regular"/>
              </a:rPr>
              <a:t>). </a:t>
            </a:r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Таким образом</a:t>
            </a:r>
            <a:r>
              <a:rPr lang="ru-RU" sz="1200" b="0" i="0" u="none" strike="noStrike" dirty="0">
                <a:solidFill>
                  <a:srgbClr val="333333"/>
                </a:solidFill>
                <a:latin typeface="OpenSans-Regular"/>
              </a:rPr>
              <a:t>, </a:t>
            </a:r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пакет</a:t>
            </a:r>
            <a:r>
              <a:rPr lang="ru-RU" sz="1200" b="0" i="0" u="none" strike="noStrike" dirty="0">
                <a:solidFill>
                  <a:srgbClr val="333333"/>
                </a:solidFill>
                <a:latin typeface="OpenSans-Regular"/>
              </a:rPr>
              <a:t>, </a:t>
            </a:r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отправленный</a:t>
            </a:r>
          </a:p>
          <a:p>
            <a:pPr algn="l"/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на </a:t>
            </a:r>
            <a:r>
              <a:rPr lang="ru-RU" sz="1200" b="0" i="0" u="none" strike="noStrike" dirty="0">
                <a:solidFill>
                  <a:srgbClr val="333333"/>
                </a:solidFill>
                <a:latin typeface="OpenSans-Regular"/>
              </a:rPr>
              <a:t>10.1.1.9, </a:t>
            </a:r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будет перенаправлен на маршрутизатор следующего прыжка </a:t>
            </a:r>
            <a:r>
              <a:rPr lang="ru-RU" sz="1200" b="0" i="0" u="none" strike="noStrike" dirty="0">
                <a:solidFill>
                  <a:srgbClr val="333333"/>
                </a:solidFill>
                <a:latin typeface="OpenSans-Regular"/>
              </a:rPr>
              <a:t>10.9.9.9, </a:t>
            </a:r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а пакеты</a:t>
            </a:r>
            <a:r>
              <a:rPr lang="ru-RU" sz="1200" b="0" i="0" u="none" strike="noStrike" dirty="0">
                <a:solidFill>
                  <a:srgbClr val="333333"/>
                </a:solidFill>
                <a:latin typeface="OpenSans-Regular"/>
              </a:rPr>
              <a:t>,</a:t>
            </a:r>
          </a:p>
          <a:p>
            <a:pPr algn="l"/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отправленные в другие пункты назначения в подсети </a:t>
            </a:r>
            <a:r>
              <a:rPr lang="ru-RU" sz="1200" b="0" i="0" u="none" strike="noStrike" dirty="0">
                <a:solidFill>
                  <a:srgbClr val="333333"/>
                </a:solidFill>
                <a:latin typeface="OpenSans-Regular"/>
              </a:rPr>
              <a:t>10.1.1.0/24, </a:t>
            </a:r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будут отправлены на</a:t>
            </a:r>
          </a:p>
          <a:p>
            <a:pPr algn="l"/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маршрутизатор следующего прыжка </a:t>
            </a:r>
            <a:r>
              <a:rPr lang="ru-RU" sz="1200" b="0" i="0" u="none" strike="noStrike" dirty="0">
                <a:solidFill>
                  <a:srgbClr val="333333"/>
                </a:solidFill>
                <a:latin typeface="OpenSans-Regular"/>
              </a:rPr>
              <a:t>10.2.2.2.</a:t>
            </a:r>
          </a:p>
          <a:p>
            <a:pPr algn="l"/>
            <a:r>
              <a:rPr lang="ru-RU" sz="1200" b="0" i="0" u="none" strike="noStrike" dirty="0">
                <a:solidFill>
                  <a:srgbClr val="333333"/>
                </a:solidFill>
                <a:latin typeface="OpenSans-Regular"/>
              </a:rPr>
              <a:t>2. </a:t>
            </a:r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Чтобы хосты могли взаимодействовать между собой</a:t>
            </a:r>
            <a:r>
              <a:rPr lang="ru-RU" sz="1200" b="0" i="0" u="none" strike="noStrike" dirty="0">
                <a:solidFill>
                  <a:srgbClr val="333333"/>
                </a:solidFill>
                <a:latin typeface="OpenSans-Regular"/>
              </a:rPr>
              <a:t>, </a:t>
            </a:r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необходима маршрутизация трафика</a:t>
            </a:r>
          </a:p>
          <a:p>
            <a:pPr algn="l"/>
            <a:r>
              <a:rPr lang="ru-RU" sz="1200" b="0" i="0" u="none" strike="noStrike" dirty="0" err="1">
                <a:solidFill>
                  <a:srgbClr val="333333"/>
                </a:solidFill>
                <a:latin typeface="OpenSans-Regular"/>
              </a:rPr>
              <a:t>VLAN</a:t>
            </a:r>
            <a:r>
              <a:rPr lang="ru-RU" sz="1200" b="0" i="0" u="none" strike="noStrike" dirty="0" err="1">
                <a:solidFill>
                  <a:srgbClr val="333333"/>
                </a:solidFill>
                <a:latin typeface="ArialMT"/>
              </a:rPr>
              <a:t>ов</a:t>
            </a:r>
            <a:r>
              <a:rPr lang="ru-RU" sz="1200" b="0" i="0" u="none" strike="noStrike" dirty="0">
                <a:solidFill>
                  <a:srgbClr val="333333"/>
                </a:solidFill>
                <a:latin typeface="OpenSans-Regular"/>
              </a:rPr>
              <a:t>. </a:t>
            </a:r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Для этого необходимо на третьем уровне каждому из </a:t>
            </a:r>
            <a:r>
              <a:rPr lang="ru-RU" sz="1200" b="0" i="0" u="none" strike="noStrike" dirty="0">
                <a:solidFill>
                  <a:srgbClr val="333333"/>
                </a:solidFill>
                <a:latin typeface="OpenSans-Regular"/>
              </a:rPr>
              <a:t>VLAN </a:t>
            </a:r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присвоить интерфейс</a:t>
            </a:r>
            <a:r>
              <a:rPr lang="ru-RU" sz="1200" b="0" i="0" u="none" strike="noStrike" dirty="0">
                <a:solidFill>
                  <a:srgbClr val="333333"/>
                </a:solidFill>
                <a:latin typeface="OpenSans-Regular"/>
              </a:rPr>
              <a:t>,</a:t>
            </a:r>
          </a:p>
          <a:p>
            <a:pPr algn="l"/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то есть прикрепить к ним </a:t>
            </a:r>
            <a:r>
              <a:rPr lang="ru-RU" sz="1200" b="0" i="0" u="none" strike="noStrike" dirty="0">
                <a:solidFill>
                  <a:srgbClr val="333333"/>
                </a:solidFill>
                <a:latin typeface="OpenSans-Regular"/>
              </a:rPr>
              <a:t>IP-</a:t>
            </a:r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адрес</a:t>
            </a:r>
            <a:r>
              <a:rPr lang="ru-RU" sz="1200" b="0" i="0" u="none" strike="noStrike" dirty="0">
                <a:solidFill>
                  <a:srgbClr val="333333"/>
                </a:solidFill>
                <a:latin typeface="OpenSans-Regular"/>
              </a:rPr>
              <a:t>. </a:t>
            </a:r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Эти адреса будет дальше выступать в роли шлюзов для</a:t>
            </a:r>
          </a:p>
          <a:p>
            <a:pPr algn="l"/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выхода в другие подсети</a:t>
            </a:r>
            <a:r>
              <a:rPr lang="ru-RU" sz="1200" b="0" i="0" u="none" strike="noStrike" dirty="0">
                <a:solidFill>
                  <a:srgbClr val="333333"/>
                </a:solidFill>
                <a:latin typeface="OpenSans-Regular"/>
              </a:rPr>
              <a:t>. </a:t>
            </a:r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Таким образом</a:t>
            </a:r>
            <a:r>
              <a:rPr lang="ru-RU" sz="1200" b="0" i="0" u="none" strike="noStrike" dirty="0">
                <a:solidFill>
                  <a:srgbClr val="333333"/>
                </a:solidFill>
                <a:latin typeface="OpenSans-Regular"/>
              </a:rPr>
              <a:t>, </a:t>
            </a:r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мы можем трафик хостов с одного </a:t>
            </a:r>
            <a:r>
              <a:rPr lang="ru-RU" sz="1200" b="0" i="0" u="none" strike="noStrike" dirty="0">
                <a:solidFill>
                  <a:srgbClr val="333333"/>
                </a:solidFill>
                <a:latin typeface="OpenSans-Regular"/>
              </a:rPr>
              <a:t>VLAN</a:t>
            </a:r>
          </a:p>
          <a:p>
            <a:pPr algn="l"/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маршрутизировать в другой </a:t>
            </a:r>
            <a:r>
              <a:rPr lang="en-US" sz="1200" b="0" i="0" u="none" strike="noStrike" dirty="0">
                <a:solidFill>
                  <a:srgbClr val="333333"/>
                </a:solidFill>
                <a:latin typeface="OpenSans-Regular"/>
              </a:rPr>
              <a:t>VLAN.</a:t>
            </a:r>
          </a:p>
          <a:p>
            <a:pPr algn="l"/>
            <a:r>
              <a:rPr lang="ru-RU" sz="1200" b="0" i="0" u="none" strike="noStrike" dirty="0">
                <a:solidFill>
                  <a:srgbClr val="333333"/>
                </a:solidFill>
                <a:latin typeface="OpenSans-Regular"/>
              </a:rPr>
              <a:t>3. </a:t>
            </a:r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С помощью </a:t>
            </a:r>
            <a:r>
              <a:rPr lang="ru-RU" sz="1200" b="0" i="0" u="none" strike="noStrike" dirty="0" err="1">
                <a:solidFill>
                  <a:srgbClr val="333333"/>
                </a:solidFill>
                <a:latin typeface="ArialMT"/>
              </a:rPr>
              <a:t>пинга</a:t>
            </a:r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 или </a:t>
            </a:r>
            <a:r>
              <a:rPr lang="ru-RU" sz="1200" b="0" i="0" u="none" strike="noStrike" dirty="0" err="1">
                <a:solidFill>
                  <a:srgbClr val="333333"/>
                </a:solidFill>
                <a:latin typeface="OpenSans-Regular"/>
              </a:rPr>
              <a:t>traceroute</a:t>
            </a:r>
            <a:r>
              <a:rPr lang="ru-RU" sz="1200" b="0" i="0" u="none" strike="noStrike" dirty="0">
                <a:solidFill>
                  <a:srgbClr val="333333"/>
                </a:solidFill>
                <a:latin typeface="OpenSans-Regular"/>
              </a:rPr>
              <a:t>.</a:t>
            </a:r>
          </a:p>
          <a:p>
            <a:pPr algn="l"/>
            <a:r>
              <a:rPr lang="ru-RU" sz="1200" b="0" i="0" u="none" strike="noStrike" dirty="0" err="1">
                <a:solidFill>
                  <a:srgbClr val="333333"/>
                </a:solidFill>
                <a:latin typeface="OpenSans-Regular"/>
              </a:rPr>
              <a:t>Ping</a:t>
            </a:r>
            <a:r>
              <a:rPr lang="ru-RU" sz="1200" b="0" i="0" u="none" strike="noStrike" dirty="0">
                <a:solidFill>
                  <a:srgbClr val="333333"/>
                </a:solidFill>
                <a:latin typeface="OpenSans-Regular"/>
              </a:rPr>
              <a:t> </a:t>
            </a:r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используется</a:t>
            </a:r>
            <a:r>
              <a:rPr lang="ru-RU" sz="1200" b="0" i="0" u="none" strike="noStrike" dirty="0">
                <a:solidFill>
                  <a:srgbClr val="333333"/>
                </a:solidFill>
                <a:latin typeface="OpenSans-Regular"/>
              </a:rPr>
              <a:t>, </a:t>
            </a:r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чтобы проверить связь между двумя узлами</a:t>
            </a:r>
            <a:r>
              <a:rPr lang="ru-RU" sz="1200" b="0" i="0" u="none" strike="noStrike" dirty="0">
                <a:solidFill>
                  <a:srgbClr val="333333"/>
                </a:solidFill>
                <a:latin typeface="OpenSans-Regular"/>
              </a:rPr>
              <a:t>. </a:t>
            </a:r>
            <a:r>
              <a:rPr lang="ru-RU" sz="1200" b="0" i="0" u="none" strike="noStrike" dirty="0" err="1">
                <a:solidFill>
                  <a:srgbClr val="333333"/>
                </a:solidFill>
                <a:latin typeface="OpenSans-Regular"/>
              </a:rPr>
              <a:t>Traceroute</a:t>
            </a:r>
            <a:r>
              <a:rPr lang="ru-RU" sz="1200" b="0" i="0" u="none" strike="noStrike" dirty="0">
                <a:solidFill>
                  <a:srgbClr val="333333"/>
                </a:solidFill>
                <a:latin typeface="OpenSans-Regular"/>
              </a:rPr>
              <a:t> </a:t>
            </a:r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является</a:t>
            </a:r>
          </a:p>
          <a:p>
            <a:pPr algn="l"/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утилитой</a:t>
            </a:r>
            <a:r>
              <a:rPr lang="ru-RU" sz="1200" b="0" i="0" u="none" strike="noStrike" dirty="0">
                <a:solidFill>
                  <a:srgbClr val="333333"/>
                </a:solidFill>
                <a:latin typeface="OpenSans-Regular"/>
              </a:rPr>
              <a:t>, </a:t>
            </a:r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которая позволяет нам проверить маршрут между этими узлами</a:t>
            </a:r>
            <a:r>
              <a:rPr lang="ru-RU" sz="1200" b="0" i="0" u="none" strike="noStrike" dirty="0">
                <a:solidFill>
                  <a:srgbClr val="333333"/>
                </a:solidFill>
                <a:latin typeface="OpenSans-Regular"/>
              </a:rPr>
              <a:t>. </a:t>
            </a:r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Трассировка</a:t>
            </a:r>
          </a:p>
          <a:p>
            <a:pPr algn="l"/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генерирует список транзитных участков </a:t>
            </a:r>
            <a:r>
              <a:rPr lang="ru-RU" sz="1200" b="0" i="0" u="none" strike="noStrike" dirty="0">
                <a:solidFill>
                  <a:srgbClr val="333333"/>
                </a:solidFill>
                <a:latin typeface="OpenSans-Regular"/>
              </a:rPr>
              <a:t>(</a:t>
            </a:r>
            <a:r>
              <a:rPr lang="ru-RU" sz="1200" b="0" i="0" u="none" strike="noStrike" dirty="0" err="1">
                <a:solidFill>
                  <a:srgbClr val="333333"/>
                </a:solidFill>
                <a:latin typeface="ArialMT"/>
              </a:rPr>
              <a:t>хопов</a:t>
            </a:r>
            <a:r>
              <a:rPr lang="ru-RU" sz="1200" b="0" i="0" u="none" strike="noStrike" dirty="0">
                <a:solidFill>
                  <a:srgbClr val="333333"/>
                </a:solidFill>
                <a:latin typeface="OpenSans-Regular"/>
              </a:rPr>
              <a:t>), </a:t>
            </a:r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которые были успешно достигнуты вдоль</a:t>
            </a:r>
          </a:p>
          <a:p>
            <a:pPr algn="l"/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маршрута</a:t>
            </a:r>
            <a:r>
              <a:rPr lang="ru-RU" sz="1200" b="0" i="0" u="none" strike="noStrike" dirty="0">
                <a:solidFill>
                  <a:srgbClr val="333333"/>
                </a:solidFill>
                <a:latin typeface="OpenSans-Regular"/>
              </a:rPr>
              <a:t>.</a:t>
            </a:r>
          </a:p>
          <a:p>
            <a:pPr algn="l"/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Этот список может предоставить нам важную информацию при проверке</a:t>
            </a:r>
            <a:r>
              <a:rPr lang="ru-RU" sz="1200" b="0" i="0" u="none" strike="noStrike" dirty="0">
                <a:solidFill>
                  <a:srgbClr val="333333"/>
                </a:solidFill>
                <a:latin typeface="OpenSans-Regular"/>
              </a:rPr>
              <a:t>, </a:t>
            </a:r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поиске и</a:t>
            </a:r>
          </a:p>
          <a:p>
            <a:pPr algn="l"/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устранении неисправностей</a:t>
            </a:r>
            <a:r>
              <a:rPr lang="ru-RU" sz="1200" b="0" i="0" u="none" strike="noStrike" dirty="0">
                <a:solidFill>
                  <a:srgbClr val="333333"/>
                </a:solidFill>
                <a:latin typeface="OpenSans-Regular"/>
              </a:rPr>
              <a:t>. </a:t>
            </a:r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Если данные достигают места назначения</a:t>
            </a:r>
            <a:r>
              <a:rPr lang="ru-RU" sz="1200" b="0" i="0" u="none" strike="noStrike" dirty="0">
                <a:solidFill>
                  <a:srgbClr val="333333"/>
                </a:solidFill>
                <a:latin typeface="OpenSans-Regular"/>
              </a:rPr>
              <a:t>, </a:t>
            </a:r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то трассировка</a:t>
            </a:r>
          </a:p>
          <a:p>
            <a:pPr algn="l"/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перечисляет интерфейсы каждого маршрутизатора в маршруте</a:t>
            </a:r>
            <a:r>
              <a:rPr lang="ru-RU" sz="1200" b="0" i="0" u="none" strike="noStrike" dirty="0">
                <a:solidFill>
                  <a:srgbClr val="333333"/>
                </a:solidFill>
                <a:latin typeface="OpenSans-Regular"/>
              </a:rPr>
              <a:t>.</a:t>
            </a:r>
          </a:p>
          <a:p>
            <a:pPr algn="l"/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Если передача данных потерпела неудачу на некотором транзитном участке маршрута</a:t>
            </a:r>
            <a:r>
              <a:rPr lang="ru-RU" sz="1200" b="0" i="0" u="none" strike="noStrike" dirty="0">
                <a:solidFill>
                  <a:srgbClr val="333333"/>
                </a:solidFill>
                <a:latin typeface="OpenSans-Regular"/>
              </a:rPr>
              <a:t>, </a:t>
            </a:r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мы</a:t>
            </a:r>
          </a:p>
          <a:p>
            <a:pPr algn="l"/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получим адрес последнего маршрутизатора</a:t>
            </a:r>
            <a:r>
              <a:rPr lang="ru-RU" sz="1200" b="0" i="0" u="none" strike="noStrike" dirty="0">
                <a:solidFill>
                  <a:srgbClr val="333333"/>
                </a:solidFill>
                <a:latin typeface="OpenSans-Regular"/>
              </a:rPr>
              <a:t>, </a:t>
            </a:r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который ответил на трассировку</a:t>
            </a:r>
            <a:r>
              <a:rPr lang="ru-RU" sz="1200" b="0" i="0" u="none" strike="noStrike" dirty="0">
                <a:solidFill>
                  <a:srgbClr val="333333"/>
                </a:solidFill>
                <a:latin typeface="OpenSans-Regular"/>
              </a:rPr>
              <a:t>. </a:t>
            </a:r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Так можно</a:t>
            </a:r>
          </a:p>
          <a:p>
            <a:pPr algn="l"/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определить место</a:t>
            </a:r>
            <a:r>
              <a:rPr lang="ru-RU" sz="1200" b="0" i="0" u="none" strike="noStrike" dirty="0">
                <a:solidFill>
                  <a:srgbClr val="333333"/>
                </a:solidFill>
                <a:latin typeface="OpenSans-Regular"/>
              </a:rPr>
              <a:t>, </a:t>
            </a:r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где возникли проблемы или ограничения безопасности</a:t>
            </a:r>
            <a:r>
              <a:rPr lang="ru-RU" sz="1200" b="0" i="0" u="none" strike="noStrike" dirty="0">
                <a:solidFill>
                  <a:srgbClr val="333333"/>
                </a:solidFill>
                <a:latin typeface="OpenSans-Regular"/>
              </a:rPr>
              <a:t>.</a:t>
            </a:r>
          </a:p>
          <a:p>
            <a:pPr algn="l"/>
            <a:r>
              <a:rPr lang="ru-RU" sz="1200" b="0" i="0" u="none" strike="noStrike" dirty="0">
                <a:solidFill>
                  <a:srgbClr val="333333"/>
                </a:solidFill>
                <a:latin typeface="OpenSans-Regular"/>
              </a:rPr>
              <a:t>4. </a:t>
            </a:r>
            <a:r>
              <a:rPr lang="ru-RU" sz="1200" b="0" i="0" u="none" strike="noStrike" dirty="0">
                <a:solidFill>
                  <a:srgbClr val="333333"/>
                </a:solidFill>
                <a:latin typeface="ArialMT"/>
              </a:rPr>
              <a:t>Можно воспользоваться командой </a:t>
            </a:r>
            <a:r>
              <a:rPr lang="ru-RU" sz="1200" b="0" i="1" u="none" strike="noStrike" dirty="0" err="1">
                <a:solidFill>
                  <a:srgbClr val="333333"/>
                </a:solidFill>
                <a:latin typeface="OpenSans-Italic"/>
              </a:rPr>
              <a:t>show</a:t>
            </a:r>
            <a:r>
              <a:rPr lang="ru-RU" sz="1200" b="0" i="1" u="none" strike="noStrike" dirty="0">
                <a:solidFill>
                  <a:srgbClr val="333333"/>
                </a:solidFill>
                <a:latin typeface="OpenSans-Italic"/>
              </a:rPr>
              <a:t> </a:t>
            </a:r>
            <a:r>
              <a:rPr lang="ru-RU" sz="1200" b="0" i="1" u="none" strike="noStrike" dirty="0" err="1">
                <a:solidFill>
                  <a:srgbClr val="333333"/>
                </a:solidFill>
                <a:latin typeface="OpenSans-Italic"/>
              </a:rPr>
              <a:t>ip</a:t>
            </a:r>
            <a:r>
              <a:rPr lang="ru-RU" sz="1200" b="0" i="1" u="none" strike="noStrike" dirty="0">
                <a:solidFill>
                  <a:srgbClr val="333333"/>
                </a:solidFill>
                <a:latin typeface="OpenSans-Italic"/>
              </a:rPr>
              <a:t> </a:t>
            </a:r>
            <a:r>
              <a:rPr lang="ru-RU" sz="1200" b="0" i="1" u="none" strike="noStrike" dirty="0" err="1">
                <a:solidFill>
                  <a:srgbClr val="333333"/>
                </a:solidFill>
                <a:latin typeface="OpenSans-Italic"/>
              </a:rPr>
              <a:t>route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938655690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спектива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98_TF22318419.potx" id="{E7F63C9F-438A-4BFD-8F8D-7C8E06D486C0}" vid="{669CDB10-F5D0-48FB-B028-1A19F250777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презентация продаж</Template>
  <TotalTime>19</TotalTime>
  <Words>391</Words>
  <Application>Microsoft Office PowerPoint</Application>
  <PresentationFormat>Широкоэкранный</PresentationFormat>
  <Paragraphs>51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ArialMT</vt:lpstr>
      <vt:lpstr>Calibri</vt:lpstr>
      <vt:lpstr>Century Gothic</vt:lpstr>
      <vt:lpstr>LucidaConsole</vt:lpstr>
      <vt:lpstr>OpenSans-Italic</vt:lpstr>
      <vt:lpstr>OpenSans-Regular</vt:lpstr>
      <vt:lpstr>РетроспективаVTI</vt:lpstr>
      <vt:lpstr>Лабораторная работа №14</vt:lpstr>
      <vt:lpstr>Этап 1. Настройка линка между площадками</vt:lpstr>
      <vt:lpstr>Этап 2. Настройка площадки 42-го квартала </vt:lpstr>
      <vt:lpstr>Этап 3. Настройка площадки в Сочи</vt:lpstr>
      <vt:lpstr>Этап 4. Настройка маршрутизации между площадками </vt:lpstr>
      <vt:lpstr> Этап 5. Настройка маршрутизации на 42 квартале</vt:lpstr>
      <vt:lpstr>Этап 6. Настройка NAT НА МАРШРУТИЗАТОРЕ msk-donskaya-saloginov-gw-1</vt:lpstr>
      <vt:lpstr>Контрольные вопросы:</vt:lpstr>
      <vt:lpstr>Контрольные вопросы: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№14</dc:title>
  <dc:creator>Логинов Сергей Андреевич</dc:creator>
  <cp:lastModifiedBy>Логинов Сергей Андреевич</cp:lastModifiedBy>
  <cp:revision>3</cp:revision>
  <dcterms:created xsi:type="dcterms:W3CDTF">2021-03-28T18:32:15Z</dcterms:created>
  <dcterms:modified xsi:type="dcterms:W3CDTF">2021-03-28T18:51:46Z</dcterms:modified>
</cp:coreProperties>
</file>