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sldIdLst>
    <p:sldId id="256" r:id="rId2"/>
    <p:sldId id="257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0"/>
    <p:restoredTop sz="94640"/>
  </p:normalViewPr>
  <p:slideViewPr>
    <p:cSldViewPr snapToGrid="0">
      <p:cViewPr varScale="1">
        <p:scale>
          <a:sx n="76" d="100"/>
          <a:sy n="76" d="100"/>
        </p:scale>
        <p:origin x="2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774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0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7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808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1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7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8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7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7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0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5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8" r:id="rId6"/>
    <p:sldLayoutId id="2147483833" r:id="rId7"/>
    <p:sldLayoutId id="2147483834" r:id="rId8"/>
    <p:sldLayoutId id="2147483835" r:id="rId9"/>
    <p:sldLayoutId id="2147483837" r:id="rId10"/>
    <p:sldLayoutId id="214748383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86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Подключено мини-джойстиков арабских символов многоугольники фон">
            <a:extLst>
              <a:ext uri="{FF2B5EF4-FFF2-40B4-BE49-F238E27FC236}">
                <a16:creationId xmlns:a16="http://schemas.microsoft.com/office/drawing/2014/main" id="{86F36ECE-B6C7-3335-A790-94FBE14720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97" name="Rectangle 5">
            <a:extLst>
              <a:ext uri="{FF2B5EF4-FFF2-40B4-BE49-F238E27FC236}">
                <a16:creationId xmlns:a16="http://schemas.microsoft.com/office/drawing/2014/main" id="{FDCD62BB-F134-412E-AF5B-602B0445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50337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937AF-9122-9E56-F5D7-5D4EFD114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61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sz="4000" dirty="0"/>
              <a:t>Imperial College London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838166-CB1E-1A80-1222-FE58D0258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561" y="4327781"/>
            <a:ext cx="3931321" cy="1033669"/>
          </a:xfrm>
        </p:spPr>
        <p:txBody>
          <a:bodyPr>
            <a:normAutofit/>
          </a:bodyPr>
          <a:lstStyle/>
          <a:p>
            <a:r>
              <a:rPr lang="en-US" dirty="0"/>
              <a:t>Sergey </a:t>
            </a:r>
            <a:r>
              <a:rPr lang="en-US" dirty="0" err="1"/>
              <a:t>Loginov</a:t>
            </a:r>
            <a:endParaRPr lang="en-US" dirty="0"/>
          </a:p>
          <a:p>
            <a:r>
              <a:rPr lang="en-US" dirty="0"/>
              <a:t>Malik </a:t>
            </a:r>
            <a:r>
              <a:rPr lang="en-US" dirty="0" err="1"/>
              <a:t>Gafirov</a:t>
            </a:r>
            <a:endParaRPr lang="ru-RU" dirty="0"/>
          </a:p>
        </p:txBody>
      </p:sp>
      <p:grpSp>
        <p:nvGrpSpPr>
          <p:cNvPr id="98" name="Group 90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Рисунок 71" descr="Изображение выглядит как стрела&#10;&#10;Автоматически созданное описание">
            <a:extLst>
              <a:ext uri="{FF2B5EF4-FFF2-40B4-BE49-F238E27FC236}">
                <a16:creationId xmlns:a16="http://schemas.microsoft.com/office/drawing/2014/main" id="{D885955F-2250-3970-18E3-DA5EC00D0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121" y="1896332"/>
            <a:ext cx="2745175" cy="320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2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617A69-7C1F-5E1A-1725-C35D356B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460" y="47254"/>
            <a:ext cx="7335079" cy="817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Basic information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89173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F372480-8790-F358-8DA5-F56CF9D97581}"/>
              </a:ext>
            </a:extLst>
          </p:cNvPr>
          <p:cNvSpPr txBox="1"/>
          <p:nvPr/>
        </p:nvSpPr>
        <p:spPr>
          <a:xfrm>
            <a:off x="603795" y="1790245"/>
            <a:ext cx="487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ICL was founded in 1907</a:t>
            </a:r>
          </a:p>
          <a:p>
            <a:r>
              <a:rPr lang="en-US" dirty="0"/>
              <a:t>The main campus is located in South Kensington</a:t>
            </a:r>
          </a:p>
          <a:p>
            <a:r>
              <a:rPr lang="en-US" dirty="0"/>
              <a:t>Budget 1.072 billion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£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1C402A-2E39-6F7B-16B9-B6825AF91EB9}"/>
              </a:ext>
            </a:extLst>
          </p:cNvPr>
          <p:cNvSpPr txBox="1"/>
          <p:nvPr/>
        </p:nvSpPr>
        <p:spPr>
          <a:xfrm>
            <a:off x="603795" y="3087217"/>
            <a:ext cx="4870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Affiliations: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Global Alliance of Technological Universities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Russell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Lion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B3A704-828B-02F0-711A-7D09B10DD1B1}"/>
              </a:ext>
            </a:extLst>
          </p:cNvPr>
          <p:cNvSpPr txBox="1"/>
          <p:nvPr/>
        </p:nvSpPr>
        <p:spPr>
          <a:xfrm>
            <a:off x="9178347" y="5613663"/>
            <a:ext cx="1170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Main campus</a:t>
            </a:r>
            <a:endParaRPr lang="ru-RU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Рисунок 3" descr="Изображение выглядит как небо, здание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827569D0-B08B-6A0F-816B-9E09183CF3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39" r="17717"/>
          <a:stretch/>
        </p:blipFill>
        <p:spPr>
          <a:xfrm>
            <a:off x="7070254" y="1493524"/>
            <a:ext cx="4962262" cy="41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8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41AA0-BE3A-0B49-B76B-030B139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887" y="222399"/>
            <a:ext cx="7907454" cy="69569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Some facts and stats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1595711"/>
            <a:ext cx="867485" cy="115439"/>
            <a:chOff x="8910933" y="1861308"/>
            <a:chExt cx="867485" cy="11543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Рисунок 4" descr="Изображение выглядит как рынок&#10;&#10;Автоматически созданное описание">
            <a:extLst>
              <a:ext uri="{FF2B5EF4-FFF2-40B4-BE49-F238E27FC236}">
                <a16:creationId xmlns:a16="http://schemas.microsoft.com/office/drawing/2014/main" id="{788108E9-3668-BF91-A5BF-C401927537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43" r="14156"/>
          <a:stretch/>
        </p:blipFill>
        <p:spPr>
          <a:xfrm>
            <a:off x="7849528" y="1677152"/>
            <a:ext cx="4181552" cy="166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51C219-79E7-7060-9DC8-0D922A6B523E}"/>
              </a:ext>
            </a:extLst>
          </p:cNvPr>
          <p:cNvSpPr txBox="1"/>
          <p:nvPr/>
        </p:nvSpPr>
        <p:spPr>
          <a:xfrm>
            <a:off x="1169581" y="2339163"/>
            <a:ext cx="44926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 campuses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7/1 students/staff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114 bachelor’s, 153 master’s, 50 doctor’s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faculties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6 </a:t>
            </a:r>
            <a:r>
              <a:rPr lang="en-US" dirty="0"/>
              <a:t>hours of academic load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15 </a:t>
            </a:r>
            <a:r>
              <a:rPr lang="en-US"/>
              <a:t>alumni awarded </a:t>
            </a:r>
            <a:r>
              <a:rPr lang="en-US" dirty="0"/>
              <a:t>the Nobel prize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1</a:t>
            </a:r>
            <a:r>
              <a:rPr lang="ru-RU" baseline="30000" dirty="0"/>
              <a:t>s</a:t>
            </a:r>
            <a:r>
              <a:rPr lang="en-US" baseline="30000" dirty="0"/>
              <a:t>t</a:t>
            </a:r>
            <a:r>
              <a:rPr lang="en-US" dirty="0"/>
              <a:t> place in UK and 2</a:t>
            </a:r>
            <a:r>
              <a:rPr lang="en-US" baseline="30000" dirty="0"/>
              <a:t>nd</a:t>
            </a:r>
            <a:r>
              <a:rPr lang="en-US" dirty="0"/>
              <a:t> in Europe in innovation rating</a:t>
            </a:r>
            <a:endParaRPr lang="ru-RU" baseline="30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4D5B11-CE59-DD66-2A99-CB26E2CD6A03}"/>
              </a:ext>
            </a:extLst>
          </p:cNvPr>
          <p:cNvSpPr txBox="1"/>
          <p:nvPr/>
        </p:nvSpPr>
        <p:spPr>
          <a:xfrm>
            <a:off x="9147814" y="3368378"/>
            <a:ext cx="1584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CL bird’s-eye view</a:t>
            </a:r>
            <a:endParaRPr lang="ru-RU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C0D2780-5C07-FD1B-9B18-1D4F4833D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225" y="3177629"/>
            <a:ext cx="2142031" cy="28515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5F3C8C-5E93-320C-43B4-6BF89B9FD476}"/>
              </a:ext>
            </a:extLst>
          </p:cNvPr>
          <p:cNvSpPr txBox="1"/>
          <p:nvPr/>
        </p:nvSpPr>
        <p:spPr>
          <a:xfrm>
            <a:off x="8127584" y="3704181"/>
            <a:ext cx="32181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i="1" dirty="0"/>
              <a:t>”South Kensington is our main campus and it is here that most undergraduate and postgraduate activity takes place. It's a compact site in the heart of '</a:t>
            </a:r>
            <a:r>
              <a:rPr lang="en" sz="1400" i="1" dirty="0" err="1"/>
              <a:t>Albertopolis</a:t>
            </a:r>
            <a:r>
              <a:rPr lang="en" sz="1400" i="1" dirty="0"/>
              <a:t>' and is home to a huge range of architectural styles from the Edwardian Royal School of Mines building to the ultra-modern Norman Foster-designed Business School. There's plenty of green space too, including a beautiful landscaped square, with our famous Queen's Tower at one end“, from </a:t>
            </a:r>
            <a:r>
              <a:rPr lang="en" sz="1400" i="1" dirty="0" err="1"/>
              <a:t>imperial.ac.uk</a:t>
            </a:r>
            <a:endParaRPr lang="en" sz="14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8B433A-22F9-BF6B-9AB3-F08F448F5CA0}"/>
              </a:ext>
            </a:extLst>
          </p:cNvPr>
          <p:cNvSpPr txBox="1"/>
          <p:nvPr/>
        </p:nvSpPr>
        <p:spPr>
          <a:xfrm>
            <a:off x="5800399" y="5994393"/>
            <a:ext cx="14586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Main campus hall</a:t>
            </a:r>
            <a:endParaRPr lang="ru-RU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6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B18A4-62C5-ACAE-BC03-914328AA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252" y="317218"/>
            <a:ext cx="7519147" cy="53244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Faculties and </a:t>
            </a:r>
            <a:r>
              <a:rPr lang="en-US" sz="4000" kern="1200" cap="all" spc="39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INSide</a:t>
            </a:r>
            <a:endParaRPr lang="en-US" sz="40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1595711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66B4413-2637-9064-0A37-9BD7CF46170E}"/>
              </a:ext>
            </a:extLst>
          </p:cNvPr>
          <p:cNvSpPr txBox="1"/>
          <p:nvPr/>
        </p:nvSpPr>
        <p:spPr>
          <a:xfrm>
            <a:off x="4145756" y="1766672"/>
            <a:ext cx="3900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University consists of 4 faculties: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Faculty of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Faculty of Medicine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Faculty of Natural Sciences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Imperial College Business School</a:t>
            </a:r>
            <a:endParaRPr lang="ru-RU" dirty="0"/>
          </a:p>
        </p:txBody>
      </p:sp>
      <p:pic>
        <p:nvPicPr>
          <p:cNvPr id="14" name="Рисунок 13" descr="Изображение выглядит как внутренний, пол, потолок, стул&#10;&#10;Автоматически созданное описание">
            <a:extLst>
              <a:ext uri="{FF2B5EF4-FFF2-40B4-BE49-F238E27FC236}">
                <a16:creationId xmlns:a16="http://schemas.microsoft.com/office/drawing/2014/main" id="{64CA71E1-F249-A716-7F51-66929EB31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32"/>
          <a:stretch/>
        </p:blipFill>
        <p:spPr>
          <a:xfrm>
            <a:off x="160919" y="3429000"/>
            <a:ext cx="4586850" cy="2693164"/>
          </a:xfrm>
          <a:prstGeom prst="rect">
            <a:avLst/>
          </a:prstGeom>
        </p:spPr>
      </p:pic>
      <p:pic>
        <p:nvPicPr>
          <p:cNvPr id="18" name="Рисунок 17" descr="Изображение выглядит как внутренний, потолок, синий, тележка&#10;&#10;Автоматически созданное описание">
            <a:extLst>
              <a:ext uri="{FF2B5EF4-FFF2-40B4-BE49-F238E27FC236}">
                <a16:creationId xmlns:a16="http://schemas.microsoft.com/office/drawing/2014/main" id="{C5B26B62-D886-F8F3-6D95-AB033285CC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978"/>
          <a:stretch/>
        </p:blipFill>
        <p:spPr>
          <a:xfrm>
            <a:off x="5662258" y="4125595"/>
            <a:ext cx="3945384" cy="1965600"/>
          </a:xfrm>
          <a:prstGeom prst="rect">
            <a:avLst/>
          </a:prstGeom>
        </p:spPr>
      </p:pic>
      <p:pic>
        <p:nvPicPr>
          <p:cNvPr id="24" name="Рисунок 23" descr="Изображение выглядит как человек, потолок, внутренний, люди&#10;&#10;Автоматически созданное описание">
            <a:extLst>
              <a:ext uri="{FF2B5EF4-FFF2-40B4-BE49-F238E27FC236}">
                <a16:creationId xmlns:a16="http://schemas.microsoft.com/office/drawing/2014/main" id="{83EAE8E9-7C26-00AF-B67C-02146E23F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49" y="850023"/>
            <a:ext cx="2895577" cy="19993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713701-BA96-5FFA-15C3-A6F80B993253}"/>
              </a:ext>
            </a:extLst>
          </p:cNvPr>
          <p:cNvSpPr txBox="1"/>
          <p:nvPr/>
        </p:nvSpPr>
        <p:spPr>
          <a:xfrm>
            <a:off x="1948805" y="6089127"/>
            <a:ext cx="1011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Lecture hall</a:t>
            </a:r>
            <a:endParaRPr lang="ru-RU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A89609-08BF-961B-4255-8409CB78B57F}"/>
              </a:ext>
            </a:extLst>
          </p:cNvPr>
          <p:cNvSpPr txBox="1"/>
          <p:nvPr/>
        </p:nvSpPr>
        <p:spPr>
          <a:xfrm>
            <a:off x="7129411" y="6089127"/>
            <a:ext cx="1011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ICL library</a:t>
            </a:r>
            <a:endParaRPr lang="ru-RU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4A4FC-B807-49B0-2ABC-CA315F1A9A43}"/>
              </a:ext>
            </a:extLst>
          </p:cNvPr>
          <p:cNvSpPr txBox="1"/>
          <p:nvPr/>
        </p:nvSpPr>
        <p:spPr>
          <a:xfrm>
            <a:off x="1255997" y="2816391"/>
            <a:ext cx="1417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Square classroom</a:t>
            </a:r>
            <a:endParaRPr lang="ru-RU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E7A245-F309-C622-BAA4-BA9038D4CD2F}"/>
              </a:ext>
            </a:extLst>
          </p:cNvPr>
          <p:cNvSpPr txBox="1"/>
          <p:nvPr/>
        </p:nvSpPr>
        <p:spPr>
          <a:xfrm>
            <a:off x="9433283" y="3571076"/>
            <a:ext cx="130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Behind the wall</a:t>
            </a:r>
            <a:endParaRPr lang="ru-RU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0B4D78C-4079-86D9-456D-B138DB4DA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0096" y="1248556"/>
            <a:ext cx="4007896" cy="235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6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B18A4-62C5-ACAE-BC03-914328AA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600" y="299027"/>
            <a:ext cx="5592799" cy="55816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Global Ratings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1595711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Таблица 8">
            <a:extLst>
              <a:ext uri="{FF2B5EF4-FFF2-40B4-BE49-F238E27FC236}">
                <a16:creationId xmlns:a16="http://schemas.microsoft.com/office/drawing/2014/main" id="{801E4848-96DE-E60C-69C8-318DE8270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455568"/>
              </p:ext>
            </p:extLst>
          </p:nvPr>
        </p:nvGraphicFramePr>
        <p:xfrm>
          <a:off x="2539253" y="2196877"/>
          <a:ext cx="711349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845">
                  <a:extLst>
                    <a:ext uri="{9D8B030D-6E8A-4147-A177-3AD203B41FA5}">
                      <a16:colId xmlns:a16="http://schemas.microsoft.com/office/drawing/2014/main" val="1905841596"/>
                    </a:ext>
                  </a:extLst>
                </a:gridCol>
                <a:gridCol w="2078794">
                  <a:extLst>
                    <a:ext uri="{9D8B030D-6E8A-4147-A177-3AD203B41FA5}">
                      <a16:colId xmlns:a16="http://schemas.microsoft.com/office/drawing/2014/main" val="2389705219"/>
                    </a:ext>
                  </a:extLst>
                </a:gridCol>
                <a:gridCol w="1887855">
                  <a:extLst>
                    <a:ext uri="{9D8B030D-6E8A-4147-A177-3AD203B41FA5}">
                      <a16:colId xmlns:a16="http://schemas.microsoft.com/office/drawing/2014/main" val="4009092764"/>
                    </a:ext>
                  </a:extLst>
                </a:gridCol>
              </a:tblGrid>
              <a:tr h="349956">
                <a:tc>
                  <a:txBody>
                    <a:bodyPr/>
                    <a:lstStyle/>
                    <a:p>
                      <a:r>
                        <a:rPr lang="en-US" dirty="0"/>
                        <a:t>Rating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 in the world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 in Europe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946051"/>
                  </a:ext>
                </a:extLst>
              </a:tr>
              <a:tr h="349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Times Higher Education World University Rankings 2023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05241"/>
                  </a:ext>
                </a:extLst>
              </a:tr>
              <a:tr h="349956">
                <a:tc>
                  <a:txBody>
                    <a:bodyPr/>
                    <a:lstStyle/>
                    <a:p>
                      <a:r>
                        <a:rPr lang="ru-RU" dirty="0" err="1"/>
                        <a:t>Q</a:t>
                      </a:r>
                      <a:r>
                        <a:rPr lang="en-US" dirty="0"/>
                        <a:t>S World University Rankings 2023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58657"/>
                  </a:ext>
                </a:extLst>
              </a:tr>
              <a:tr h="349956">
                <a:tc>
                  <a:txBody>
                    <a:bodyPr/>
                    <a:lstStyle/>
                    <a:p>
                      <a:r>
                        <a:rPr lang="en-US" dirty="0"/>
                        <a:t>Academic Ranking of  Top 500 World Universities 2022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078482"/>
                  </a:ext>
                </a:extLst>
              </a:tr>
              <a:tr h="349956">
                <a:tc>
                  <a:txBody>
                    <a:bodyPr/>
                    <a:lstStyle/>
                    <a:p>
                      <a:r>
                        <a:rPr lang="en-US" dirty="0"/>
                        <a:t>US News Best Global Universities 2022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83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43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4854C3-58CC-4A2C-B4CA-926819F0C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FD5C0-E257-4B9E-9413-27A374F07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17081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A7B9933-15AE-4ACB-B091-21C9F385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924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57BB50-0A5D-4AD7-87AB-5904B788B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24798" y="4550150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D5E7CE-8430-4ED8-87F2-AF5C660CF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1AC28-5B9C-4D41-95E9-675EDF3F4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E446F29-8D76-46EF-B0AF-41066F65A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38652-2510-AF15-93FD-1A38033C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858" y="1351429"/>
            <a:ext cx="3369365" cy="287132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Why you should study at ICL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CD430-9566-5BF5-8DFA-F4269066725C}"/>
              </a:ext>
            </a:extLst>
          </p:cNvPr>
          <p:cNvSpPr txBox="1"/>
          <p:nvPr/>
        </p:nvSpPr>
        <p:spPr>
          <a:xfrm>
            <a:off x="6825678" y="156105"/>
            <a:ext cx="47973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Academic excellence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Top-level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place in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45% international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250+ student social groups and clubs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Grants and scholarships, such as</a:t>
            </a:r>
            <a:br>
              <a:rPr lang="en-US" dirty="0"/>
            </a:br>
            <a:r>
              <a:rPr lang="en" dirty="0"/>
              <a:t>President Undergraduate Scholarship – 3000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£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" dirty="0"/>
              <a:t>Chevening Scholarship – </a:t>
            </a:r>
            <a:r>
              <a:rPr lang="en-US" dirty="0"/>
              <a:t>up to</a:t>
            </a:r>
            <a:r>
              <a:rPr lang="ru-RU" dirty="0"/>
              <a:t> 60000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£</a:t>
            </a:r>
            <a:r>
              <a:rPr lang="ru-RU" dirty="0"/>
              <a:t> </a:t>
            </a:r>
            <a:r>
              <a:rPr lang="en" dirty="0"/>
              <a:t>Imperial Scholarship – </a:t>
            </a:r>
            <a:r>
              <a:rPr lang="en-US" dirty="0"/>
              <a:t>up to </a:t>
            </a:r>
            <a:r>
              <a:rPr lang="ru-RU" dirty="0"/>
              <a:t>64000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£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and innovating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Wide opportunities and lots of places for relax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C7F6C-6E9E-EACA-747E-7CABACDEA767}"/>
              </a:ext>
            </a:extLst>
          </p:cNvPr>
          <p:cNvSpPr txBox="1"/>
          <p:nvPr/>
        </p:nvSpPr>
        <p:spPr>
          <a:xfrm>
            <a:off x="8719299" y="6346083"/>
            <a:ext cx="130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ru-RU" sz="1400" i="1" dirty="0" err="1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in chill area</a:t>
            </a:r>
            <a:endParaRPr lang="ru-RU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Рисунок 17" descr="Изображение выглядит как трава, небо, внешний, парк&#10;&#10;Автоматически созданное описание">
            <a:extLst>
              <a:ext uri="{FF2B5EF4-FFF2-40B4-BE49-F238E27FC236}">
                <a16:creationId xmlns:a16="http://schemas.microsoft.com/office/drawing/2014/main" id="{85C268AD-9A71-D285-F965-83266759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116" y="3384090"/>
            <a:ext cx="4505889" cy="296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25193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{52385B6C-7B7E-2B43-A27F-4F67F0D4BFFD}tf10001070</Template>
  <TotalTime>960</TotalTime>
  <Words>328</Words>
  <Application>Microsoft Macintosh PowerPoint</Application>
  <PresentationFormat>Широкоэкранный</PresentationFormat>
  <Paragraphs>63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Bembo</vt:lpstr>
      <vt:lpstr>AdornVTI</vt:lpstr>
      <vt:lpstr>Imperial College London</vt:lpstr>
      <vt:lpstr>Basic information</vt:lpstr>
      <vt:lpstr>Some facts and stats</vt:lpstr>
      <vt:lpstr>Faculties and INSide</vt:lpstr>
      <vt:lpstr>Global Ratings</vt:lpstr>
      <vt:lpstr>Why you should study at ICL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Imperial College London</dc:title>
  <dc:creator>Логинов Сергей Андреевич</dc:creator>
  <cp:lastModifiedBy>Логинов Сергей Андреевич</cp:lastModifiedBy>
  <cp:revision>14</cp:revision>
  <dcterms:created xsi:type="dcterms:W3CDTF">2022-11-07T21:42:01Z</dcterms:created>
  <dcterms:modified xsi:type="dcterms:W3CDTF">2022-11-17T17:36:36Z</dcterms:modified>
</cp:coreProperties>
</file>