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2" r:id="rId6"/>
    <p:sldId id="268" r:id="rId7"/>
    <p:sldId id="271" r:id="rId8"/>
    <p:sldId id="270" r:id="rId9"/>
    <p:sldId id="272" r:id="rId10"/>
    <p:sldId id="273" r:id="rId11"/>
    <p:sldId id="275" r:id="rId12"/>
    <p:sldId id="276" r:id="rId13"/>
    <p:sldId id="274" r:id="rId14"/>
    <p:sldId id="283" r:id="rId15"/>
    <p:sldId id="265" r:id="rId16"/>
    <p:sldId id="266" r:id="rId17"/>
    <p:sldId id="278" r:id="rId18"/>
    <p:sldId id="277" r:id="rId19"/>
    <p:sldId id="280" r:id="rId20"/>
    <p:sldId id="281" r:id="rId21"/>
    <p:sldId id="282" r:id="rId22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4694"/>
  </p:normalViewPr>
  <p:slideViewPr>
    <p:cSldViewPr snapToGrid="0" snapToObjects="1">
      <p:cViewPr>
        <p:scale>
          <a:sx n="125" d="100"/>
          <a:sy n="125" d="100"/>
        </p:scale>
        <p:origin x="948" y="3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8:31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1 174,'116'1,"127"-3,-98-19,-60 6,-43 9,72-8,198-28,-133 13,-84 18,71-11,-119 15,0 3,1 2,62 5,-8 0,29-5,145 5,-123 18,-61-6,74 5,-104-13,-24-2,50 1,269 10,52-12,-218-6,574 2,-706-3,77-13,-76 7,84-1,-105 10,18 1,108-12,-119 5,89 3,-90 3,0-1,50-8,-31 2,1 2,100 7,-47 1,740-3,-688-19,-80 19,-73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1:01:02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77,'1'2,"-1"0,1-1,-1 1,1 0,0-1,0 1,-1 0,1-1,0 1,1-1,-1 0,0 1,0-1,1 0,-1 0,0 0,1 1,-1-2,1 1,0 0,-1 0,1 0,0-1,-1 1,1-1,0 1,0-1,0 0,2 0,59 6,-58-6,467-1,-439 0,44-9,0 0,235-27,-243 30,72-3,-110 10,10 1,-1-2,72-10,48-7,-102 14,313-2,-211 8,44 17,-199-19,16-1,1 1,0 1,-1 1,1 1,-1 0,0 2,21 7,-8 0,1-2,0-2,0-1,0-1,1-3,41 1,-61-5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8:37.0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1 299,'1994'0,"-1596"-31,-289 17,113 2,-95 14,176-3,-207-7,93-3,272-4,-228 6,-52 3,389-3,-372 11,45 17,-48-22,229 6,-179 25,-163-15,158 3,-210-14,-1 0,58 13,-48-7,40 2,141 17,-134-14,132 3,468-17,-415 20,1016-19,-1258-1,-1 0,1-2,0-2,-1 0,29-10,62-12,-87 17,0 2,1 2,-1 1,1 1,44 1,-36 2,0-2,73-14,-66 7,0 3,55-2,-24 3,284-37,-244 26,-76 10,44-3,167-20,2 1,-60 11,-33 1,30 1,148-7,-187 16,225-4,-330 14,-1 2,0 3,63 16,33 7,-97-26,-1-2,70-5,-73 0,1 2,0 1,46 9,-16-3,-58-6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8:41.0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1 177,'29'-2,"1"-1,-1-1,54-16,-54 12,-1 1,1 2,0 1,31-1,45 7,3 0,180-18,-241 11,1 3,49 4,49-2,-14-19,6 10,30-1,288-6,-69 11,-206 8,1300-3,-1464-1,-1-1,-1-1,1 0,23-9,22-3,-45 10,-3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8:42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2,'172'-1,"184"3,-253 7,35 1,-123-11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8:55.6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1 230,'26'1,"1"-1,0-2,0 0,-1-2,1 0,31-11,-34 7,1 1,0 1,1 2,35-3,106 6,-104 3,82-9,7-5,193 10,-161 5,969-3,-1011-10,4 1,-83 6,68-12,-99 11,369-32,-171 19,-115-1,-79 11,1 1,49-1,-28 7,105-13,-108 7,0 3,81 5,-32 1,605-3,-629 10,-72-9,11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0:59:03.5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0 100,'47'-14,"106"0,168 5,-293 8,0-2,50-12,-46 8,48-4,436 7,-268 7,678-3,-670 20,13 0,337-22,-470-18,576 19,-347 3,-133 17,-51-2,463-12,-334-8,273 24,-209-5,-301-6,-8-1,377-10,-341-8,43-1,-80 8,79-14,-79 7,82-1,55-8,-109 18,-26 1,1-3,-1-2,90-18,-132 18,1 1,35-1,-35 4,-1-2,38-7,-24 3,-1 2,1 2,-1 1,41 4,11 0,353-3,-295 19,620-20,-719-6,-36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1:00:48.2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61,'1'1,"-1"0,1 0,-1 0,1 0,0-1,-1 1,1 0,0 0,0 0,-1 0,1-1,0 1,0 0,0-1,0 1,0-1,0 1,0-1,0 1,0-1,0 0,1 0,-1 1,0-1,0 0,0 0,2 0,38 2,-36-1,165 8,53 1,72-8,256-5,-359-17,-100 12,68-2,-63 12,87-4,-109-6,51-3,73 2,-75 1,433 5,-283 5,-254-1,37-1,0-2,68-11,-76 8,0 1,91 6,-38 1,274 7,29-1,-276 0,-4 1,400 8,172 0,1938-18,-2552-7,-59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1:00:56.1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61,'193'19,"687"-17,-431-4,-253-16,-167 17,285-13,-166 6,163 12,-208 5,59 1,139 9,158 2,-279 2,-66-8,127 1,3525-17,-3612-18,9 20,63-3,-152-5,84-5,1848 13,-1780 18,-4 1,1015-21,-938 20,-19 0,256-20,-337-18,-4 0,-130 10,79-2,132-7,-66 9,14 0,278-12,62-13,837 34,-1288-10,-77 5,43 0,-24 5,7 1,115-13,-104 5,1 3,81 6,-46 0,-32 9,-28-3,4 0,-28-3,47 2,-16 0,-40-4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3T11:00:59.1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0 189,'4'2,"-1"1,1-1,-1 0,1 0,0 0,0 0,0-1,0 1,0-1,0 0,5 0,54 6,-41-6,520 25,-515-26,9 1,0-1,1-2,-1-2,64-15,-50 8,1 2,-1 2,1 2,88 4,-64 1,89-11,-107 6,-39 3,0 1,0-2,0 0,33-12,-29 9,0 1,0 1,1 1,-1 1,1 1,-1 1,30 3,10-1,13-5,76-13,69-2,46 0,-206 17,74-12,-79 7,60 2,26-2,210-2,-97 8,-21-19,-172 10,27 0,-38 12,-1 2,0 2,73 20,-89-19,-16-4,-2-2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114753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114753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016000" y="205979"/>
            <a:ext cx="54610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8F05-EC72-87B6-46A6-C5ECFE86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DA19-3376-CEE7-A028-1B1A084A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421EC-794F-7D8F-718C-22F390BC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6125-4E7A-42EE-8622-06C9E13CFB58}" type="datetimeFigureOut">
              <a:rPr lang="de-DE" smtClean="0"/>
              <a:t>23.11.2023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285C4-3A5F-A246-50D5-8C7859A5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1DF71-A4BE-CF47-585B-3625C352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529F-F3DC-4CB8-BE26-84E519FD2C8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4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4815936"/>
            <a:ext cx="640523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latin typeface="Arial"/>
                <a:cs typeface="Arial"/>
              </a:rPr>
              <a:pPr algn="ctr"/>
              <a:t>‹#›</a:t>
            </a:fld>
            <a:endParaRPr lang="nb-NO" b="1" i="0" dirty="0"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901B6BB6-8BBC-1049-9603-B959ED93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E1E3CEDE-1D85-F54C-B415-CE6111D3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7681516" cy="387203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57940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57940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95551" y="205979"/>
            <a:ext cx="7407404" cy="857250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114712" y="1200151"/>
            <a:ext cx="3667845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5305712" y="1200151"/>
            <a:ext cx="367394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ED2407D1-9E90-B646-AC07-64435B0C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F513A91B-9541-CB45-883E-EB0DF731F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986" y="1481512"/>
            <a:ext cx="386060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E5978D19-AB9B-3A44-BB7D-DD6C9866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8959" y="1001692"/>
            <a:ext cx="3932542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5" name="Plassholder for innhold 5">
            <a:extLst>
              <a:ext uri="{FF2B5EF4-FFF2-40B4-BE49-F238E27FC236}">
                <a16:creationId xmlns:a16="http://schemas.microsoft.com/office/drawing/2014/main" id="{D7B07B29-56C8-8C42-B377-AD090B6F0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8959" y="1481512"/>
            <a:ext cx="3932542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" name="Plassholder for tekst 4">
            <a:extLst>
              <a:ext uri="{FF2B5EF4-FFF2-40B4-BE49-F238E27FC236}">
                <a16:creationId xmlns:a16="http://schemas.microsoft.com/office/drawing/2014/main" id="{5747F546-7ECB-4D49-8CEC-C64012DAB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6986" y="1001691"/>
            <a:ext cx="3862118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02464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142491" y="204788"/>
            <a:ext cx="476508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2464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68298" y="205979"/>
            <a:ext cx="7882412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68298" y="963561"/>
            <a:ext cx="7882412" cy="397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56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8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267185" y="1100410"/>
            <a:ext cx="7772400" cy="646331"/>
          </a:xfrm>
        </p:spPr>
        <p:txBody>
          <a:bodyPr/>
          <a:lstStyle/>
          <a:p>
            <a:r>
              <a:rPr lang="nb-NO" dirty="0"/>
              <a:t>Smart Wedding Contract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267185" y="1744145"/>
            <a:ext cx="7399737" cy="1314450"/>
          </a:xfrm>
        </p:spPr>
        <p:txBody>
          <a:bodyPr>
            <a:normAutofit/>
          </a:bodyPr>
          <a:lstStyle/>
          <a:p>
            <a:r>
              <a:rPr lang="nb-NO" dirty="0"/>
              <a:t>TTM4195 | Assignment 3 | Group 2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28EBE995-8275-F44D-B574-C93027EC9028}"/>
              </a:ext>
            </a:extLst>
          </p:cNvPr>
          <p:cNvSpPr txBox="1"/>
          <p:nvPr/>
        </p:nvSpPr>
        <p:spPr>
          <a:xfrm rot="16200000">
            <a:off x="-1344184" y="2874987"/>
            <a:ext cx="3296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chemeClr val="bg1"/>
                </a:solidFill>
              </a:rPr>
              <a:t>Norwegian </a:t>
            </a:r>
            <a:r>
              <a:rPr lang="nb-NO" sz="1100" dirty="0" err="1">
                <a:solidFill>
                  <a:schemeClr val="bg1"/>
                </a:solidFill>
              </a:rPr>
              <a:t>University</a:t>
            </a:r>
            <a:r>
              <a:rPr lang="nb-NO" sz="1100" dirty="0">
                <a:solidFill>
                  <a:schemeClr val="bg1"/>
                </a:solidFill>
              </a:rPr>
              <a:t> </a:t>
            </a:r>
            <a:r>
              <a:rPr lang="nb-NO" sz="1100" dirty="0" err="1">
                <a:solidFill>
                  <a:schemeClr val="bg1"/>
                </a:solidFill>
              </a:rPr>
              <a:t>of</a:t>
            </a:r>
            <a:r>
              <a:rPr lang="nb-NO" sz="1100" dirty="0">
                <a:solidFill>
                  <a:schemeClr val="bg1"/>
                </a:solidFill>
              </a:rPr>
              <a:t>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8E8A-07A9-4953-1DDA-0421141B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all </a:t>
            </a:r>
            <a:r>
              <a:rPr lang="de-DE" dirty="0" err="1"/>
              <a:t>this</a:t>
            </a:r>
            <a:r>
              <a:rPr lang="de-DE" dirty="0"/>
              <a:t> Proxy </a:t>
            </a:r>
            <a:r>
              <a:rPr lang="de-DE" dirty="0" err="1"/>
              <a:t>stuff</a:t>
            </a:r>
            <a:r>
              <a:rPr lang="de-DE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1455-FC7B-8C37-211B-E046BF208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67" b="3625"/>
          <a:stretch/>
        </p:blipFill>
        <p:spPr>
          <a:xfrm>
            <a:off x="1421593" y="999931"/>
            <a:ext cx="7175161" cy="3268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4520B-73F9-CD07-24D9-6F280ACE905C}"/>
              </a:ext>
            </a:extLst>
          </p:cNvPr>
          <p:cNvSpPr txBox="1"/>
          <p:nvPr/>
        </p:nvSpPr>
        <p:spPr>
          <a:xfrm>
            <a:off x="5403769" y="4416128"/>
            <a:ext cx="3313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Source: https://docs.openzeppelin.com/upgrades-plugins/1.x/proxies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7EEC05-F26C-4636-5B78-944C576347FA}"/>
                  </a:ext>
                </a:extLst>
              </p14:cNvPr>
              <p14:cNvContentPartPr/>
              <p14:nvPr/>
            </p14:nvContentPartPr>
            <p14:xfrm>
              <a:off x="4894645" y="1766446"/>
              <a:ext cx="3236760" cy="3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7EEC05-F26C-4636-5B78-944C576347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0645" y="1658446"/>
                <a:ext cx="33444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4FACD78-D419-AFA9-151A-0B010E144865}"/>
                  </a:ext>
                </a:extLst>
              </p14:cNvPr>
              <p14:cNvContentPartPr/>
              <p14:nvPr/>
            </p14:nvContentPartPr>
            <p14:xfrm>
              <a:off x="1586605" y="1988206"/>
              <a:ext cx="6655680" cy="69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4FACD78-D419-AFA9-151A-0B010E1448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2605" y="1880566"/>
                <a:ext cx="67633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3A0AD8-D964-2F12-6C1A-BAD98BFFA07F}"/>
                  </a:ext>
                </a:extLst>
              </p14:cNvPr>
              <p14:cNvContentPartPr/>
              <p14:nvPr/>
            </p14:nvContentPartPr>
            <p14:xfrm>
              <a:off x="1519285" y="2184406"/>
              <a:ext cx="1627200" cy="88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3A0AD8-D964-2F12-6C1A-BAD98BFFA0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5285" y="2076766"/>
                <a:ext cx="17348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FF90EA-B873-B803-59D0-772170E16F5D}"/>
                  </a:ext>
                </a:extLst>
              </p14:cNvPr>
              <p14:cNvContentPartPr/>
              <p14:nvPr/>
            </p14:nvContentPartPr>
            <p14:xfrm>
              <a:off x="2070805" y="2204206"/>
              <a:ext cx="1068480" cy="417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FF90EA-B873-B803-59D0-772170E16F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16805" y="2096566"/>
                <a:ext cx="117612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49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B094-8991-74EF-4BEA-34C062CB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Registry </a:t>
            </a:r>
            <a:r>
              <a:rPr lang="de-DE" dirty="0" err="1"/>
              <a:t>Contract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F777-F6B4-A499-7AB0-F33AEF82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Manages</a:t>
            </a:r>
            <a:r>
              <a:rPr lang="de-DE" dirty="0"/>
              <a:t> </a:t>
            </a:r>
            <a:r>
              <a:rPr lang="de-DE" dirty="0" err="1"/>
              <a:t>whos</a:t>
            </a:r>
            <a:r>
              <a:rPr lang="de-DE" dirty="0"/>
              <a:t> </a:t>
            </a:r>
            <a:r>
              <a:rPr lang="de-DE" dirty="0" err="1"/>
              <a:t>married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whom</a:t>
            </a:r>
            <a:endParaRPr lang="de-DE" dirty="0"/>
          </a:p>
          <a:p>
            <a:r>
              <a:rPr lang="de-DE" dirty="0"/>
              <a:t>ERC721</a:t>
            </a:r>
          </a:p>
          <a:p>
            <a:r>
              <a:rPr lang="de-DE" dirty="0"/>
              <a:t>Tokens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owned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Proxy </a:t>
            </a:r>
            <a:r>
              <a:rPr lang="de-DE" dirty="0" err="1"/>
              <a:t>contracts</a:t>
            </a:r>
            <a:endParaRPr lang="de-DE" dirty="0"/>
          </a:p>
          <a:p>
            <a:r>
              <a:rPr lang="de-DE" dirty="0"/>
              <a:t>Mapping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spouse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proxy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  <a:p>
            <a:r>
              <a:rPr lang="de-DE" dirty="0" err="1"/>
              <a:t>Onchain</a:t>
            </a:r>
            <a:r>
              <a:rPr lang="de-DE" dirty="0"/>
              <a:t> Wedding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tokens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in Wedding </a:t>
            </a:r>
            <a:r>
              <a:rPr lang="de-DE" dirty="0" err="1"/>
              <a:t>contract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33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9C56-BFD9-D849-5991-8CE1E63A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Wedding </a:t>
            </a:r>
            <a:r>
              <a:rPr lang="de-DE" dirty="0" err="1"/>
              <a:t>Contract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92B6-E8A1-B1E1-A659-BBB50E1E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Handles </a:t>
            </a:r>
            <a:r>
              <a:rPr lang="de-DE" dirty="0" err="1"/>
              <a:t>the</a:t>
            </a:r>
            <a:r>
              <a:rPr lang="de-DE" dirty="0"/>
              <a:t> Wedding </a:t>
            </a:r>
            <a:r>
              <a:rPr lang="de-DE" dirty="0" err="1"/>
              <a:t>Procedure</a:t>
            </a:r>
            <a:endParaRPr lang="de-DE" dirty="0"/>
          </a:p>
          <a:p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polygamic</a:t>
            </a:r>
            <a:r>
              <a:rPr lang="de-DE" dirty="0"/>
              <a:t> Weddings!!!</a:t>
            </a:r>
          </a:p>
          <a:p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blockchain</a:t>
            </a:r>
            <a:r>
              <a:rPr lang="de-DE" dirty="0"/>
              <a:t> </a:t>
            </a:r>
            <a:r>
              <a:rPr lang="de-DE" dirty="0" err="1"/>
              <a:t>times</a:t>
            </a:r>
            <a:endParaRPr lang="de-DE" dirty="0"/>
          </a:p>
          <a:p>
            <a:r>
              <a:rPr lang="de-DE" dirty="0"/>
              <a:t> Calls Registry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a </a:t>
            </a:r>
            <a:r>
              <a:rPr lang="de-DE" dirty="0" err="1"/>
              <a:t>wedding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finalized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60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Wedding </a:t>
            </a:r>
            <a:r>
              <a:rPr lang="de-DE" dirty="0" err="1"/>
              <a:t>Procedure</a:t>
            </a:r>
            <a:endParaRPr lang="de-DE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b="1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 err="1">
                <a:latin typeface="Consolas" panose="020B0609020204030204" pitchFamily="49" charset="0"/>
              </a:rPr>
              <a:t>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</p:spTree>
    <p:extLst>
      <p:ext uri="{BB962C8B-B14F-4D97-AF65-F5344CB8AC3E}">
        <p14:creationId xmlns:p14="http://schemas.microsoft.com/office/powerpoint/2010/main" val="132681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2AA2-7E74-04D4-424E-0B668E79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D057-2835-AC73-65CD-DC9CE81BB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685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05CE-C96E-511B-B0D4-A45BBA71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6117-71A8-BD6A-EDC2-39564E6CB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automated</a:t>
            </a:r>
            <a:r>
              <a:rPr lang="de-DE" dirty="0"/>
              <a:t> </a:t>
            </a:r>
            <a:r>
              <a:rPr lang="de-DE" dirty="0" err="1"/>
              <a:t>unittest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Smart </a:t>
            </a:r>
            <a:r>
              <a:rPr lang="de-DE" dirty="0" err="1"/>
              <a:t>Contract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timestamps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Remix (VMs)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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Contracts</a:t>
            </a:r>
            <a:endParaRPr lang="de-DE" dirty="0"/>
          </a:p>
          <a:p>
            <a:r>
              <a:rPr lang="de-DE" dirty="0" err="1"/>
              <a:t>Deploying</a:t>
            </a:r>
            <a:r>
              <a:rPr lang="de-DE" dirty="0"/>
              <a:t>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Ganache </a:t>
            </a:r>
            <a:r>
              <a:rPr lang="de-DE" dirty="0" err="1"/>
              <a:t>blockchain</a:t>
            </a:r>
            <a:endParaRPr lang="de-DE" dirty="0"/>
          </a:p>
          <a:p>
            <a:r>
              <a:rPr lang="de-DE" dirty="0"/>
              <a:t>Python </a:t>
            </a:r>
            <a:r>
              <a:rPr lang="de-DE" dirty="0" err="1"/>
              <a:t>wrappers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Smart </a:t>
            </a:r>
            <a:r>
              <a:rPr lang="de-DE" dirty="0" err="1"/>
              <a:t>Contracts</a:t>
            </a:r>
            <a:r>
              <a:rPr lang="de-DE" dirty="0"/>
              <a:t> &amp; </a:t>
            </a:r>
            <a:r>
              <a:rPr lang="de-DE" dirty="0" err="1"/>
              <a:t>blockchain</a:t>
            </a:r>
            <a:r>
              <a:rPr lang="de-DE" dirty="0"/>
              <a:t> interface</a:t>
            </a:r>
          </a:p>
          <a:p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b="1" dirty="0" err="1">
                <a:sym typeface="Wingdings" panose="05000000000000000000" pitchFamily="2" charset="2"/>
              </a:rPr>
              <a:t>Allows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unittesting</a:t>
            </a:r>
            <a:r>
              <a:rPr lang="de-DE" b="1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python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testing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frameworks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320895-FD56-E1C0-C5F0-23B274816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10" y="2129118"/>
            <a:ext cx="6915150" cy="11811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9F10C7B-662A-B2E2-0F56-48162A444728}"/>
              </a:ext>
            </a:extLst>
          </p:cNvPr>
          <p:cNvSpPr/>
          <p:nvPr/>
        </p:nvSpPr>
        <p:spPr>
          <a:xfrm>
            <a:off x="973230" y="2301990"/>
            <a:ext cx="659031" cy="759759"/>
          </a:xfrm>
          <a:prstGeom prst="righ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86D3E-D0BF-5608-1EEF-B9785180014C}"/>
              </a:ext>
            </a:extLst>
          </p:cNvPr>
          <p:cNvSpPr txBox="1"/>
          <p:nvPr/>
        </p:nvSpPr>
        <p:spPr>
          <a:xfrm>
            <a:off x="5779586" y="3286388"/>
            <a:ext cx="2884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Source: https://eth-brownie.readthedocs.io/en/stable/</a:t>
            </a:r>
          </a:p>
        </p:txBody>
      </p:sp>
    </p:spTree>
    <p:extLst>
      <p:ext uri="{BB962C8B-B14F-4D97-AF65-F5344CB8AC3E}">
        <p14:creationId xmlns:p14="http://schemas.microsoft.com/office/powerpoint/2010/main" val="147614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C511-94FA-A296-E0C7-2493B619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646331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Unittest </a:t>
            </a:r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A55484D-8943-D63A-E47B-E762FA55C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411" y="943896"/>
            <a:ext cx="4489320" cy="3872039"/>
          </a:xfr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8D9A20-CE7B-0B31-DF7F-B1ABFFAA1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215"/>
          <a:stretch/>
        </p:blipFill>
        <p:spPr>
          <a:xfrm>
            <a:off x="5704648" y="2506980"/>
            <a:ext cx="3183287" cy="985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830BA0-B17A-0C0E-106D-C66799C056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57" b="11010"/>
          <a:stretch/>
        </p:blipFill>
        <p:spPr>
          <a:xfrm>
            <a:off x="5704648" y="1065130"/>
            <a:ext cx="3203132" cy="98588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6E57E558-F8A7-D9EF-5AD6-3DCDF491D41B}"/>
              </a:ext>
            </a:extLst>
          </p:cNvPr>
          <p:cNvSpPr/>
          <p:nvPr/>
        </p:nvSpPr>
        <p:spPr>
          <a:xfrm>
            <a:off x="7081424" y="2148840"/>
            <a:ext cx="449580" cy="29718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D8556F-C47B-9D50-87C6-6996ACCB8EE6}"/>
              </a:ext>
            </a:extLst>
          </p:cNvPr>
          <p:cNvCxnSpPr/>
          <p:nvPr/>
        </p:nvCxnSpPr>
        <p:spPr>
          <a:xfrm>
            <a:off x="5539740" y="943896"/>
            <a:ext cx="0" cy="4047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08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dirty="0" err="1">
                <a:latin typeface="Consolas" panose="020B0609020204030204" pitchFamily="49" charset="0"/>
              </a:rPr>
              <a:t>WeddingContract.voteAgainstWedding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dirty="0" err="1">
                <a:latin typeface="Consolas" panose="020B0609020204030204" pitchFamily="49" charset="0"/>
              </a:rPr>
              <a:t>WeddingContract.dicorce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3449E-504A-0715-6CEE-F708C5EA0CC4}"/>
              </a:ext>
            </a:extLst>
          </p:cNvPr>
          <p:cNvSpPr/>
          <p:nvPr/>
        </p:nvSpPr>
        <p:spPr>
          <a:xfrm>
            <a:off x="2567940" y="812811"/>
            <a:ext cx="2819400" cy="1581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9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54AD-3931-ECEE-8662-7ED9D938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BFA6-52D5-A9AE-9F2C-3BEA1805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44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dirty="0" err="1">
                <a:latin typeface="Consolas" panose="020B0609020204030204" pitchFamily="49" charset="0"/>
              </a:rPr>
              <a:t>WeddingContract.voteAgainstWedding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dirty="0" err="1">
                <a:latin typeface="Consolas" panose="020B0609020204030204" pitchFamily="49" charset="0"/>
              </a:rPr>
              <a:t>WeddingContract.dicorce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3449E-504A-0715-6CEE-F708C5EA0CC4}"/>
              </a:ext>
            </a:extLst>
          </p:cNvPr>
          <p:cNvSpPr/>
          <p:nvPr/>
        </p:nvSpPr>
        <p:spPr>
          <a:xfrm>
            <a:off x="2567940" y="948523"/>
            <a:ext cx="4907280" cy="1925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43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2052F-2E00-0647-B19A-8D6B92D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Outline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61DF0C-575A-344D-84E3-EB0A6E84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Design Conecpt</a:t>
            </a:r>
          </a:p>
          <a:p>
            <a:r>
              <a:rPr lang="nb-NO" dirty="0"/>
              <a:t>Regsitry Contract</a:t>
            </a:r>
          </a:p>
          <a:p>
            <a:r>
              <a:rPr lang="nb-NO" dirty="0"/>
              <a:t>Wedding Contract</a:t>
            </a:r>
          </a:p>
          <a:p>
            <a:r>
              <a:rPr lang="nb-NO" dirty="0"/>
              <a:t>Development &amp; Unittesting</a:t>
            </a:r>
          </a:p>
          <a:p>
            <a:r>
              <a:rPr lang="nb-NO" dirty="0"/>
              <a:t>Challenges</a:t>
            </a:r>
          </a:p>
          <a:p>
            <a:r>
              <a:rPr lang="nb-NO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95274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dirty="0" err="1">
                <a:latin typeface="Consolas" panose="020B0609020204030204" pitchFamily="49" charset="0"/>
              </a:rPr>
              <a:t>WeddingContract.voteAgainstWedding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dirty="0" err="1">
                <a:latin typeface="Consolas" panose="020B0609020204030204" pitchFamily="49" charset="0"/>
              </a:rPr>
              <a:t>WeddingContract.dicorce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3449E-504A-0715-6CEE-F708C5EA0CC4}"/>
              </a:ext>
            </a:extLst>
          </p:cNvPr>
          <p:cNvSpPr/>
          <p:nvPr/>
        </p:nvSpPr>
        <p:spPr>
          <a:xfrm>
            <a:off x="2487920" y="1398766"/>
            <a:ext cx="6336039" cy="3031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55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D03-DECC-7ABB-E0EF-55A01300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D8CC-BC9A-2C9F-E7C9-98A0193AB131}"/>
              </a:ext>
            </a:extLst>
          </p:cNvPr>
          <p:cNvCxnSpPr/>
          <p:nvPr/>
        </p:nvCxnSpPr>
        <p:spPr>
          <a:xfrm>
            <a:off x="2378620" y="812811"/>
            <a:ext cx="0" cy="4257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59E7C2-8C4F-009F-BB94-D37DB41DCC3D}"/>
              </a:ext>
            </a:extLst>
          </p:cNvPr>
          <p:cNvSpPr txBox="1"/>
          <p:nvPr/>
        </p:nvSpPr>
        <p:spPr>
          <a:xfrm>
            <a:off x="2487921" y="783546"/>
            <a:ext cx="61476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WeddingImplementationContract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Deploy </a:t>
            </a:r>
            <a:r>
              <a:rPr lang="de-DE" sz="825" dirty="0" err="1">
                <a:latin typeface="Consolas" panose="020B0609020204030204" pitchFamily="49" charset="0"/>
              </a:rPr>
              <a:t>RegistryContract</a:t>
            </a:r>
            <a:r>
              <a:rPr lang="de-DE" sz="825" dirty="0">
                <a:latin typeface="Consolas" panose="020B0609020204030204" pitchFamily="49" charset="0"/>
              </a:rPr>
              <a:t>(</a:t>
            </a:r>
            <a:r>
              <a:rPr lang="de-DE" sz="825" dirty="0" err="1">
                <a:latin typeface="Consolas" panose="020B0609020204030204" pitchFamily="49" charset="0"/>
              </a:rPr>
              <a:t>Authorities</a:t>
            </a:r>
            <a:r>
              <a:rPr lang="de-DE" sz="825" dirty="0">
                <a:latin typeface="Consolas" panose="020B0609020204030204" pitchFamily="49" charset="0"/>
              </a:rPr>
              <a:t>, </a:t>
            </a:r>
            <a:r>
              <a:rPr lang="de-DE" sz="825" dirty="0" err="1">
                <a:latin typeface="Consolas" panose="020B0609020204030204" pitchFamily="49" charset="0"/>
              </a:rPr>
              <a:t>WeddingImplemetationContract-address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registry_contract.initiateWedding</a:t>
            </a:r>
            <a:r>
              <a:rPr lang="de-DE" sz="825" dirty="0">
                <a:latin typeface="Consolas" panose="020B0609020204030204" pitchFamily="49" charset="0"/>
              </a:rPr>
              <a:t>([fiance1, fiance2], </a:t>
            </a:r>
            <a:r>
              <a:rPr lang="de-DE" sz="825" dirty="0" err="1">
                <a:latin typeface="Consolas" panose="020B0609020204030204" pitchFamily="49" charset="0"/>
              </a:rPr>
              <a:t>weddingDate</a:t>
            </a:r>
            <a:r>
              <a:rPr lang="de-DE" sz="825" dirty="0">
                <a:latin typeface="Consolas" panose="020B0609020204030204" pitchFamily="49" charset="0"/>
              </a:rPr>
              <a:t>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(Guest1)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WeddingContract.approveGuest</a:t>
            </a:r>
            <a:r>
              <a:rPr lang="de-DE" sz="825" dirty="0">
                <a:latin typeface="Consolas" panose="020B0609020204030204" pitchFamily="49" charset="0"/>
              </a:rPr>
              <a:t>(Guest2)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>
                <a:latin typeface="Consolas" panose="020B0609020204030204" pitchFamily="49" charset="0"/>
              </a:rPr>
              <a:t>Guest 1: </a:t>
            </a:r>
            <a:r>
              <a:rPr lang="de-DE" sz="825" dirty="0" err="1">
                <a:latin typeface="Consolas" panose="020B0609020204030204" pitchFamily="49" charset="0"/>
              </a:rPr>
              <a:t>WeddingContract.voteAgainstWedding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2: </a:t>
            </a:r>
            <a:r>
              <a:rPr lang="de-DE" sz="825" dirty="0" err="1">
                <a:latin typeface="Consolas" panose="020B0609020204030204" pitchFamily="49" charset="0"/>
              </a:rPr>
              <a:t>WeddingContract.confirmWedding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WeddingContract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WeddingRegistry.issueWeddingToken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endParaRPr lang="de-DE" sz="825" dirty="0">
              <a:latin typeface="Consolas" panose="020B0609020204030204" pitchFamily="49" charset="0"/>
            </a:endParaRPr>
          </a:p>
          <a:p>
            <a:r>
              <a:rPr lang="de-DE" sz="825" dirty="0" err="1">
                <a:latin typeface="Consolas" panose="020B0609020204030204" pitchFamily="49" charset="0"/>
              </a:rPr>
              <a:t>Fiance</a:t>
            </a:r>
            <a:r>
              <a:rPr lang="de-DE" sz="825" dirty="0">
                <a:latin typeface="Consolas" panose="020B0609020204030204" pitchFamily="49" charset="0"/>
              </a:rPr>
              <a:t> 1: </a:t>
            </a:r>
            <a:r>
              <a:rPr lang="de-DE" sz="825" dirty="0" err="1">
                <a:latin typeface="Consolas" panose="020B0609020204030204" pitchFamily="49" charset="0"/>
              </a:rPr>
              <a:t>WeddingContract.divorce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r>
              <a:rPr lang="de-DE" sz="825" dirty="0">
                <a:latin typeface="Consolas" panose="020B0609020204030204" pitchFamily="49" charset="0"/>
              </a:rPr>
              <a:t>Authority: </a:t>
            </a:r>
            <a:r>
              <a:rPr lang="de-DE" sz="825" dirty="0" err="1">
                <a:latin typeface="Consolas" panose="020B0609020204030204" pitchFamily="49" charset="0"/>
              </a:rPr>
              <a:t>WeddingContract.dicorce</a:t>
            </a:r>
            <a:r>
              <a:rPr lang="de-DE" sz="825" dirty="0">
                <a:latin typeface="Consolas" panose="020B0609020204030204" pitchFamily="49" charset="0"/>
              </a:rPr>
              <a:t>() -&gt; </a:t>
            </a:r>
            <a:r>
              <a:rPr lang="de-DE" sz="825" dirty="0" err="1">
                <a:latin typeface="Consolas" panose="020B0609020204030204" pitchFamily="49" charset="0"/>
              </a:rPr>
              <a:t>WeddingContrac</a:t>
            </a:r>
            <a:r>
              <a:rPr lang="de-DE" sz="825" dirty="0">
                <a:latin typeface="Consolas" panose="020B0609020204030204" pitchFamily="49" charset="0"/>
              </a:rPr>
              <a:t>: </a:t>
            </a:r>
            <a:r>
              <a:rPr lang="de-DE" sz="825" dirty="0" err="1">
                <a:latin typeface="Consolas" panose="020B0609020204030204" pitchFamily="49" charset="0"/>
              </a:rPr>
              <a:t>WeddingRegistry.burnWeddingToken</a:t>
            </a:r>
            <a:r>
              <a:rPr lang="de-DE" sz="825" dirty="0">
                <a:latin typeface="Consolas" panose="020B0609020204030204" pitchFamily="49" charset="0"/>
              </a:rPr>
              <a:t>()</a:t>
            </a:r>
          </a:p>
          <a:p>
            <a:br>
              <a:rPr lang="de-DE" sz="825" dirty="0">
                <a:latin typeface="Consolas" panose="020B0609020204030204" pitchFamily="49" charset="0"/>
              </a:rPr>
            </a:br>
            <a:endParaRPr lang="de-DE" sz="825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EBA187-3392-9109-E88C-0AD44D20F57E}"/>
              </a:ext>
            </a:extLst>
          </p:cNvPr>
          <p:cNvSpPr/>
          <p:nvPr/>
        </p:nvSpPr>
        <p:spPr>
          <a:xfrm>
            <a:off x="2164604" y="872345"/>
            <a:ext cx="112882" cy="4686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8334-06A7-3746-9631-9A51001D646C}"/>
              </a:ext>
            </a:extLst>
          </p:cNvPr>
          <p:cNvSpPr txBox="1"/>
          <p:nvPr/>
        </p:nvSpPr>
        <p:spPr>
          <a:xfrm>
            <a:off x="802747" y="960267"/>
            <a:ext cx="6078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setup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423A59-0302-0469-19D3-EC408BEABC9D}"/>
              </a:ext>
            </a:extLst>
          </p:cNvPr>
          <p:cNvSpPr/>
          <p:nvPr/>
        </p:nvSpPr>
        <p:spPr>
          <a:xfrm>
            <a:off x="2117451" y="1462874"/>
            <a:ext cx="160035" cy="9460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FF4CE-205E-5460-5ACE-CC8966067D38}"/>
              </a:ext>
            </a:extLst>
          </p:cNvPr>
          <p:cNvSpPr txBox="1"/>
          <p:nvPr/>
        </p:nvSpPr>
        <p:spPr>
          <a:xfrm>
            <a:off x="802747" y="1601167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00A5030-D8F9-5D51-DD21-69EECD7695E8}"/>
              </a:ext>
            </a:extLst>
          </p:cNvPr>
          <p:cNvSpPr/>
          <p:nvPr/>
        </p:nvSpPr>
        <p:spPr>
          <a:xfrm>
            <a:off x="2108462" y="2408940"/>
            <a:ext cx="173441" cy="472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72DA1-D1C7-2368-5B30-F147E5ADC080}"/>
              </a:ext>
            </a:extLst>
          </p:cNvPr>
          <p:cNvSpPr txBox="1"/>
          <p:nvPr/>
        </p:nvSpPr>
        <p:spPr>
          <a:xfrm>
            <a:off x="818990" y="2433818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before</a:t>
            </a:r>
            <a:r>
              <a:rPr lang="de-DE" sz="1350" dirty="0">
                <a:solidFill>
                  <a:srgbClr val="507BC8"/>
                </a:solidFill>
              </a:rPr>
              <a:t> 10am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C66A5-84F1-2BBB-6B01-5110AF21A6E3}"/>
              </a:ext>
            </a:extLst>
          </p:cNvPr>
          <p:cNvSpPr txBox="1"/>
          <p:nvPr/>
        </p:nvSpPr>
        <p:spPr>
          <a:xfrm>
            <a:off x="2450118" y="4854226"/>
            <a:ext cx="4844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Time</a:t>
            </a:r>
            <a:endParaRPr lang="de-DE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7B101B-FC0C-ECE1-33BD-118296A5BCCC}"/>
              </a:ext>
            </a:extLst>
          </p:cNvPr>
          <p:cNvSpPr txBox="1"/>
          <p:nvPr/>
        </p:nvSpPr>
        <p:spPr>
          <a:xfrm>
            <a:off x="816592" y="2965680"/>
            <a:ext cx="126836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Wedding Day </a:t>
            </a:r>
          </a:p>
          <a:p>
            <a:r>
              <a:rPr lang="de-DE" sz="1350" dirty="0">
                <a:solidFill>
                  <a:srgbClr val="507BC8"/>
                </a:solidFill>
              </a:rPr>
              <a:t>after 10am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5747E03-BE19-6D5C-765A-7D04A0E43BCD}"/>
              </a:ext>
            </a:extLst>
          </p:cNvPr>
          <p:cNvSpPr/>
          <p:nvPr/>
        </p:nvSpPr>
        <p:spPr>
          <a:xfrm>
            <a:off x="2104045" y="2890735"/>
            <a:ext cx="173441" cy="5827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6A126-2C7D-D15C-2EC8-72F2C2C6C331}"/>
              </a:ext>
            </a:extLst>
          </p:cNvPr>
          <p:cNvSpPr txBox="1"/>
          <p:nvPr/>
        </p:nvSpPr>
        <p:spPr>
          <a:xfrm>
            <a:off x="786389" y="3872465"/>
            <a:ext cx="11560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>
                <a:solidFill>
                  <a:srgbClr val="507BC8"/>
                </a:solidFill>
              </a:rPr>
              <a:t>After </a:t>
            </a:r>
          </a:p>
          <a:p>
            <a:r>
              <a:rPr lang="de-DE" sz="1350" dirty="0" err="1">
                <a:solidFill>
                  <a:srgbClr val="507BC8"/>
                </a:solidFill>
              </a:rPr>
              <a:t>wedding</a:t>
            </a:r>
            <a:r>
              <a:rPr lang="de-DE" sz="1350" dirty="0">
                <a:solidFill>
                  <a:srgbClr val="507BC8"/>
                </a:solidFill>
              </a:rPr>
              <a:t> </a:t>
            </a:r>
            <a:r>
              <a:rPr lang="de-DE" sz="1350" dirty="0" err="1">
                <a:solidFill>
                  <a:srgbClr val="507BC8"/>
                </a:solidFill>
              </a:rPr>
              <a:t>day</a:t>
            </a:r>
            <a:endParaRPr lang="de-DE" sz="1350" dirty="0">
              <a:solidFill>
                <a:srgbClr val="507BC8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0AFD87B-856A-E452-F00B-8E8446BB847D}"/>
              </a:ext>
            </a:extLst>
          </p:cNvPr>
          <p:cNvSpPr/>
          <p:nvPr/>
        </p:nvSpPr>
        <p:spPr>
          <a:xfrm>
            <a:off x="2100248" y="3467396"/>
            <a:ext cx="173441" cy="10132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757594-F52D-896A-3071-E542959BFA56}"/>
              </a:ext>
            </a:extLst>
          </p:cNvPr>
          <p:cNvSpPr/>
          <p:nvPr/>
        </p:nvSpPr>
        <p:spPr>
          <a:xfrm>
            <a:off x="6939792" y="1448742"/>
            <a:ext cx="1320287" cy="1935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initiateWedding</a:t>
            </a:r>
            <a:endParaRPr lang="de-DE" sz="8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087F33-9F36-194F-2E23-FDBDBE3FAF98}"/>
              </a:ext>
            </a:extLst>
          </p:cNvPr>
          <p:cNvSpPr/>
          <p:nvPr/>
        </p:nvSpPr>
        <p:spPr>
          <a:xfrm>
            <a:off x="5289538" y="2572339"/>
            <a:ext cx="1650254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votedAgainstWedding</a:t>
            </a:r>
            <a:endParaRPr lang="de-DE" sz="825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8B74C-8AE1-DA1E-10BF-463164BB3157}"/>
              </a:ext>
            </a:extLst>
          </p:cNvPr>
          <p:cNvSpPr/>
          <p:nvPr/>
        </p:nvSpPr>
        <p:spPr>
          <a:xfrm>
            <a:off x="5289538" y="1836611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28B5F-8FAE-9F87-1BC0-B14084AEE718}"/>
              </a:ext>
            </a:extLst>
          </p:cNvPr>
          <p:cNvSpPr/>
          <p:nvPr/>
        </p:nvSpPr>
        <p:spPr>
          <a:xfrm>
            <a:off x="5294753" y="2125394"/>
            <a:ext cx="1055964" cy="1581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inviteSend</a:t>
            </a:r>
            <a:endParaRPr lang="de-DE" sz="825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0C384-F271-11BB-4324-0FD172EDD89F}"/>
              </a:ext>
            </a:extLst>
          </p:cNvPr>
          <p:cNvSpPr/>
          <p:nvPr/>
        </p:nvSpPr>
        <p:spPr>
          <a:xfrm>
            <a:off x="7299960" y="3399832"/>
            <a:ext cx="1785317" cy="20456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/>
              <a:t>Event: </a:t>
            </a:r>
            <a:r>
              <a:rPr lang="de-DE" sz="825" dirty="0" err="1"/>
              <a:t>issuedWeddingCertificate</a:t>
            </a:r>
            <a:endParaRPr lang="de-DE" sz="825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C01091-CA0B-D68F-2CC3-D381D65C15D7}"/>
              </a:ext>
            </a:extLst>
          </p:cNvPr>
          <p:cNvSpPr/>
          <p:nvPr/>
        </p:nvSpPr>
        <p:spPr>
          <a:xfrm>
            <a:off x="7391400" y="1742313"/>
            <a:ext cx="1658563" cy="193594"/>
          </a:xfrm>
          <a:prstGeom prst="rect">
            <a:avLst/>
          </a:prstGeom>
          <a:solidFill>
            <a:srgbClr val="507BC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25" dirty="0" err="1"/>
              <a:t>new</a:t>
            </a:r>
            <a:r>
              <a:rPr lang="de-DE" sz="825" dirty="0"/>
              <a:t> Wedding-Proxy </a:t>
            </a:r>
            <a:r>
              <a:rPr lang="de-DE" sz="825" dirty="0" err="1"/>
              <a:t>deployed</a:t>
            </a:r>
            <a:endParaRPr lang="de-DE" sz="82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3449E-504A-0715-6CEE-F708C5EA0CC4}"/>
              </a:ext>
            </a:extLst>
          </p:cNvPr>
          <p:cNvSpPr/>
          <p:nvPr/>
        </p:nvSpPr>
        <p:spPr>
          <a:xfrm>
            <a:off x="2511627" y="1642336"/>
            <a:ext cx="3978472" cy="7914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8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9586-1B61-6B13-AFBC-39029C73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523220"/>
          </a:xfrm>
        </p:spPr>
        <p:txBody>
          <a:bodyPr/>
          <a:lstStyle/>
          <a:p>
            <a:r>
              <a:rPr lang="de-DE" sz="2800" dirty="0"/>
              <a:t>Design 1: </a:t>
            </a: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Contract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Everything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284C-622D-6FA8-7B4A-A7A83596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4470589" cy="3872039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Keeps</a:t>
            </a:r>
            <a:r>
              <a:rPr lang="de-DE" dirty="0">
                <a:solidFill>
                  <a:srgbClr val="00B050"/>
                </a:solidFill>
              </a:rPr>
              <a:t> track </a:t>
            </a:r>
            <a:r>
              <a:rPr lang="de-DE" dirty="0" err="1">
                <a:solidFill>
                  <a:srgbClr val="00B050"/>
                </a:solidFill>
              </a:rPr>
              <a:t>of</a:t>
            </a:r>
            <a:r>
              <a:rPr lang="de-DE" dirty="0">
                <a:solidFill>
                  <a:srgbClr val="00B050"/>
                </a:solidFill>
              </a:rPr>
              <a:t> all </a:t>
            </a:r>
            <a:r>
              <a:rPr lang="de-DE" dirty="0" err="1">
                <a:solidFill>
                  <a:srgbClr val="00B050"/>
                </a:solidFill>
              </a:rPr>
              <a:t>weddings</a:t>
            </a:r>
            <a:endParaRPr lang="de-DE" dirty="0">
              <a:solidFill>
                <a:srgbClr val="00B050"/>
              </a:solidFill>
            </a:endParaRPr>
          </a:p>
          <a:p>
            <a:endParaRPr lang="de-DE" dirty="0">
              <a:solidFill>
                <a:srgbClr val="00B050"/>
              </a:solidFill>
            </a:endParaRPr>
          </a:p>
          <a:p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Ensures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correct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procedures</a:t>
            </a:r>
            <a:endParaRPr lang="de-D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2D634-568B-676B-2E53-EE680AD7400A}"/>
              </a:ext>
            </a:extLst>
          </p:cNvPr>
          <p:cNvSpPr/>
          <p:nvPr/>
        </p:nvSpPr>
        <p:spPr>
          <a:xfrm>
            <a:off x="5927056" y="1033946"/>
            <a:ext cx="2736653" cy="37819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</a:t>
            </a:r>
          </a:p>
          <a:p>
            <a:r>
              <a:rPr lang="de-DE" sz="825" dirty="0">
                <a:solidFill>
                  <a:schemeClr val="tx1"/>
                </a:solidFill>
              </a:rPr>
              <a:t>(</a:t>
            </a:r>
            <a:r>
              <a:rPr lang="de-DE" sz="825" dirty="0" err="1">
                <a:solidFill>
                  <a:schemeClr val="tx1"/>
                </a:solidFill>
              </a:rPr>
              <a:t>responsible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for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everything</a:t>
            </a:r>
            <a:r>
              <a:rPr lang="de-DE" sz="825" dirty="0">
                <a:solidFill>
                  <a:schemeClr val="tx1"/>
                </a:solidFill>
              </a:rPr>
              <a:t>)</a:t>
            </a:r>
          </a:p>
          <a:p>
            <a:endParaRPr lang="de-DE" sz="1350" dirty="0">
              <a:solidFill>
                <a:schemeClr val="tx1"/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initializeWedding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changeAuthorities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issueWeddingCertificate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IsMarried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approveGuest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revokeEngagement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voteAgainstWedding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confirmWedding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divorce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93749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9586-1B61-6B13-AFBC-39029C73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39836"/>
            <a:ext cx="7681516" cy="523220"/>
          </a:xfrm>
        </p:spPr>
        <p:txBody>
          <a:bodyPr/>
          <a:lstStyle/>
          <a:p>
            <a:r>
              <a:rPr lang="de-DE" sz="2800" dirty="0"/>
              <a:t>Design 1: </a:t>
            </a: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Contract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Everything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284C-622D-6FA8-7B4A-A7A83596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6"/>
            <a:ext cx="4470589" cy="3872039"/>
          </a:xfrm>
        </p:spPr>
        <p:txBody>
          <a:bodyPr>
            <a:normAutofit/>
          </a:bodyPr>
          <a:lstStyle/>
          <a:p>
            <a:r>
              <a:rPr lang="de-DE" b="1" dirty="0"/>
              <a:t>Advantages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deployment</a:t>
            </a:r>
            <a:endParaRPr lang="de-DE" dirty="0"/>
          </a:p>
          <a:p>
            <a:pPr lvl="1"/>
            <a:endParaRPr lang="de-DE" dirty="0"/>
          </a:p>
          <a:p>
            <a:r>
              <a:rPr lang="de-DE" b="1" dirty="0" err="1"/>
              <a:t>Disadvantages</a:t>
            </a:r>
            <a:endParaRPr lang="de-DE" b="1" dirty="0"/>
          </a:p>
          <a:p>
            <a:pPr lvl="1"/>
            <a:r>
              <a:rPr lang="de-DE" dirty="0"/>
              <a:t>Manage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variabel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weddding</a:t>
            </a:r>
            <a:endParaRPr lang="de-DE" dirty="0"/>
          </a:p>
          <a:p>
            <a:pPr lvl="1"/>
            <a:r>
              <a:rPr lang="de-DE" dirty="0" err="1"/>
              <a:t>Messy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parallel </a:t>
            </a:r>
            <a:r>
              <a:rPr lang="de-DE" dirty="0" err="1"/>
              <a:t>weddings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engagements</a:t>
            </a:r>
            <a:r>
              <a:rPr lang="de-DE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2D634-568B-676B-2E53-EE680AD7400A}"/>
              </a:ext>
            </a:extLst>
          </p:cNvPr>
          <p:cNvSpPr/>
          <p:nvPr/>
        </p:nvSpPr>
        <p:spPr>
          <a:xfrm>
            <a:off x="5927056" y="1033946"/>
            <a:ext cx="2736653" cy="37819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</a:t>
            </a:r>
          </a:p>
          <a:p>
            <a:r>
              <a:rPr lang="de-DE" sz="825" dirty="0">
                <a:solidFill>
                  <a:schemeClr val="tx1"/>
                </a:solidFill>
              </a:rPr>
              <a:t>(</a:t>
            </a:r>
            <a:r>
              <a:rPr lang="de-DE" sz="825" dirty="0" err="1">
                <a:solidFill>
                  <a:schemeClr val="tx1"/>
                </a:solidFill>
              </a:rPr>
              <a:t>responsible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for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everything</a:t>
            </a:r>
            <a:r>
              <a:rPr lang="de-DE" sz="825" dirty="0">
                <a:solidFill>
                  <a:schemeClr val="tx1"/>
                </a:solidFill>
              </a:rPr>
              <a:t>)</a:t>
            </a:r>
          </a:p>
          <a:p>
            <a:endParaRPr lang="de-DE" sz="1350" dirty="0">
              <a:solidFill>
                <a:schemeClr val="tx1"/>
              </a:solidFill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initializeWedding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changeAuthorities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issueWeddingCertificate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IsMarried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approveGuest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revokeEngagement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voteAgainstWedding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confirmWedding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  <a:p>
            <a:endParaRPr lang="de-DE" sz="12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divorce</a:t>
            </a: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78534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9586-1B61-6B13-AFBC-39029C73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93" y="205979"/>
            <a:ext cx="7681516" cy="523220"/>
          </a:xfrm>
        </p:spPr>
        <p:txBody>
          <a:bodyPr/>
          <a:lstStyle/>
          <a:p>
            <a:r>
              <a:rPr lang="de-DE" sz="2800" dirty="0"/>
              <a:t>Design 2: </a:t>
            </a:r>
            <a:r>
              <a:rPr lang="de-DE" sz="2800" dirty="0">
                <a:solidFill>
                  <a:srgbClr val="00B050"/>
                </a:solidFill>
              </a:rPr>
              <a:t>Registry</a:t>
            </a:r>
            <a:r>
              <a:rPr lang="de-DE" sz="2800" dirty="0"/>
              <a:t> and </a:t>
            </a:r>
            <a:r>
              <a:rPr lang="de-DE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</a:t>
            </a:r>
            <a:r>
              <a:rPr lang="de-DE" sz="2800" dirty="0"/>
              <a:t> </a:t>
            </a:r>
            <a:r>
              <a:rPr lang="de-DE" sz="2800" dirty="0" err="1"/>
              <a:t>Contract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284C-622D-6FA8-7B4A-A7A83596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93" y="943897"/>
            <a:ext cx="5536941" cy="1429457"/>
          </a:xfrm>
        </p:spPr>
        <p:txBody>
          <a:bodyPr>
            <a:normAutofit/>
          </a:bodyPr>
          <a:lstStyle/>
          <a:p>
            <a:r>
              <a:rPr lang="de-DE" dirty="0" err="1"/>
              <a:t>Contract</a:t>
            </a:r>
            <a:r>
              <a:rPr lang="de-DE" dirty="0"/>
              <a:t> Factory: Registry </a:t>
            </a:r>
            <a:r>
              <a:rPr lang="de-DE" dirty="0" err="1"/>
              <a:t>deployes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wedding</a:t>
            </a:r>
            <a:r>
              <a:rPr lang="de-DE" dirty="0"/>
              <a:t> </a:t>
            </a:r>
            <a:r>
              <a:rPr lang="de-DE" dirty="0" err="1"/>
              <a:t>contract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initiated</a:t>
            </a:r>
            <a:r>
              <a:rPr lang="de-DE" dirty="0"/>
              <a:t> </a:t>
            </a:r>
            <a:r>
              <a:rPr lang="de-DE" dirty="0" err="1"/>
              <a:t>wedding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CC009-F01A-0B8E-29B0-94932D80297E}"/>
              </a:ext>
            </a:extLst>
          </p:cNvPr>
          <p:cNvSpPr/>
          <p:nvPr/>
        </p:nvSpPr>
        <p:spPr>
          <a:xfrm>
            <a:off x="784083" y="2563421"/>
            <a:ext cx="2405379" cy="2365770"/>
          </a:xfrm>
          <a:prstGeom prst="rect">
            <a:avLst/>
          </a:prstGeom>
          <a:solidFill>
            <a:srgbClr val="00B050">
              <a:alpha val="30000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 Registry</a:t>
            </a:r>
          </a:p>
          <a:p>
            <a:r>
              <a:rPr lang="de-DE" sz="825" dirty="0">
                <a:solidFill>
                  <a:schemeClr val="tx1"/>
                </a:solidFill>
              </a:rPr>
              <a:t>(</a:t>
            </a:r>
            <a:r>
              <a:rPr lang="de-DE" sz="825" dirty="0" err="1">
                <a:solidFill>
                  <a:schemeClr val="tx1"/>
                </a:solidFill>
              </a:rPr>
              <a:t>checks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who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is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married</a:t>
            </a:r>
            <a:r>
              <a:rPr lang="de-DE" sz="825" dirty="0">
                <a:solidFill>
                  <a:schemeClr val="tx1"/>
                </a:solidFill>
              </a:rPr>
              <a:t>, </a:t>
            </a:r>
            <a:r>
              <a:rPr lang="de-DE" sz="825" dirty="0" err="1">
                <a:solidFill>
                  <a:schemeClr val="tx1"/>
                </a:solidFill>
              </a:rPr>
              <a:t>manages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wedding</a:t>
            </a:r>
            <a:r>
              <a:rPr lang="de-DE" sz="825" dirty="0">
                <a:solidFill>
                  <a:schemeClr val="tx1"/>
                </a:solidFill>
              </a:rPr>
              <a:t> Tokens)</a:t>
            </a:r>
            <a:endParaRPr lang="de-DE" sz="13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initializeWedding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changeAuthorities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issueWeddingCertificate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(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only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callable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by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Wedding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Contracts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)</a:t>
            </a:r>
            <a:endParaRPr lang="de-DE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burnWeddingCertificate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(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only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called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by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Wedding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Contracts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)</a:t>
            </a:r>
            <a:endParaRPr lang="de-DE" sz="1350" dirty="0"/>
          </a:p>
          <a:p>
            <a:pPr>
              <a:lnSpc>
                <a:spcPct val="150000"/>
              </a:lnSpc>
            </a:pPr>
            <a:r>
              <a:rPr lang="de-DE" sz="135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8413F-2387-D9E9-2344-2FF5B856E86D}"/>
              </a:ext>
            </a:extLst>
          </p:cNvPr>
          <p:cNvSpPr/>
          <p:nvPr/>
        </p:nvSpPr>
        <p:spPr>
          <a:xfrm>
            <a:off x="6819644" y="2921000"/>
            <a:ext cx="2181138" cy="2091774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 </a:t>
            </a:r>
            <a:r>
              <a:rPr lang="de-DE" sz="1350" b="1" dirty="0" err="1">
                <a:solidFill>
                  <a:schemeClr val="tx1"/>
                </a:solidFill>
              </a:rPr>
              <a:t>Contract</a:t>
            </a:r>
            <a:endParaRPr lang="de-DE" sz="1350" b="1" dirty="0">
              <a:solidFill>
                <a:schemeClr val="tx1"/>
              </a:solidFill>
            </a:endParaRPr>
          </a:p>
          <a:p>
            <a:r>
              <a:rPr lang="de-DE" sz="750" dirty="0">
                <a:solidFill>
                  <a:schemeClr val="tx1"/>
                </a:solidFill>
              </a:rPr>
              <a:t>(</a:t>
            </a:r>
            <a:r>
              <a:rPr lang="de-DE" sz="750" dirty="0" err="1">
                <a:solidFill>
                  <a:schemeClr val="tx1"/>
                </a:solidFill>
              </a:rPr>
              <a:t>implementation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of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the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wedding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procedure</a:t>
            </a:r>
            <a:r>
              <a:rPr lang="de-DE" sz="750" dirty="0">
                <a:solidFill>
                  <a:schemeClr val="tx1"/>
                </a:solidFill>
              </a:rPr>
              <a:t>)</a:t>
            </a:r>
          </a:p>
          <a:p>
            <a:endParaRPr lang="de-DE" sz="7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approveGuest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revokeEngagement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voteAgainstWedding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confirmWedding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divorce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EFE00E-75B4-22E9-20C6-A7AD520D8ADE}"/>
              </a:ext>
            </a:extLst>
          </p:cNvPr>
          <p:cNvCxnSpPr>
            <a:cxnSpLocks/>
          </p:cNvCxnSpPr>
          <p:nvPr/>
        </p:nvCxnSpPr>
        <p:spPr>
          <a:xfrm flipV="1">
            <a:off x="3196328" y="1481336"/>
            <a:ext cx="3623316" cy="172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B18056-9B62-5BDC-D48E-740A60C5FF49}"/>
              </a:ext>
            </a:extLst>
          </p:cNvPr>
          <p:cNvSpPr txBox="1"/>
          <p:nvPr/>
        </p:nvSpPr>
        <p:spPr>
          <a:xfrm rot="20066462">
            <a:off x="4389334" y="2164648"/>
            <a:ext cx="10342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>
                <a:solidFill>
                  <a:srgbClr val="507BC8"/>
                </a:solidFill>
              </a:rPr>
              <a:t>Deployes</a:t>
            </a:r>
            <a:r>
              <a:rPr lang="de-DE" sz="1050" dirty="0">
                <a:solidFill>
                  <a:srgbClr val="507BC8"/>
                </a:solidFill>
              </a:rPr>
              <a:t> </a:t>
            </a:r>
            <a:r>
              <a:rPr lang="de-DE" sz="1050" dirty="0" err="1">
                <a:solidFill>
                  <a:srgbClr val="507BC8"/>
                </a:solidFill>
              </a:rPr>
              <a:t>new</a:t>
            </a:r>
            <a:endParaRPr lang="de-DE" sz="1050" dirty="0">
              <a:solidFill>
                <a:srgbClr val="507BC8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5DF423-1069-C5D6-2FD4-6CD31191286E}"/>
              </a:ext>
            </a:extLst>
          </p:cNvPr>
          <p:cNvSpPr/>
          <p:nvPr/>
        </p:nvSpPr>
        <p:spPr>
          <a:xfrm>
            <a:off x="6819644" y="753533"/>
            <a:ext cx="2181138" cy="2091774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 </a:t>
            </a:r>
            <a:r>
              <a:rPr lang="de-DE" sz="1350" b="1" dirty="0" err="1">
                <a:solidFill>
                  <a:schemeClr val="tx1"/>
                </a:solidFill>
              </a:rPr>
              <a:t>Contract</a:t>
            </a:r>
            <a:endParaRPr lang="de-DE" sz="1350" b="1" dirty="0">
              <a:solidFill>
                <a:schemeClr val="tx1"/>
              </a:solidFill>
            </a:endParaRPr>
          </a:p>
          <a:p>
            <a:r>
              <a:rPr lang="de-DE" sz="750" dirty="0">
                <a:solidFill>
                  <a:schemeClr val="tx1"/>
                </a:solidFill>
              </a:rPr>
              <a:t>(</a:t>
            </a:r>
            <a:r>
              <a:rPr lang="de-DE" sz="750" dirty="0" err="1">
                <a:solidFill>
                  <a:schemeClr val="tx1"/>
                </a:solidFill>
              </a:rPr>
              <a:t>implementation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of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the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wedding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procedure</a:t>
            </a:r>
            <a:r>
              <a:rPr lang="de-DE" sz="750" dirty="0">
                <a:solidFill>
                  <a:schemeClr val="tx1"/>
                </a:solidFill>
              </a:rPr>
              <a:t>)</a:t>
            </a:r>
          </a:p>
          <a:p>
            <a:endParaRPr lang="de-DE" sz="7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approveGuest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revokeEngagement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voteAgainstWedding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confirmWedding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divorce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6BFAE9-E464-AF5E-0C9A-3EE961257684}"/>
              </a:ext>
            </a:extLst>
          </p:cNvPr>
          <p:cNvCxnSpPr>
            <a:cxnSpLocks/>
          </p:cNvCxnSpPr>
          <p:nvPr/>
        </p:nvCxnSpPr>
        <p:spPr>
          <a:xfrm>
            <a:off x="3187347" y="3232753"/>
            <a:ext cx="36233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167B2B-8C31-6C47-6AB5-CC623764DF4E}"/>
              </a:ext>
            </a:extLst>
          </p:cNvPr>
          <p:cNvSpPr txBox="1"/>
          <p:nvPr/>
        </p:nvSpPr>
        <p:spPr>
          <a:xfrm>
            <a:off x="4490857" y="2978837"/>
            <a:ext cx="1034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507BC8"/>
                </a:solidFill>
              </a:rPr>
              <a:t>Deployes</a:t>
            </a:r>
            <a:r>
              <a:rPr lang="de-DE" sz="1050" dirty="0">
                <a:solidFill>
                  <a:srgbClr val="507BC8"/>
                </a:solidFill>
              </a:rPr>
              <a:t> </a:t>
            </a:r>
            <a:r>
              <a:rPr lang="de-DE" sz="1050" dirty="0" err="1">
                <a:solidFill>
                  <a:srgbClr val="507BC8"/>
                </a:solidFill>
              </a:rPr>
              <a:t>new</a:t>
            </a:r>
            <a:endParaRPr lang="de-DE" sz="1050" dirty="0">
              <a:solidFill>
                <a:srgbClr val="507BC8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E2FA7D-C8B2-734B-DF0C-6B5111AC9FAC}"/>
              </a:ext>
            </a:extLst>
          </p:cNvPr>
          <p:cNvCxnSpPr>
            <a:cxnSpLocks/>
          </p:cNvCxnSpPr>
          <p:nvPr/>
        </p:nvCxnSpPr>
        <p:spPr>
          <a:xfrm>
            <a:off x="3191577" y="3232753"/>
            <a:ext cx="2751346" cy="219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B792F25-A5BE-8C88-B106-0FDA2A593F40}"/>
              </a:ext>
            </a:extLst>
          </p:cNvPr>
          <p:cNvSpPr txBox="1"/>
          <p:nvPr/>
        </p:nvSpPr>
        <p:spPr>
          <a:xfrm rot="2355087">
            <a:off x="4348818" y="4265443"/>
            <a:ext cx="1034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>
                <a:solidFill>
                  <a:srgbClr val="507BC8"/>
                </a:solidFill>
              </a:rPr>
              <a:t>Deployes</a:t>
            </a:r>
            <a:r>
              <a:rPr lang="de-DE" sz="1050" dirty="0">
                <a:solidFill>
                  <a:srgbClr val="507BC8"/>
                </a:solidFill>
              </a:rPr>
              <a:t> </a:t>
            </a:r>
            <a:r>
              <a:rPr lang="de-DE" sz="1050" dirty="0" err="1">
                <a:solidFill>
                  <a:srgbClr val="507BC8"/>
                </a:solidFill>
              </a:rPr>
              <a:t>new</a:t>
            </a:r>
            <a:endParaRPr lang="de-DE" sz="1050" dirty="0">
              <a:solidFill>
                <a:srgbClr val="507BC8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AF79DA-894E-78C3-1D57-B8DDBF7DDA1E}"/>
              </a:ext>
            </a:extLst>
          </p:cNvPr>
          <p:cNvSpPr txBox="1"/>
          <p:nvPr/>
        </p:nvSpPr>
        <p:spPr>
          <a:xfrm rot="5400000">
            <a:off x="4798631" y="3664058"/>
            <a:ext cx="50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003993-0401-A115-3C12-2E953DD79BA6}"/>
              </a:ext>
            </a:extLst>
          </p:cNvPr>
          <p:cNvSpPr txBox="1"/>
          <p:nvPr/>
        </p:nvSpPr>
        <p:spPr>
          <a:xfrm rot="5400000">
            <a:off x="4756004" y="4797569"/>
            <a:ext cx="50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809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06C9-11F3-20E9-9991-419E8979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523220"/>
          </a:xfrm>
        </p:spPr>
        <p:txBody>
          <a:bodyPr/>
          <a:lstStyle/>
          <a:p>
            <a:r>
              <a:rPr lang="de-DE" sz="2800" dirty="0"/>
              <a:t>Design 2: </a:t>
            </a:r>
            <a:r>
              <a:rPr lang="de-DE" sz="2800" dirty="0">
                <a:solidFill>
                  <a:srgbClr val="00B050"/>
                </a:solidFill>
              </a:rPr>
              <a:t>Registry</a:t>
            </a:r>
            <a:r>
              <a:rPr lang="de-DE" sz="2800" dirty="0"/>
              <a:t> and </a:t>
            </a:r>
            <a:r>
              <a:rPr lang="de-DE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</a:t>
            </a:r>
            <a:r>
              <a:rPr lang="de-DE" sz="2800" dirty="0"/>
              <a:t> </a:t>
            </a:r>
            <a:r>
              <a:rPr lang="de-DE" sz="2800" dirty="0" err="1"/>
              <a:t>Contract</a:t>
            </a:r>
            <a:endParaRPr lang="de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4A8C-2C29-DC90-62EF-52B5411A93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Nice </a:t>
            </a:r>
            <a:r>
              <a:rPr lang="de-DE" sz="2000" dirty="0" err="1"/>
              <a:t>separation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concerns</a:t>
            </a:r>
            <a:endParaRPr lang="de-DE" sz="2000" dirty="0"/>
          </a:p>
          <a:p>
            <a:r>
              <a:rPr lang="de-DE" sz="2000" dirty="0"/>
              <a:t>Clear </a:t>
            </a:r>
            <a:r>
              <a:rPr lang="de-DE" sz="2000" dirty="0" err="1"/>
              <a:t>implementation</a:t>
            </a:r>
            <a:endParaRPr lang="de-DE" sz="2000" dirty="0"/>
          </a:p>
          <a:p>
            <a:r>
              <a:rPr lang="de-DE" sz="2000" dirty="0" err="1"/>
              <a:t>Each</a:t>
            </a:r>
            <a:r>
              <a:rPr lang="de-DE" sz="2000" dirty="0"/>
              <a:t> Wedding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own </a:t>
            </a:r>
            <a:r>
              <a:rPr lang="de-DE" sz="2000" dirty="0" err="1"/>
              <a:t>contract</a:t>
            </a:r>
            <a:endParaRPr lang="de-DE" sz="2000" dirty="0"/>
          </a:p>
          <a:p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 err="1">
                <a:sym typeface="Wingdings" panose="05000000000000000000" pitchFamily="2" charset="2"/>
              </a:rPr>
              <a:t>Good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usability</a:t>
            </a:r>
            <a:endParaRPr lang="de-DE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1D56D-97C8-4A59-4C81-6E1358B9F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Disadvantages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51C34-A881-861A-B8C7-5A652AD740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Very expensive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initiate</a:t>
            </a:r>
            <a:r>
              <a:rPr lang="de-DE" sz="2000" dirty="0"/>
              <a:t> a </a:t>
            </a:r>
            <a:r>
              <a:rPr lang="de-DE" sz="2000" dirty="0" err="1"/>
              <a:t>wedding</a:t>
            </a:r>
            <a:endParaRPr lang="de-DE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16711D-7440-C826-064F-B27C0A827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Advantages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4CDFC1A-BDA7-04A4-310B-E8520782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508" y="2685662"/>
            <a:ext cx="4307206" cy="227875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CA0295-34F4-027E-A941-2CACE08D2637}"/>
              </a:ext>
            </a:extLst>
          </p:cNvPr>
          <p:cNvCxnSpPr>
            <a:cxnSpLocks/>
          </p:cNvCxnSpPr>
          <p:nvPr/>
        </p:nvCxnSpPr>
        <p:spPr>
          <a:xfrm>
            <a:off x="4789104" y="921774"/>
            <a:ext cx="0" cy="2392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47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06C9-11F3-20E9-9991-419E8979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8217014" cy="523220"/>
          </a:xfrm>
        </p:spPr>
        <p:txBody>
          <a:bodyPr/>
          <a:lstStyle/>
          <a:p>
            <a:r>
              <a:rPr lang="de-DE" sz="2800" dirty="0"/>
              <a:t>Design 3: </a:t>
            </a:r>
            <a:r>
              <a:rPr lang="de-DE" sz="2800" dirty="0">
                <a:solidFill>
                  <a:srgbClr val="00B050"/>
                </a:solidFill>
              </a:rPr>
              <a:t>Registry</a:t>
            </a:r>
            <a:r>
              <a:rPr lang="de-DE" sz="2800" dirty="0"/>
              <a:t> and </a:t>
            </a:r>
            <a:r>
              <a:rPr lang="de-DE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 </a:t>
            </a:r>
            <a:r>
              <a:rPr lang="de-DE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Proxies</a:t>
            </a:r>
            <a:endParaRPr lang="de-DE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18E81-18E5-7FF6-188D-317644D90972}"/>
              </a:ext>
            </a:extLst>
          </p:cNvPr>
          <p:cNvSpPr txBox="1"/>
          <p:nvPr/>
        </p:nvSpPr>
        <p:spPr>
          <a:xfrm>
            <a:off x="3876677" y="1907804"/>
            <a:ext cx="2770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00B050"/>
                </a:solidFill>
              </a:rPr>
              <a:t>Contains</a:t>
            </a:r>
            <a:r>
              <a:rPr lang="de-DE" sz="1400" dirty="0">
                <a:solidFill>
                  <a:srgbClr val="00B050"/>
                </a:solidFill>
              </a:rPr>
              <a:t> (</a:t>
            </a:r>
            <a:r>
              <a:rPr lang="de-DE" sz="1400" dirty="0" err="1">
                <a:solidFill>
                  <a:srgbClr val="00B050"/>
                </a:solidFill>
              </a:rPr>
              <a:t>changable</a:t>
            </a:r>
            <a:r>
              <a:rPr lang="de-DE" sz="1400" dirty="0">
                <a:solidFill>
                  <a:srgbClr val="00B050"/>
                </a:solidFill>
              </a:rPr>
              <a:t>) </a:t>
            </a:r>
            <a:r>
              <a:rPr lang="de-DE" sz="1400" dirty="0" err="1">
                <a:solidFill>
                  <a:srgbClr val="00B050"/>
                </a:solidFill>
              </a:rPr>
              <a:t>address</a:t>
            </a:r>
            <a:r>
              <a:rPr lang="de-DE" sz="1400" dirty="0">
                <a:solidFill>
                  <a:srgbClr val="00B050"/>
                </a:solidFill>
              </a:rPr>
              <a:t> </a:t>
            </a:r>
            <a:r>
              <a:rPr lang="de-DE" sz="1400" dirty="0" err="1">
                <a:solidFill>
                  <a:srgbClr val="00B050"/>
                </a:solidFill>
              </a:rPr>
              <a:t>of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133600-82F0-7709-5C63-61338104AE6E}"/>
              </a:ext>
            </a:extLst>
          </p:cNvPr>
          <p:cNvSpPr/>
          <p:nvPr/>
        </p:nvSpPr>
        <p:spPr>
          <a:xfrm>
            <a:off x="4256227" y="2462724"/>
            <a:ext cx="960141" cy="528506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Wedding 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1D4B8D-4F90-E472-4357-9811DABBB163}"/>
              </a:ext>
            </a:extLst>
          </p:cNvPr>
          <p:cNvSpPr txBox="1"/>
          <p:nvPr/>
        </p:nvSpPr>
        <p:spPr>
          <a:xfrm>
            <a:off x="5311353" y="3045731"/>
            <a:ext cx="15568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507BC8"/>
                </a:solidFill>
              </a:rPr>
              <a:t>Use </a:t>
            </a:r>
          </a:p>
          <a:p>
            <a:r>
              <a:rPr lang="de-DE" sz="1400" b="1" dirty="0" err="1">
                <a:solidFill>
                  <a:srgbClr val="507BC8"/>
                </a:solidFill>
              </a:rPr>
              <a:t>implementation</a:t>
            </a:r>
            <a:r>
              <a:rPr lang="de-DE" sz="1400" b="1" dirty="0">
                <a:solidFill>
                  <a:srgbClr val="507BC8"/>
                </a:solidFill>
              </a:rPr>
              <a:t> </a:t>
            </a:r>
          </a:p>
          <a:p>
            <a:r>
              <a:rPr lang="de-DE" sz="1400" b="1" dirty="0" err="1">
                <a:solidFill>
                  <a:srgbClr val="507BC8"/>
                </a:solidFill>
              </a:rPr>
              <a:t>of</a:t>
            </a:r>
            <a:endParaRPr lang="de-DE" sz="1400" b="1" dirty="0">
              <a:solidFill>
                <a:srgbClr val="507BC8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2E58A1-9483-E23E-22DB-8BDD6B380C33}"/>
              </a:ext>
            </a:extLst>
          </p:cNvPr>
          <p:cNvSpPr txBox="1"/>
          <p:nvPr/>
        </p:nvSpPr>
        <p:spPr>
          <a:xfrm>
            <a:off x="3491254" y="2932550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507BC8"/>
                </a:solidFill>
              </a:rPr>
              <a:t>Deploy </a:t>
            </a:r>
          </a:p>
          <a:p>
            <a:r>
              <a:rPr lang="de-DE" sz="1400" b="1" dirty="0" err="1">
                <a:solidFill>
                  <a:srgbClr val="507BC8"/>
                </a:solidFill>
              </a:rPr>
              <a:t>new</a:t>
            </a:r>
            <a:endParaRPr lang="de-DE" sz="1400" b="1" dirty="0">
              <a:solidFill>
                <a:srgbClr val="507BC8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5D1405-5DA3-D334-7ADD-6807252A5C80}"/>
              </a:ext>
            </a:extLst>
          </p:cNvPr>
          <p:cNvSpPr/>
          <p:nvPr/>
        </p:nvSpPr>
        <p:spPr>
          <a:xfrm>
            <a:off x="790949" y="2571750"/>
            <a:ext cx="2725457" cy="2365770"/>
          </a:xfrm>
          <a:prstGeom prst="rect">
            <a:avLst/>
          </a:prstGeom>
          <a:solidFill>
            <a:srgbClr val="00B050">
              <a:alpha val="30000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 Registry</a:t>
            </a:r>
          </a:p>
          <a:p>
            <a:r>
              <a:rPr lang="de-DE" sz="825" dirty="0">
                <a:solidFill>
                  <a:schemeClr val="tx1"/>
                </a:solidFill>
              </a:rPr>
              <a:t>(</a:t>
            </a:r>
            <a:r>
              <a:rPr lang="de-DE" sz="825" dirty="0" err="1">
                <a:solidFill>
                  <a:schemeClr val="tx1"/>
                </a:solidFill>
              </a:rPr>
              <a:t>checks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who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is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married</a:t>
            </a:r>
            <a:r>
              <a:rPr lang="de-DE" sz="825" dirty="0">
                <a:solidFill>
                  <a:schemeClr val="tx1"/>
                </a:solidFill>
              </a:rPr>
              <a:t>, </a:t>
            </a:r>
            <a:r>
              <a:rPr lang="de-DE" sz="825" dirty="0" err="1">
                <a:solidFill>
                  <a:schemeClr val="tx1"/>
                </a:solidFill>
              </a:rPr>
              <a:t>manages</a:t>
            </a:r>
            <a:r>
              <a:rPr lang="de-DE" sz="825" dirty="0">
                <a:solidFill>
                  <a:schemeClr val="tx1"/>
                </a:solidFill>
              </a:rPr>
              <a:t> </a:t>
            </a:r>
            <a:r>
              <a:rPr lang="de-DE" sz="825" dirty="0" err="1">
                <a:solidFill>
                  <a:schemeClr val="tx1"/>
                </a:solidFill>
              </a:rPr>
              <a:t>wedding</a:t>
            </a:r>
            <a:r>
              <a:rPr lang="de-DE" sz="825" dirty="0">
                <a:solidFill>
                  <a:schemeClr val="tx1"/>
                </a:solidFill>
              </a:rPr>
              <a:t> Tokens)</a:t>
            </a:r>
            <a:endParaRPr lang="de-DE" sz="13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initializeWedding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changeAuthorities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changeWeddingImplementation</a:t>
            </a:r>
            <a:r>
              <a:rPr lang="de-DE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issueWeddingCertificate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(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only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callable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by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Wedding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Contracts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)</a:t>
            </a:r>
            <a:endParaRPr lang="de-DE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burnWeddingCertificate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(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only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called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by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 Wedding </a:t>
            </a:r>
            <a:r>
              <a:rPr lang="de-DE" sz="750" dirty="0" err="1">
                <a:solidFill>
                  <a:srgbClr val="507BC8"/>
                </a:solidFill>
                <a:latin typeface="Consolas" panose="020B0609020204030204" pitchFamily="49" charset="0"/>
              </a:rPr>
              <a:t>Contracts</a:t>
            </a:r>
            <a:r>
              <a:rPr lang="de-DE" sz="750" dirty="0">
                <a:solidFill>
                  <a:srgbClr val="507BC8"/>
                </a:solidFill>
                <a:latin typeface="Consolas" panose="020B0609020204030204" pitchFamily="49" charset="0"/>
              </a:rPr>
              <a:t>)</a:t>
            </a:r>
            <a:endParaRPr lang="de-DE" sz="1350" dirty="0"/>
          </a:p>
          <a:p>
            <a:pPr>
              <a:lnSpc>
                <a:spcPct val="150000"/>
              </a:lnSpc>
            </a:pPr>
            <a:r>
              <a:rPr lang="de-DE" sz="135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928FCE-905D-90BC-486E-DB7BFF59164E}"/>
              </a:ext>
            </a:extLst>
          </p:cNvPr>
          <p:cNvSpPr/>
          <p:nvPr/>
        </p:nvSpPr>
        <p:spPr>
          <a:xfrm>
            <a:off x="6843574" y="2450154"/>
            <a:ext cx="2181138" cy="2487365"/>
          </a:xfrm>
          <a:prstGeom prst="rect">
            <a:avLst/>
          </a:prstGeom>
          <a:solidFill>
            <a:schemeClr val="accent4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350" b="1" dirty="0">
                <a:solidFill>
                  <a:schemeClr val="tx1"/>
                </a:solidFill>
              </a:rPr>
              <a:t>Wedding </a:t>
            </a:r>
            <a:r>
              <a:rPr lang="de-DE" sz="1350" b="1" dirty="0" err="1">
                <a:solidFill>
                  <a:schemeClr val="tx1"/>
                </a:solidFill>
              </a:rPr>
              <a:t>Contract</a:t>
            </a:r>
            <a:endParaRPr lang="de-DE" sz="1350" b="1" dirty="0">
              <a:solidFill>
                <a:schemeClr val="tx1"/>
              </a:solidFill>
            </a:endParaRPr>
          </a:p>
          <a:p>
            <a:r>
              <a:rPr lang="de-DE" sz="750" dirty="0">
                <a:solidFill>
                  <a:schemeClr val="tx1"/>
                </a:solidFill>
              </a:rPr>
              <a:t>(</a:t>
            </a:r>
            <a:r>
              <a:rPr lang="de-DE" sz="750" dirty="0" err="1">
                <a:solidFill>
                  <a:schemeClr val="tx1"/>
                </a:solidFill>
              </a:rPr>
              <a:t>implementation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of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the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wedding</a:t>
            </a:r>
            <a:r>
              <a:rPr lang="de-DE" sz="750" dirty="0">
                <a:solidFill>
                  <a:schemeClr val="tx1"/>
                </a:solidFill>
              </a:rPr>
              <a:t> </a:t>
            </a:r>
            <a:r>
              <a:rPr lang="de-DE" sz="750" dirty="0" err="1">
                <a:solidFill>
                  <a:schemeClr val="tx1"/>
                </a:solidFill>
              </a:rPr>
              <a:t>procedure</a:t>
            </a:r>
            <a:r>
              <a:rPr lang="de-DE" sz="750" dirty="0">
                <a:solidFill>
                  <a:schemeClr val="tx1"/>
                </a:solidFill>
              </a:rPr>
              <a:t>)</a:t>
            </a:r>
          </a:p>
          <a:p>
            <a:endParaRPr lang="de-DE" sz="75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approveGuest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revokeEngagement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voteAgainstWedding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confirmWedding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divorce</a:t>
            </a: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1357CD-E3B0-DCDA-E943-B78E3A35F4C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37080" y="2726977"/>
            <a:ext cx="719147" cy="26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5FABB6E4-74A0-E2BB-316B-4791492AA1AD}"/>
              </a:ext>
            </a:extLst>
          </p:cNvPr>
          <p:cNvCxnSpPr>
            <a:cxnSpLocks/>
            <a:stCxn id="36" idx="0"/>
            <a:endCxn id="37" idx="0"/>
          </p:cNvCxnSpPr>
          <p:nvPr/>
        </p:nvCxnSpPr>
        <p:spPr>
          <a:xfrm rot="5400000" flipH="1" flipV="1">
            <a:off x="4983112" y="-379280"/>
            <a:ext cx="121596" cy="5780465"/>
          </a:xfrm>
          <a:prstGeom prst="curvedConnector3">
            <a:avLst>
              <a:gd name="adj1" fmla="val 288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38AE56-329E-9066-50AD-A8707C49413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216368" y="2726977"/>
            <a:ext cx="1606532" cy="4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6C154B-A0E0-EA16-7112-515038245F3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37080" y="3045731"/>
            <a:ext cx="693863" cy="32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6F9747-A494-D15E-6F8C-A6D8439FDAE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191084" y="2725185"/>
            <a:ext cx="1631816" cy="64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AD3546B-1B00-E3A1-339C-96989B9BB02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537080" y="3102024"/>
            <a:ext cx="693862" cy="94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D236BD-A6E9-4A1F-7AA8-71D42E5F55D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191083" y="2787633"/>
            <a:ext cx="1622510" cy="12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F89992-E71E-A6A1-5BE4-DC2D95967810}"/>
              </a:ext>
            </a:extLst>
          </p:cNvPr>
          <p:cNvSpPr txBox="1"/>
          <p:nvPr/>
        </p:nvSpPr>
        <p:spPr>
          <a:xfrm rot="16200000">
            <a:off x="4667249" y="466503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507BC8"/>
                </a:solidFill>
              </a:rPr>
              <a:t> … …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B270E45-717D-8928-73B6-A513844D7B2E}"/>
              </a:ext>
            </a:extLst>
          </p:cNvPr>
          <p:cNvCxnSpPr>
            <a:cxnSpLocks/>
          </p:cNvCxnSpPr>
          <p:nvPr/>
        </p:nvCxnSpPr>
        <p:spPr>
          <a:xfrm>
            <a:off x="3524779" y="3072853"/>
            <a:ext cx="1202708" cy="281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CCFD4A9-CC7D-A57E-8494-3B9563A01789}"/>
              </a:ext>
            </a:extLst>
          </p:cNvPr>
          <p:cNvCxnSpPr>
            <a:cxnSpLocks/>
          </p:cNvCxnSpPr>
          <p:nvPr/>
        </p:nvCxnSpPr>
        <p:spPr>
          <a:xfrm flipV="1">
            <a:off x="5103572" y="2816100"/>
            <a:ext cx="1719328" cy="281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44629FA-1098-EFF4-D3C1-2FC77F25E2D9}"/>
              </a:ext>
            </a:extLst>
          </p:cNvPr>
          <p:cNvSpPr/>
          <p:nvPr/>
        </p:nvSpPr>
        <p:spPr>
          <a:xfrm>
            <a:off x="4230943" y="3102024"/>
            <a:ext cx="960141" cy="528506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Wedding 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4904A-1766-A165-3FDB-E0BA3161310F}"/>
              </a:ext>
            </a:extLst>
          </p:cNvPr>
          <p:cNvSpPr/>
          <p:nvPr/>
        </p:nvSpPr>
        <p:spPr>
          <a:xfrm>
            <a:off x="4230942" y="3782553"/>
            <a:ext cx="960141" cy="528506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Wedding 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Proxy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3DABB-6DE5-EFAB-ACB5-B298C2C06CC6}"/>
              </a:ext>
            </a:extLst>
          </p:cNvPr>
          <p:cNvSpPr txBox="1"/>
          <p:nvPr/>
        </p:nvSpPr>
        <p:spPr>
          <a:xfrm>
            <a:off x="1049867" y="10414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B050"/>
                </a:solidFill>
              </a:rPr>
              <a:t>Registry</a:t>
            </a:r>
            <a:r>
              <a:rPr lang="de-DE" sz="2000" dirty="0"/>
              <a:t> </a:t>
            </a:r>
            <a:r>
              <a:rPr lang="de-DE" sz="2000" dirty="0" err="1"/>
              <a:t>deploys</a:t>
            </a:r>
            <a:r>
              <a:rPr lang="de-DE" sz="2000" dirty="0"/>
              <a:t> </a:t>
            </a:r>
            <a:r>
              <a:rPr lang="de-DE" sz="2000" dirty="0" err="1"/>
              <a:t>cheap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proxies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reference</a:t>
            </a:r>
            <a:r>
              <a:rPr lang="de-DE" sz="2000" dirty="0"/>
              <a:t>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shared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</a:t>
            </a:r>
            <a:r>
              <a:rPr lang="de-DE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contract</a:t>
            </a:r>
            <a:endParaRPr lang="de-DE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8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06C9-11F3-20E9-9991-419E8979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86" y="243149"/>
            <a:ext cx="7934515" cy="523220"/>
          </a:xfrm>
        </p:spPr>
        <p:txBody>
          <a:bodyPr/>
          <a:lstStyle/>
          <a:p>
            <a:r>
              <a:rPr lang="de-DE" sz="2800" dirty="0"/>
              <a:t>Design 3: </a:t>
            </a:r>
            <a:r>
              <a:rPr lang="de-DE" sz="2800" dirty="0">
                <a:solidFill>
                  <a:srgbClr val="00B050"/>
                </a:solidFill>
              </a:rPr>
              <a:t>Registry</a:t>
            </a:r>
            <a:r>
              <a:rPr lang="de-DE" sz="2800" dirty="0"/>
              <a:t> and </a:t>
            </a:r>
            <a:r>
              <a:rPr lang="de-DE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Wedding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Proxies</a:t>
            </a:r>
            <a:endParaRPr lang="de-DE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4A8C-2C29-DC90-62EF-52B5411A93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sym typeface="Wingdings" panose="05000000000000000000" pitchFamily="2" charset="2"/>
              </a:rPr>
              <a:t>All </a:t>
            </a:r>
            <a:r>
              <a:rPr lang="de-DE" sz="2000" dirty="0" err="1">
                <a:sym typeface="Wingdings" panose="05000000000000000000" pitchFamily="2" charset="2"/>
              </a:rPr>
              <a:t>advantages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from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before</a:t>
            </a:r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2000" dirty="0" err="1">
                <a:sym typeface="Wingdings" panose="05000000000000000000" pitchFamily="2" charset="2"/>
              </a:rPr>
              <a:t>Only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small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proxy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call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overhed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r>
              <a:rPr lang="de-DE" sz="2000" b="1" dirty="0">
                <a:sym typeface="Wingdings" panose="05000000000000000000" pitchFamily="2" charset="2"/>
              </a:rPr>
              <a:t>Wedding </a:t>
            </a:r>
            <a:r>
              <a:rPr lang="de-DE" sz="2000" b="1" dirty="0" err="1">
                <a:sym typeface="Wingdings" panose="05000000000000000000" pitchFamily="2" charset="2"/>
              </a:rPr>
              <a:t>procedure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can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be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changed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without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redeploying</a:t>
            </a:r>
            <a:r>
              <a:rPr lang="de-DE" sz="2000" b="1" dirty="0">
                <a:sym typeface="Wingdings" panose="05000000000000000000" pitchFamily="2" charset="2"/>
              </a:rPr>
              <a:t> </a:t>
            </a:r>
            <a:r>
              <a:rPr lang="de-DE" sz="2000" b="1" dirty="0" err="1">
                <a:sym typeface="Wingdings" panose="05000000000000000000" pitchFamily="2" charset="2"/>
              </a:rPr>
              <a:t>registry</a:t>
            </a:r>
            <a:endParaRPr lang="de-DE" sz="2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1D56D-97C8-4A59-4C81-6E1358B9F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Disadvantages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751C34-A881-861A-B8C7-5A652AD740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sz="2000" dirty="0"/>
              <a:t>Still minor gas </a:t>
            </a:r>
            <a:r>
              <a:rPr lang="de-DE" sz="2000" dirty="0" err="1"/>
              <a:t>overhead</a:t>
            </a:r>
            <a:endParaRPr lang="de-DE" sz="2000" dirty="0"/>
          </a:p>
          <a:p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16711D-7440-C826-064F-B27C0A827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Advantages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3AEE4F-FC8E-66B2-2137-E717A7C772CF}"/>
              </a:ext>
            </a:extLst>
          </p:cNvPr>
          <p:cNvCxnSpPr>
            <a:cxnSpLocks/>
          </p:cNvCxnSpPr>
          <p:nvPr/>
        </p:nvCxnSpPr>
        <p:spPr>
          <a:xfrm>
            <a:off x="4854388" y="1001692"/>
            <a:ext cx="0" cy="225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diagram of a computer&#10;&#10;Description automatically generated">
            <a:extLst>
              <a:ext uri="{FF2B5EF4-FFF2-40B4-BE49-F238E27FC236}">
                <a16:creationId xmlns:a16="http://schemas.microsoft.com/office/drawing/2014/main" id="{E47131A2-51A0-EE1F-F84F-39202A1A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45" y="3107829"/>
            <a:ext cx="5226662" cy="20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1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8E8A-07A9-4953-1DDA-0421141B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all </a:t>
            </a:r>
            <a:r>
              <a:rPr lang="de-DE" dirty="0" err="1"/>
              <a:t>this</a:t>
            </a:r>
            <a:r>
              <a:rPr lang="de-DE" dirty="0"/>
              <a:t> Proxy </a:t>
            </a:r>
            <a:r>
              <a:rPr lang="de-DE" dirty="0" err="1"/>
              <a:t>stuff</a:t>
            </a:r>
            <a:r>
              <a:rPr lang="de-DE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61455-FC7B-8C37-211B-E046BF208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13"/>
          <a:stretch/>
        </p:blipFill>
        <p:spPr>
          <a:xfrm>
            <a:off x="1529169" y="1526457"/>
            <a:ext cx="7175161" cy="2411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4520B-73F9-CD07-24D9-6F280ACE905C}"/>
              </a:ext>
            </a:extLst>
          </p:cNvPr>
          <p:cNvSpPr txBox="1"/>
          <p:nvPr/>
        </p:nvSpPr>
        <p:spPr>
          <a:xfrm>
            <a:off x="5349981" y="3811011"/>
            <a:ext cx="3313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Source: https://docs.openzeppelin.com/upgrades-plugins/1.x/proxies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15BC94-1F35-2FF4-D0B9-E2ABF9307AA2}"/>
                  </a:ext>
                </a:extLst>
              </p14:cNvPr>
              <p14:cNvContentPartPr/>
              <p14:nvPr/>
            </p14:nvContentPartPr>
            <p14:xfrm>
              <a:off x="5768365" y="2203126"/>
              <a:ext cx="2575080" cy="63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15BC94-1F35-2FF4-D0B9-E2ABF9307A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4725" y="2095126"/>
                <a:ext cx="26827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9BE26E-2122-2EB1-0B41-E8EB62153CD0}"/>
                  </a:ext>
                </a:extLst>
              </p14:cNvPr>
              <p14:cNvContentPartPr/>
              <p14:nvPr/>
            </p14:nvContentPartPr>
            <p14:xfrm>
              <a:off x="1667245" y="2406886"/>
              <a:ext cx="5055840" cy="135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9BE26E-2122-2EB1-0B41-E8EB62153C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3605" y="2298886"/>
                <a:ext cx="51634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D46BB12-47D8-DA63-23C4-326C0F9BAB7F}"/>
                  </a:ext>
                </a:extLst>
              </p14:cNvPr>
              <p14:cNvContentPartPr/>
              <p14:nvPr/>
            </p14:nvContentPartPr>
            <p14:xfrm>
              <a:off x="5176885" y="2491126"/>
              <a:ext cx="1556280" cy="63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D46BB12-47D8-DA63-23C4-326C0F9BAB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23245" y="2383486"/>
                <a:ext cx="16639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15302A-3468-3E86-3CD8-215DA6E7DE0F}"/>
                  </a:ext>
                </a:extLst>
              </p14:cNvPr>
              <p14:cNvContentPartPr/>
              <p14:nvPr/>
            </p14:nvContentPartPr>
            <p14:xfrm>
              <a:off x="5755045" y="2258206"/>
              <a:ext cx="282960" cy="7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15302A-3468-3E86-3CD8-215DA6E7DE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01405" y="2150566"/>
                <a:ext cx="390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3EF3C2-36CD-D5C1-9CBE-D664490A6404}"/>
                  </a:ext>
                </a:extLst>
              </p14:cNvPr>
              <p14:cNvContentPartPr/>
              <p14:nvPr/>
            </p14:nvContentPartPr>
            <p14:xfrm>
              <a:off x="6534805" y="2687326"/>
              <a:ext cx="1942200" cy="83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3EF3C2-36CD-D5C1-9CBE-D664490A64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81165" y="2579686"/>
                <a:ext cx="20498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376DD2-1C6B-6892-73F6-97996AFB948D}"/>
                  </a:ext>
                </a:extLst>
              </p14:cNvPr>
              <p14:cNvContentPartPr/>
              <p14:nvPr/>
            </p14:nvContentPartPr>
            <p14:xfrm>
              <a:off x="1674085" y="2949046"/>
              <a:ext cx="3948840" cy="49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376DD2-1C6B-6892-73F6-97996AFB94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20085" y="2841406"/>
                <a:ext cx="4056480" cy="26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95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Microsoft Office PowerPoint</Application>
  <PresentationFormat>On-screen Show (16:9)</PresentationFormat>
  <Paragraphs>399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Consolas</vt:lpstr>
      <vt:lpstr>Office-tema</vt:lpstr>
      <vt:lpstr>Smart Wedding Contract</vt:lpstr>
      <vt:lpstr>Outline</vt:lpstr>
      <vt:lpstr>Design 1: One Contract for Everything</vt:lpstr>
      <vt:lpstr>Design 1: One Contract for Everything</vt:lpstr>
      <vt:lpstr>Design 2: Registry and Wedding Contract</vt:lpstr>
      <vt:lpstr>Design 2: Registry and Wedding Contract</vt:lpstr>
      <vt:lpstr>Design 3: Registry and Wedding Proxies</vt:lpstr>
      <vt:lpstr>Design 3: Registry and Wedding Proxies</vt:lpstr>
      <vt:lpstr>Why all this Proxy stuff?</vt:lpstr>
      <vt:lpstr>Why all this Proxy stuff?</vt:lpstr>
      <vt:lpstr>Registry Contract</vt:lpstr>
      <vt:lpstr>Wedding Contract</vt:lpstr>
      <vt:lpstr>Wedding Procedure</vt:lpstr>
      <vt:lpstr>Challenges</vt:lpstr>
      <vt:lpstr>Development</vt:lpstr>
      <vt:lpstr>Unittest Example</vt:lpstr>
      <vt:lpstr>Demo</vt:lpstr>
      <vt:lpstr>Demo</vt:lpstr>
      <vt:lpstr>Demo</vt:lpstr>
      <vt:lpstr>Demo</vt:lpstr>
      <vt:lpstr>Demo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Moritz Hesche</cp:lastModifiedBy>
  <cp:revision>120</cp:revision>
  <dcterms:created xsi:type="dcterms:W3CDTF">2013-06-10T16:56:09Z</dcterms:created>
  <dcterms:modified xsi:type="dcterms:W3CDTF">2023-11-23T11:32:56Z</dcterms:modified>
</cp:coreProperties>
</file>