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7" r:id="rId5"/>
    <p:sldId id="262" r:id="rId6"/>
    <p:sldId id="268" r:id="rId7"/>
    <p:sldId id="271" r:id="rId8"/>
    <p:sldId id="270" r:id="rId9"/>
    <p:sldId id="272" r:id="rId10"/>
    <p:sldId id="273" r:id="rId11"/>
    <p:sldId id="275" r:id="rId12"/>
    <p:sldId id="276" r:id="rId13"/>
    <p:sldId id="274" r:id="rId14"/>
    <p:sldId id="283" r:id="rId15"/>
    <p:sldId id="265" r:id="rId16"/>
    <p:sldId id="266" r:id="rId17"/>
    <p:sldId id="278" r:id="rId18"/>
    <p:sldId id="277" r:id="rId19"/>
    <p:sldId id="291" r:id="rId20"/>
    <p:sldId id="292" r:id="rId21"/>
    <p:sldId id="282" r:id="rId22"/>
    <p:sldId id="284" r:id="rId23"/>
    <p:sldId id="287" r:id="rId24"/>
    <p:sldId id="288" r:id="rId25"/>
    <p:sldId id="293" r:id="rId26"/>
    <p:sldId id="290" r:id="rId27"/>
    <p:sldId id="289" r:id="rId28"/>
    <p:sldId id="294" r:id="rId2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46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1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1 174,'116'1,"127"-3,-98-19,-60 6,-43 9,72-8,198-28,-133 13,-84 18,71-11,-119 15,0 3,1 2,62 5,-8 0,29-5,145 5,-123 18,-61-6,74 5,-104-13,-24-2,50 1,269 10,52-12,-218-6,574 2,-706-3,77-13,-76 7,84-1,-105 10,18 1,108-12,-119 5,89 3,-90 3,0-1,50-8,-31 2,1 2,100 7,-47 1,740-3,-688-19,-80 19,-73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1:02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77,'1'2,"-1"0,1-1,-1 1,1 0,0-1,0 1,-1 0,1-1,0 1,1-1,-1 0,0 1,0-1,1 0,-1 0,0 0,1 1,-1-2,1 1,0 0,-1 0,1 0,0-1,-1 1,1-1,0 1,0-1,0 0,2 0,59 6,-58-6,467-1,-439 0,44-9,0 0,235-27,-243 30,72-3,-110 10,10 1,-1-2,72-10,48-7,-102 14,313-2,-211 8,44 17,-199-19,16-1,1 1,0 1,-1 1,1 1,-1 0,0 2,21 7,-8 0,1-2,0-2,0-1,0-1,1-3,41 1,-61-5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7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1 299,'1994'0,"-1596"-31,-289 17,113 2,-95 14,176-3,-207-7,93-3,272-4,-228 6,-52 3,389-3,-372 11,45 17,-48-22,229 6,-179 25,-163-15,158 3,-210-14,-1 0,58 13,-48-7,40 2,141 17,-134-14,132 3,468-17,-415 20,1016-19,-1258-1,-1 0,1-2,0-2,-1 0,29-10,62-12,-87 17,0 2,1 2,-1 1,1 1,44 1,-36 2,0-2,73-14,-66 7,0 3,55-2,-24 3,284-37,-244 26,-76 10,44-3,167-20,2 1,-60 11,-33 1,30 1,148-7,-187 16,225-4,-330 14,-1 2,0 3,63 16,33 7,-97-26,-1-2,70-5,-73 0,1 2,0 1,46 9,-16-3,-58-6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1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1 177,'29'-2,"1"-1,-1-1,54-16,-54 12,-1 1,1 2,0 1,31-1,45 7,3 0,180-18,-241 11,1 3,49 4,49-2,-14-19,6 10,30-1,288-6,-69 11,-206 8,1300-3,-1464-1,-1-1,-1-1,1 0,23-9,22-3,-45 10,-3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2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2,'172'-1,"184"3,-253 7,35 1,-123-11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55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1 230,'26'1,"1"-1,0-2,0 0,-1-2,1 0,31-11,-34 7,1 1,0 1,1 2,35-3,106 6,-104 3,82-9,7-5,193 10,-161 5,969-3,-1011-10,4 1,-83 6,68-12,-99 11,369-32,-171 19,-115-1,-79 11,1 1,49-1,-28 7,105-13,-108 7,0 3,81 5,-32 1,605-3,-629 10,-72-9,11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9:03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0 100,'47'-14,"106"0,168 5,-293 8,0-2,50-12,-46 8,48-4,436 7,-268 7,678-3,-670 20,13 0,337-22,-470-18,576 19,-347 3,-133 17,-51-2,463-12,-334-8,273 24,-209-5,-301-6,-8-1,377-10,-341-8,43-1,-80 8,79-14,-79 7,82-1,55-8,-109 18,-26 1,1-3,-1-2,90-18,-132 18,1 1,35-1,-35 4,-1-2,38-7,-24 3,-1 2,1 2,-1 1,41 4,11 0,353-3,-295 19,620-20,-719-6,-36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48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61,'1'1,"-1"0,1 0,-1 0,1 0,0-1,-1 1,1 0,0 0,0 0,-1 0,1-1,0 1,0 0,0-1,0 1,0-1,0 1,0-1,0 1,0-1,0 0,1 0,-1 1,0-1,0 0,0 0,2 0,38 2,-36-1,165 8,53 1,72-8,256-5,-359-17,-100 12,68-2,-63 12,87-4,-109-6,51-3,73 2,-75 1,433 5,-283 5,-254-1,37-1,0-2,68-11,-76 8,0 1,91 6,-38 1,274 7,29-1,-276 0,-4 1,400 8,172 0,1938-18,-2552-7,-59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6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61,'193'19,"687"-17,-431-4,-253-16,-167 17,285-13,-166 6,163 12,-208 5,59 1,139 9,158 2,-279 2,-66-8,127 1,3525-17,-3612-18,9 20,63-3,-152-5,84-5,1848 13,-1780 18,-4 1,1015-21,-938 20,-19 0,256-20,-337-18,-4 0,-130 10,79-2,132-7,-66 9,14 0,278-12,62-13,837 34,-1288-10,-77 5,43 0,-24 5,7 1,115-13,-104 5,1 3,81 6,-46 0,-32 9,-28-3,4 0,-28-3,47 2,-16 0,-40-4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9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0 189,'4'2,"-1"1,1-1,-1 0,1 0,0 0,0 0,0-1,0 1,0-1,0 0,5 0,54 6,-41-6,520 25,-515-26,9 1,0-1,1-2,-1-2,64-15,-50 8,1 2,-1 2,1 2,88 4,-64 1,89-11,-107 6,-39 3,0 1,0-2,0 0,33-12,-29 9,0 1,0 1,1 1,-1 1,1 1,-1 1,30 3,10-1,13-5,76-13,69-2,46 0,-206 17,74-12,-79 7,60 2,26-2,210-2,-97 8,-21-19,-172 10,27 0,-38 12,-1 2,0 2,73 20,-89-19,-16-4,-2-2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10BE-62E0-4560-95DE-560F2F8EF0C1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600A-0E37-43D8-9B4E-8378DB5A7D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4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Espen / Lada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9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Espen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86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6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89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5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3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5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04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8F05-EC72-87B6-46A6-C5ECFE8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DA19-3376-CEE7-A028-1B1A084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21EC-794F-7D8F-718C-22F390BC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125-4E7A-42EE-8622-06C9E13CFB58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85C4-3A5F-A246-50D5-8C7859A5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DF71-A4BE-CF47-585B-3625C352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529F-F3DC-4CB8-BE26-84E519FD2C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100410"/>
            <a:ext cx="7772400" cy="646331"/>
          </a:xfrm>
        </p:spPr>
        <p:txBody>
          <a:bodyPr/>
          <a:lstStyle/>
          <a:p>
            <a:r>
              <a:rPr lang="nb-NO" dirty="0"/>
              <a:t>Smart Wedding Contract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744145"/>
            <a:ext cx="7399737" cy="1314450"/>
          </a:xfrm>
        </p:spPr>
        <p:txBody>
          <a:bodyPr>
            <a:normAutofit/>
          </a:bodyPr>
          <a:lstStyle/>
          <a:p>
            <a:r>
              <a:rPr lang="nb-NO" dirty="0"/>
              <a:t>TTM4195 | Assignment 3 | Group 2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67" b="3625"/>
          <a:stretch/>
        </p:blipFill>
        <p:spPr>
          <a:xfrm>
            <a:off x="1421593" y="999931"/>
            <a:ext cx="7175161" cy="326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403769" y="4416128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14:cNvPr>
              <p14:cNvContentPartPr/>
              <p14:nvPr/>
            </p14:nvContentPartPr>
            <p14:xfrm>
              <a:off x="4894645" y="1766446"/>
              <a:ext cx="3236760" cy="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0645" y="1658446"/>
                <a:ext cx="3344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14:cNvPr>
              <p14:cNvContentPartPr/>
              <p14:nvPr/>
            </p14:nvContentPartPr>
            <p14:xfrm>
              <a:off x="1586605" y="1988206"/>
              <a:ext cx="6655680" cy="6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2605" y="1880566"/>
                <a:ext cx="6763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14:cNvPr>
              <p14:cNvContentPartPr/>
              <p14:nvPr/>
            </p14:nvContentPartPr>
            <p14:xfrm>
              <a:off x="1519285" y="2184406"/>
              <a:ext cx="1627200" cy="88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5285" y="2076766"/>
                <a:ext cx="1734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14:cNvPr>
              <p14:cNvContentPartPr/>
              <p14:nvPr/>
            </p14:nvContentPartPr>
            <p14:xfrm>
              <a:off x="2070805" y="2204206"/>
              <a:ext cx="1068480" cy="41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805" y="2096566"/>
                <a:ext cx="11761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9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B094-8991-74EF-4BEA-34C062CB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Registry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F777-F6B4-A499-7AB0-F33AEF8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whos</a:t>
            </a:r>
            <a:r>
              <a:rPr lang="de-DE" dirty="0"/>
              <a:t> </a:t>
            </a:r>
            <a:r>
              <a:rPr lang="de-DE" dirty="0" err="1"/>
              <a:t>married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whom</a:t>
            </a:r>
            <a:endParaRPr lang="de-DE" dirty="0"/>
          </a:p>
          <a:p>
            <a:r>
              <a:rPr lang="de-DE" dirty="0"/>
              <a:t>ERC721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ERC721URIStorage</a:t>
            </a:r>
          </a:p>
          <a:p>
            <a:r>
              <a:rPr lang="de-DE" dirty="0"/>
              <a:t>Tokens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Proxy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/>
              <a:t>Mapping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spouse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Onchain</a:t>
            </a:r>
            <a:r>
              <a:rPr lang="de-DE" dirty="0"/>
              <a:t> Wedding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Wedding </a:t>
            </a:r>
            <a:r>
              <a:rPr lang="de-DE" dirty="0" err="1"/>
              <a:t>contract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3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9C56-BFD9-D849-5991-8CE1E63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92B6-E8A1-B1E1-A659-BBB50E1E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the</a:t>
            </a:r>
            <a:r>
              <a:rPr lang="de-DE" dirty="0"/>
              <a:t> Wedding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polygamic</a:t>
            </a:r>
            <a:r>
              <a:rPr lang="de-DE" dirty="0"/>
              <a:t> Weddings!!!</a:t>
            </a:r>
          </a:p>
          <a:p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Calls Registry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finalized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interacted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via </a:t>
            </a:r>
            <a:r>
              <a:rPr lang="de-DE" dirty="0" err="1"/>
              <a:t>proxies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0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Procedure</a:t>
            </a:r>
            <a:endParaRPr lang="de-D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</p:spTree>
    <p:extLst>
      <p:ext uri="{BB962C8B-B14F-4D97-AF65-F5344CB8AC3E}">
        <p14:creationId xmlns:p14="http://schemas.microsoft.com/office/powerpoint/2010/main" val="132681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2AA2-7E74-04D4-424E-0B668E79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D057-2835-AC73-65CD-DC9CE81B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efficiently</a:t>
            </a:r>
            <a:r>
              <a:rPr lang="de-DE" dirty="0"/>
              <a:t> check </a:t>
            </a:r>
            <a:r>
              <a:rPr lang="de-DE" dirty="0" err="1"/>
              <a:t>wehther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married</a:t>
            </a:r>
            <a:endParaRPr lang="de-DE" dirty="0"/>
          </a:p>
          <a:p>
            <a:r>
              <a:rPr lang="de-DE" dirty="0" err="1"/>
              <a:t>Reducing</a:t>
            </a:r>
            <a:r>
              <a:rPr lang="de-DE" dirty="0"/>
              <a:t> gas </a:t>
            </a:r>
            <a:r>
              <a:rPr lang="de-DE" dirty="0" err="1"/>
              <a:t>costs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Proxies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>
                <a:sym typeface="Wingdings" panose="05000000000000000000" pitchFamily="2" charset="2"/>
              </a:rPr>
              <a:t>Polygamy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2 out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divorce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handle </a:t>
            </a:r>
            <a:r>
              <a:rPr lang="de-DE" dirty="0" err="1">
                <a:sym typeface="Wingdings" panose="05000000000000000000" pitchFamily="2" charset="2"/>
              </a:rPr>
              <a:t>duplicates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 err="1">
                <a:sym typeface="Wingdings" panose="05000000000000000000" pitchFamily="2" charset="2"/>
              </a:rPr>
              <a:t>Differences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Görli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testchain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local</a:t>
            </a:r>
            <a:r>
              <a:rPr lang="de-DE" dirty="0">
                <a:sym typeface="Wingdings" panose="05000000000000000000" pitchFamily="2" charset="2"/>
              </a:rPr>
              <a:t> Ganache </a:t>
            </a:r>
            <a:r>
              <a:rPr lang="de-DE" dirty="0" err="1">
                <a:sym typeface="Wingdings" panose="05000000000000000000" pitchFamily="2" charset="2"/>
              </a:rPr>
              <a:t>chain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Efficient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(Brownie)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8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05CE-C96E-511B-B0D4-A45BBA71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6117-71A8-BD6A-EDC2-39564E6C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unittest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Smart </a:t>
            </a:r>
            <a:r>
              <a:rPr lang="de-DE" dirty="0" err="1"/>
              <a:t>Contract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timestamps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Remix (VMs)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Ganache </a:t>
            </a:r>
            <a:r>
              <a:rPr lang="de-DE" dirty="0" err="1"/>
              <a:t>blockchain</a:t>
            </a:r>
            <a:endParaRPr lang="de-DE" dirty="0"/>
          </a:p>
          <a:p>
            <a:r>
              <a:rPr lang="de-DE" dirty="0"/>
              <a:t>Python </a:t>
            </a:r>
            <a:r>
              <a:rPr lang="de-DE" dirty="0" err="1"/>
              <a:t>wrappers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r>
              <a:rPr lang="de-DE" dirty="0"/>
              <a:t> &amp; </a:t>
            </a:r>
            <a:r>
              <a:rPr lang="de-DE" dirty="0" err="1"/>
              <a:t>blockchain</a:t>
            </a:r>
            <a:r>
              <a:rPr lang="de-DE" dirty="0"/>
              <a:t> interface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 err="1">
                <a:sym typeface="Wingdings" panose="05000000000000000000" pitchFamily="2" charset="2"/>
              </a:rPr>
              <a:t>Allows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unittesting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python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frameworks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20895-FD56-E1C0-C5F0-23B27481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0" y="2129118"/>
            <a:ext cx="6915150" cy="11811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F10C7B-662A-B2E2-0F56-48162A444728}"/>
              </a:ext>
            </a:extLst>
          </p:cNvPr>
          <p:cNvSpPr/>
          <p:nvPr/>
        </p:nvSpPr>
        <p:spPr>
          <a:xfrm>
            <a:off x="973230" y="2301990"/>
            <a:ext cx="659031" cy="75975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86D3E-D0BF-5608-1EEF-B9785180014C}"/>
              </a:ext>
            </a:extLst>
          </p:cNvPr>
          <p:cNvSpPr txBox="1"/>
          <p:nvPr/>
        </p:nvSpPr>
        <p:spPr>
          <a:xfrm>
            <a:off x="5779586" y="3286388"/>
            <a:ext cx="2884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Source: https://eth-brownie.readthedocs.io/en/stable/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147614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511-94FA-A296-E0C7-2493B61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Unittest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A55484D-8943-D63A-E47B-E762FA55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411" y="943896"/>
            <a:ext cx="4489320" cy="3872039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D9A20-CE7B-0B31-DF7F-B1ABFFAA1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215"/>
          <a:stretch/>
        </p:blipFill>
        <p:spPr>
          <a:xfrm>
            <a:off x="5704648" y="2506980"/>
            <a:ext cx="3183287" cy="985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30BA0-B17A-0C0E-106D-C66799C05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57" b="11010"/>
          <a:stretch/>
        </p:blipFill>
        <p:spPr>
          <a:xfrm>
            <a:off x="5704648" y="1065130"/>
            <a:ext cx="3203132" cy="98588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E57E558-F8A7-D9EF-5AD6-3DCDF491D41B}"/>
              </a:ext>
            </a:extLst>
          </p:cNvPr>
          <p:cNvSpPr/>
          <p:nvPr/>
        </p:nvSpPr>
        <p:spPr>
          <a:xfrm>
            <a:off x="7081424" y="2148840"/>
            <a:ext cx="449580" cy="29718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D8556F-C47B-9D50-87C6-6996ACCB8EE6}"/>
              </a:ext>
            </a:extLst>
          </p:cNvPr>
          <p:cNvCxnSpPr/>
          <p:nvPr/>
        </p:nvCxnSpPr>
        <p:spPr>
          <a:xfrm>
            <a:off x="5539740" y="943896"/>
            <a:ext cx="0" cy="404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8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67939" y="812811"/>
            <a:ext cx="4935519" cy="328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9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487921" y="1405623"/>
            <a:ext cx="5916484" cy="2962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Outline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Design Conecpt</a:t>
            </a:r>
          </a:p>
          <a:p>
            <a:r>
              <a:rPr lang="nb-NO" dirty="0"/>
              <a:t>Regsitry Contract</a:t>
            </a:r>
          </a:p>
          <a:p>
            <a:r>
              <a:rPr lang="nb-NO" dirty="0"/>
              <a:t>Wedding Contract</a:t>
            </a:r>
          </a:p>
          <a:p>
            <a:r>
              <a:rPr lang="nb-NO" dirty="0"/>
              <a:t>Development &amp; Unittesting</a:t>
            </a:r>
          </a:p>
          <a:p>
            <a:r>
              <a:rPr lang="nb-NO" dirty="0"/>
              <a:t>Challenges</a:t>
            </a:r>
          </a:p>
          <a:p>
            <a:r>
              <a:rPr lang="nb-NO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8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11627" y="1642336"/>
            <a:ext cx="3978472" cy="7914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83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11626" y="2516820"/>
            <a:ext cx="4523911" cy="3431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5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47548" y="3041996"/>
            <a:ext cx="6596452" cy="6139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0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7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615E19-272E-0B7D-4587-1C49781B1AC9}"/>
              </a:ext>
            </a:extLst>
          </p:cNvPr>
          <p:cNvSpPr/>
          <p:nvPr/>
        </p:nvSpPr>
        <p:spPr>
          <a:xfrm>
            <a:off x="2519294" y="3818623"/>
            <a:ext cx="5266553" cy="3579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87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Keeps</a:t>
            </a:r>
            <a:r>
              <a:rPr lang="de-DE" dirty="0">
                <a:solidFill>
                  <a:srgbClr val="00B050"/>
                </a:solidFill>
              </a:rPr>
              <a:t> track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weddings</a:t>
            </a:r>
            <a:endParaRPr lang="de-DE" dirty="0">
              <a:solidFill>
                <a:srgbClr val="00B050"/>
              </a:solidFill>
            </a:endParaRP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Ensures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procedures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9374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39836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b="1" dirty="0"/>
              <a:t>Advantages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endParaRPr lang="de-DE" dirty="0"/>
          </a:p>
          <a:p>
            <a:r>
              <a:rPr lang="de-DE" b="1" dirty="0" err="1"/>
              <a:t>Disadvantages</a:t>
            </a:r>
            <a:endParaRPr lang="de-DE" b="1" dirty="0"/>
          </a:p>
          <a:p>
            <a:pPr lvl="1"/>
            <a:r>
              <a:rPr lang="de-DE" dirty="0"/>
              <a:t>Manage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weddding</a:t>
            </a:r>
            <a:endParaRPr lang="de-DE" dirty="0"/>
          </a:p>
          <a:p>
            <a:pPr lvl="1"/>
            <a:r>
              <a:rPr lang="de-DE" dirty="0" err="1"/>
              <a:t>Messy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parallel </a:t>
            </a:r>
            <a:r>
              <a:rPr lang="de-DE" dirty="0" err="1"/>
              <a:t>weddings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engagements</a:t>
            </a:r>
            <a:r>
              <a:rPr lang="de-DE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7853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7"/>
            <a:ext cx="5536941" cy="1429457"/>
          </a:xfrm>
        </p:spPr>
        <p:txBody>
          <a:bodyPr>
            <a:normAutofit/>
          </a:bodyPr>
          <a:lstStyle/>
          <a:p>
            <a:r>
              <a:rPr lang="de-DE" dirty="0" err="1"/>
              <a:t>Contract</a:t>
            </a:r>
            <a:r>
              <a:rPr lang="de-DE" dirty="0"/>
              <a:t> Factory: Registry </a:t>
            </a:r>
            <a:r>
              <a:rPr lang="de-DE" dirty="0" err="1"/>
              <a:t>deployes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initiated</a:t>
            </a:r>
            <a:r>
              <a:rPr lang="de-DE" dirty="0"/>
              <a:t> </a:t>
            </a:r>
            <a:r>
              <a:rPr lang="de-DE" dirty="0" err="1"/>
              <a:t>wedding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CC009-F01A-0B8E-29B0-94932D80297E}"/>
              </a:ext>
            </a:extLst>
          </p:cNvPr>
          <p:cNvSpPr/>
          <p:nvPr/>
        </p:nvSpPr>
        <p:spPr>
          <a:xfrm>
            <a:off x="784083" y="2563421"/>
            <a:ext cx="2405379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8413F-2387-D9E9-2344-2FF5B856E86D}"/>
              </a:ext>
            </a:extLst>
          </p:cNvPr>
          <p:cNvSpPr/>
          <p:nvPr/>
        </p:nvSpPr>
        <p:spPr>
          <a:xfrm>
            <a:off x="6819644" y="2921000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FE00E-75B4-22E9-20C6-A7AD520D8ADE}"/>
              </a:ext>
            </a:extLst>
          </p:cNvPr>
          <p:cNvCxnSpPr>
            <a:cxnSpLocks/>
          </p:cNvCxnSpPr>
          <p:nvPr/>
        </p:nvCxnSpPr>
        <p:spPr>
          <a:xfrm flipV="1">
            <a:off x="3196328" y="1481336"/>
            <a:ext cx="3623316" cy="172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B18056-9B62-5BDC-D48E-740A60C5FF49}"/>
              </a:ext>
            </a:extLst>
          </p:cNvPr>
          <p:cNvSpPr txBox="1"/>
          <p:nvPr/>
        </p:nvSpPr>
        <p:spPr>
          <a:xfrm rot="20066462">
            <a:off x="4389334" y="2164648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5DF423-1069-C5D6-2FD4-6CD31191286E}"/>
              </a:ext>
            </a:extLst>
          </p:cNvPr>
          <p:cNvSpPr/>
          <p:nvPr/>
        </p:nvSpPr>
        <p:spPr>
          <a:xfrm>
            <a:off x="6819644" y="753533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6BFAE9-E464-AF5E-0C9A-3EE961257684}"/>
              </a:ext>
            </a:extLst>
          </p:cNvPr>
          <p:cNvCxnSpPr>
            <a:cxnSpLocks/>
          </p:cNvCxnSpPr>
          <p:nvPr/>
        </p:nvCxnSpPr>
        <p:spPr>
          <a:xfrm>
            <a:off x="3187347" y="3232753"/>
            <a:ext cx="362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67B2B-8C31-6C47-6AB5-CC623764DF4E}"/>
              </a:ext>
            </a:extLst>
          </p:cNvPr>
          <p:cNvSpPr txBox="1"/>
          <p:nvPr/>
        </p:nvSpPr>
        <p:spPr>
          <a:xfrm>
            <a:off x="4490857" y="2978837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E2FA7D-C8B2-734B-DF0C-6B5111AC9FAC}"/>
              </a:ext>
            </a:extLst>
          </p:cNvPr>
          <p:cNvCxnSpPr>
            <a:cxnSpLocks/>
          </p:cNvCxnSpPr>
          <p:nvPr/>
        </p:nvCxnSpPr>
        <p:spPr>
          <a:xfrm>
            <a:off x="3191577" y="3232753"/>
            <a:ext cx="2751346" cy="219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792F25-A5BE-8C88-B106-0FDA2A593F40}"/>
              </a:ext>
            </a:extLst>
          </p:cNvPr>
          <p:cNvSpPr txBox="1"/>
          <p:nvPr/>
        </p:nvSpPr>
        <p:spPr>
          <a:xfrm rot="2355087">
            <a:off x="4348818" y="4265443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F79DA-894E-78C3-1D57-B8DDBF7DDA1E}"/>
              </a:ext>
            </a:extLst>
          </p:cNvPr>
          <p:cNvSpPr txBox="1"/>
          <p:nvPr/>
        </p:nvSpPr>
        <p:spPr>
          <a:xfrm rot="5400000">
            <a:off x="4798631" y="3664058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03993-0401-A115-3C12-2E953DD79BA6}"/>
              </a:ext>
            </a:extLst>
          </p:cNvPr>
          <p:cNvSpPr txBox="1"/>
          <p:nvPr/>
        </p:nvSpPr>
        <p:spPr>
          <a:xfrm rot="5400000">
            <a:off x="4756004" y="4797569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809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Nice </a:t>
            </a:r>
            <a:r>
              <a:rPr lang="de-DE" sz="2000" dirty="0" err="1"/>
              <a:t>separation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concerns</a:t>
            </a:r>
            <a:endParaRPr lang="de-DE" sz="2000" dirty="0"/>
          </a:p>
          <a:p>
            <a:r>
              <a:rPr lang="de-DE" sz="2000" dirty="0"/>
              <a:t>Clear </a:t>
            </a:r>
            <a:r>
              <a:rPr lang="de-DE" sz="2000" dirty="0" err="1"/>
              <a:t>implementation</a:t>
            </a:r>
            <a:endParaRPr lang="de-DE" sz="2000" dirty="0"/>
          </a:p>
          <a:p>
            <a:r>
              <a:rPr lang="de-DE" sz="2000" dirty="0" err="1"/>
              <a:t>Each</a:t>
            </a:r>
            <a:r>
              <a:rPr lang="de-DE" sz="2000" dirty="0"/>
              <a:t> Wedding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own </a:t>
            </a:r>
            <a:r>
              <a:rPr lang="de-DE" sz="2000" dirty="0" err="1"/>
              <a:t>contract</a:t>
            </a:r>
            <a:endParaRPr lang="de-DE" sz="2000" dirty="0"/>
          </a:p>
          <a:p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 err="1">
                <a:sym typeface="Wingdings" panose="05000000000000000000" pitchFamily="2" charset="2"/>
              </a:rPr>
              <a:t>Good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usability</a:t>
            </a:r>
            <a:endParaRPr lang="de-DE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Very expensive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initiate</a:t>
            </a:r>
            <a:r>
              <a:rPr lang="de-DE" sz="2000" dirty="0"/>
              <a:t> a </a:t>
            </a:r>
            <a:r>
              <a:rPr lang="de-DE" sz="2000" dirty="0" err="1"/>
              <a:t>wedding</a:t>
            </a:r>
            <a:endParaRPr lang="de-DE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CDFC1A-BDA7-04A4-310B-E8520782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08" y="2685662"/>
            <a:ext cx="4307206" cy="22787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CA0295-34F4-027E-A941-2CACE08D2637}"/>
              </a:ext>
            </a:extLst>
          </p:cNvPr>
          <p:cNvCxnSpPr>
            <a:cxnSpLocks/>
          </p:cNvCxnSpPr>
          <p:nvPr/>
        </p:nvCxnSpPr>
        <p:spPr>
          <a:xfrm>
            <a:off x="4789104" y="921774"/>
            <a:ext cx="0" cy="23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7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8217014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18E81-18E5-7FF6-188D-317644D90972}"/>
              </a:ext>
            </a:extLst>
          </p:cNvPr>
          <p:cNvSpPr txBox="1"/>
          <p:nvPr/>
        </p:nvSpPr>
        <p:spPr>
          <a:xfrm>
            <a:off x="3876677" y="190780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Contains</a:t>
            </a:r>
            <a:r>
              <a:rPr lang="de-DE" sz="1400" dirty="0">
                <a:solidFill>
                  <a:srgbClr val="00B050"/>
                </a:solidFill>
              </a:rPr>
              <a:t> (</a:t>
            </a:r>
            <a:r>
              <a:rPr lang="de-DE" sz="1400" dirty="0" err="1">
                <a:solidFill>
                  <a:srgbClr val="00B050"/>
                </a:solidFill>
              </a:rPr>
              <a:t>changable</a:t>
            </a:r>
            <a:r>
              <a:rPr lang="de-DE" sz="1400" dirty="0">
                <a:solidFill>
                  <a:srgbClr val="00B050"/>
                </a:solidFill>
              </a:rPr>
              <a:t>) </a:t>
            </a:r>
            <a:r>
              <a:rPr lang="de-DE" sz="1400" dirty="0" err="1">
                <a:solidFill>
                  <a:srgbClr val="00B050"/>
                </a:solidFill>
              </a:rPr>
              <a:t>address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of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33600-82F0-7709-5C63-61338104AE6E}"/>
              </a:ext>
            </a:extLst>
          </p:cNvPr>
          <p:cNvSpPr/>
          <p:nvPr/>
        </p:nvSpPr>
        <p:spPr>
          <a:xfrm>
            <a:off x="4256227" y="24627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D4B8D-4F90-E472-4357-9811DABBB163}"/>
              </a:ext>
            </a:extLst>
          </p:cNvPr>
          <p:cNvSpPr txBox="1"/>
          <p:nvPr/>
        </p:nvSpPr>
        <p:spPr>
          <a:xfrm>
            <a:off x="5311353" y="3045731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Use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implementation</a:t>
            </a:r>
            <a:r>
              <a:rPr lang="de-DE" sz="1400" b="1" dirty="0">
                <a:solidFill>
                  <a:srgbClr val="507BC8"/>
                </a:solidFill>
              </a:rPr>
              <a:t>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of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E58A1-9483-E23E-22DB-8BDD6B380C33}"/>
              </a:ext>
            </a:extLst>
          </p:cNvPr>
          <p:cNvSpPr txBox="1"/>
          <p:nvPr/>
        </p:nvSpPr>
        <p:spPr>
          <a:xfrm>
            <a:off x="3491254" y="293255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Deploy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new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5D1405-5DA3-D334-7ADD-6807252A5C80}"/>
              </a:ext>
            </a:extLst>
          </p:cNvPr>
          <p:cNvSpPr/>
          <p:nvPr/>
        </p:nvSpPr>
        <p:spPr>
          <a:xfrm>
            <a:off x="790949" y="2571750"/>
            <a:ext cx="2725457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changeWeddingImplementation</a:t>
            </a:r>
            <a:r>
              <a:rPr lang="de-DE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928FCE-905D-90BC-486E-DB7BFF59164E}"/>
              </a:ext>
            </a:extLst>
          </p:cNvPr>
          <p:cNvSpPr/>
          <p:nvPr/>
        </p:nvSpPr>
        <p:spPr>
          <a:xfrm>
            <a:off x="6843574" y="2450154"/>
            <a:ext cx="2181138" cy="2487365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1357CD-E3B0-DCDA-E943-B78E3A35F4C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37080" y="2726977"/>
            <a:ext cx="719147" cy="26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FABB6E4-74A0-E2BB-316B-4791492AA1A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983112" y="-379280"/>
            <a:ext cx="121596" cy="5780465"/>
          </a:xfrm>
          <a:prstGeom prst="curvedConnector3">
            <a:avLst>
              <a:gd name="adj1" fmla="val 288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38AE56-329E-9066-50AD-A8707C49413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216368" y="2726977"/>
            <a:ext cx="1606532" cy="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C154B-A0E0-EA16-7112-515038245F3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37080" y="3045731"/>
            <a:ext cx="693863" cy="3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F9747-A494-D15E-6F8C-A6D8439FDAE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191084" y="2725185"/>
            <a:ext cx="1631816" cy="6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D3546B-1B00-E3A1-339C-96989B9BB0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37080" y="3102024"/>
            <a:ext cx="693862" cy="94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D236BD-A6E9-4A1F-7AA8-71D42E5F55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91083" y="2787633"/>
            <a:ext cx="1622510" cy="12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F89992-E71E-A6A1-5BE4-DC2D95967810}"/>
              </a:ext>
            </a:extLst>
          </p:cNvPr>
          <p:cNvSpPr txBox="1"/>
          <p:nvPr/>
        </p:nvSpPr>
        <p:spPr>
          <a:xfrm rot="16200000">
            <a:off x="4667249" y="46650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 … 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270E45-717D-8928-73B6-A513844D7B2E}"/>
              </a:ext>
            </a:extLst>
          </p:cNvPr>
          <p:cNvCxnSpPr>
            <a:cxnSpLocks/>
          </p:cNvCxnSpPr>
          <p:nvPr/>
        </p:nvCxnSpPr>
        <p:spPr>
          <a:xfrm>
            <a:off x="3524779" y="3072853"/>
            <a:ext cx="1202708" cy="281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CFD4A9-CC7D-A57E-8494-3B9563A01789}"/>
              </a:ext>
            </a:extLst>
          </p:cNvPr>
          <p:cNvCxnSpPr>
            <a:cxnSpLocks/>
          </p:cNvCxnSpPr>
          <p:nvPr/>
        </p:nvCxnSpPr>
        <p:spPr>
          <a:xfrm flipV="1">
            <a:off x="5103572" y="2816100"/>
            <a:ext cx="1719328" cy="28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4629FA-1098-EFF4-D3C1-2FC77F25E2D9}"/>
              </a:ext>
            </a:extLst>
          </p:cNvPr>
          <p:cNvSpPr/>
          <p:nvPr/>
        </p:nvSpPr>
        <p:spPr>
          <a:xfrm>
            <a:off x="4230943" y="31020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904A-1766-A165-3FDB-E0BA3161310F}"/>
              </a:ext>
            </a:extLst>
          </p:cNvPr>
          <p:cNvSpPr/>
          <p:nvPr/>
        </p:nvSpPr>
        <p:spPr>
          <a:xfrm>
            <a:off x="4230942" y="3782553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DABB-6DE5-EFAB-ACB5-B298C2C06CC6}"/>
              </a:ext>
            </a:extLst>
          </p:cNvPr>
          <p:cNvSpPr txBox="1"/>
          <p:nvPr/>
        </p:nvSpPr>
        <p:spPr>
          <a:xfrm>
            <a:off x="1049867" y="1041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Registry</a:t>
            </a:r>
            <a:r>
              <a:rPr lang="de-DE" sz="2000" dirty="0"/>
              <a:t> </a:t>
            </a:r>
            <a:r>
              <a:rPr lang="de-DE" sz="2000" dirty="0" err="1"/>
              <a:t>deploys</a:t>
            </a:r>
            <a:r>
              <a:rPr lang="de-DE" sz="2000" dirty="0"/>
              <a:t> </a:t>
            </a:r>
            <a:r>
              <a:rPr lang="de-DE" sz="2000" dirty="0" err="1"/>
              <a:t>cheap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shared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contract</a:t>
            </a:r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All </a:t>
            </a:r>
            <a:r>
              <a:rPr lang="de-DE" sz="2000" dirty="0" err="1">
                <a:sym typeface="Wingdings" panose="05000000000000000000" pitchFamily="2" charset="2"/>
              </a:rPr>
              <a:t>advantages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before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small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proxy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overhed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r>
              <a:rPr lang="de-DE" sz="2000" b="1" dirty="0">
                <a:sym typeface="Wingdings" panose="05000000000000000000" pitchFamily="2" charset="2"/>
              </a:rPr>
              <a:t>Wedding </a:t>
            </a:r>
            <a:r>
              <a:rPr lang="de-DE" sz="2000" b="1" dirty="0" err="1">
                <a:sym typeface="Wingdings" panose="05000000000000000000" pitchFamily="2" charset="2"/>
              </a:rPr>
              <a:t>procedure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can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be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changed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without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redeploying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registry</a:t>
            </a:r>
            <a:endParaRPr lang="de-DE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2000" dirty="0"/>
              <a:t>Still minor gas </a:t>
            </a:r>
            <a:r>
              <a:rPr lang="de-DE" sz="2000" dirty="0" err="1"/>
              <a:t>overhead</a:t>
            </a:r>
            <a:endParaRPr lang="de-DE" sz="2000" dirty="0"/>
          </a:p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3AEE4F-FC8E-66B2-2137-E717A7C772CF}"/>
              </a:ext>
            </a:extLst>
          </p:cNvPr>
          <p:cNvCxnSpPr>
            <a:cxnSpLocks/>
          </p:cNvCxnSpPr>
          <p:nvPr/>
        </p:nvCxnSpPr>
        <p:spPr>
          <a:xfrm>
            <a:off x="4854388" y="1001692"/>
            <a:ext cx="0" cy="225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computer&#10;&#10;Description automatically generated">
            <a:extLst>
              <a:ext uri="{FF2B5EF4-FFF2-40B4-BE49-F238E27FC236}">
                <a16:creationId xmlns:a16="http://schemas.microsoft.com/office/drawing/2014/main" id="{E47131A2-51A0-EE1F-F84F-39202A1A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45" y="3107829"/>
            <a:ext cx="5226662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13"/>
          <a:stretch/>
        </p:blipFill>
        <p:spPr>
          <a:xfrm>
            <a:off x="1529169" y="1526457"/>
            <a:ext cx="7175161" cy="2411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349981" y="3811011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14:cNvPr>
              <p14:cNvContentPartPr/>
              <p14:nvPr/>
            </p14:nvContentPartPr>
            <p14:xfrm>
              <a:off x="5768365" y="2203126"/>
              <a:ext cx="2575080" cy="6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4725" y="2095126"/>
                <a:ext cx="26827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14:cNvPr>
              <p14:cNvContentPartPr/>
              <p14:nvPr/>
            </p14:nvContentPartPr>
            <p14:xfrm>
              <a:off x="1667245" y="2406886"/>
              <a:ext cx="5055840" cy="13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3605" y="2298886"/>
                <a:ext cx="516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14:cNvPr>
              <p14:cNvContentPartPr/>
              <p14:nvPr/>
            </p14:nvContentPartPr>
            <p14:xfrm>
              <a:off x="5176885" y="2491126"/>
              <a:ext cx="1556280" cy="6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3245" y="2383486"/>
                <a:ext cx="166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14:cNvPr>
              <p14:cNvContentPartPr/>
              <p14:nvPr/>
            </p14:nvContentPartPr>
            <p14:xfrm>
              <a:off x="5755045" y="2258206"/>
              <a:ext cx="282960" cy="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1405" y="2150566"/>
                <a:ext cx="390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14:cNvPr>
              <p14:cNvContentPartPr/>
              <p14:nvPr/>
            </p14:nvContentPartPr>
            <p14:xfrm>
              <a:off x="6534805" y="2687326"/>
              <a:ext cx="1942200" cy="8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1165" y="2579686"/>
                <a:ext cx="2049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14:cNvPr>
              <p14:cNvContentPartPr/>
              <p14:nvPr/>
            </p14:nvContentPartPr>
            <p14:xfrm>
              <a:off x="1674085" y="2949046"/>
              <a:ext cx="3948840" cy="49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0085" y="2841406"/>
                <a:ext cx="405648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95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Microsoft Office PowerPoint</Application>
  <PresentationFormat>On-screen Show (16:9)</PresentationFormat>
  <Paragraphs>530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Office-tema</vt:lpstr>
      <vt:lpstr>Smart Wedding Contract</vt:lpstr>
      <vt:lpstr>Outline</vt:lpstr>
      <vt:lpstr>Design 1: One Contract for Everything</vt:lpstr>
      <vt:lpstr>Design 1: One Contract for Everything</vt:lpstr>
      <vt:lpstr>Design 2: Registry and Wedding Contract</vt:lpstr>
      <vt:lpstr>Design 2: Registry and Wedding Contract</vt:lpstr>
      <vt:lpstr>Design 3: Registry and Wedding Proxies</vt:lpstr>
      <vt:lpstr>Design 3: Registry and Wedding Proxies</vt:lpstr>
      <vt:lpstr>Why all this Proxy stuff?</vt:lpstr>
      <vt:lpstr>Why all this Proxy stuff?</vt:lpstr>
      <vt:lpstr>Registry Contract</vt:lpstr>
      <vt:lpstr>Wedding Contract</vt:lpstr>
      <vt:lpstr>Wedding Procedure</vt:lpstr>
      <vt:lpstr>Challenges</vt:lpstr>
      <vt:lpstr>Development</vt:lpstr>
      <vt:lpstr>Unittest Example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Moritz Hesche</cp:lastModifiedBy>
  <cp:revision>122</cp:revision>
  <dcterms:created xsi:type="dcterms:W3CDTF">2013-06-10T16:56:09Z</dcterms:created>
  <dcterms:modified xsi:type="dcterms:W3CDTF">2023-11-23T11:44:40Z</dcterms:modified>
</cp:coreProperties>
</file>