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3" r:id="rId3"/>
    <p:sldId id="273" r:id="rId4"/>
    <p:sldId id="283" r:id="rId5"/>
    <p:sldId id="284" r:id="rId6"/>
    <p:sldId id="285" r:id="rId7"/>
    <p:sldId id="286" r:id="rId8"/>
    <p:sldId id="287" r:id="rId9"/>
    <p:sldId id="274" r:id="rId10"/>
    <p:sldId id="275" r:id="rId11"/>
    <p:sldId id="276" r:id="rId12"/>
    <p:sldId id="277" r:id="rId13"/>
    <p:sldId id="278" r:id="rId14"/>
    <p:sldId id="279" r:id="rId15"/>
    <p:sldId id="280" r:id="rId16"/>
    <p:sldId id="281" r:id="rId17"/>
    <p:sldId id="282" r:id="rId18"/>
  </p:sldIdLst>
  <p:sldSz cx="12192000" cy="6858000"/>
  <p:notesSz cx="6888163" cy="100203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900"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zh-CN" altLang="en-US"/>
          </a:p>
        </p:txBody>
      </p:sp>
      <p:sp>
        <p:nvSpPr>
          <p:cNvPr id="3" name="日期占位符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969F20EA-40D8-46F3-9E8B-01365910EE14}" type="datetimeFigureOut">
              <a:rPr lang="zh-CN" altLang="en-US" smtClean="0"/>
              <a:pPr/>
              <a:t>2018/11/15</a:t>
            </a:fld>
            <a:endParaRPr lang="zh-CN" altLang="en-US"/>
          </a:p>
        </p:txBody>
      </p:sp>
      <p:sp>
        <p:nvSpPr>
          <p:cNvPr id="4" name="幻灯片图像占位符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16" tIns="48308" rIns="96616" bIns="48308" rtlCol="0" anchor="ctr"/>
          <a:lstStyle/>
          <a:p>
            <a:endParaRPr lang="zh-CN" altLang="en-US"/>
          </a:p>
        </p:txBody>
      </p:sp>
      <p:sp>
        <p:nvSpPr>
          <p:cNvPr id="5" name="备注占位符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99AF289B-AC5A-4014-AEC5-1EEE15005EB7}" type="slidenum">
              <a:rPr lang="zh-CN" altLang="en-US" smtClean="0"/>
              <a:pPr/>
              <a:t>‹#›</a:t>
            </a:fld>
            <a:endParaRPr lang="zh-CN" altLang="en-US"/>
          </a:p>
        </p:txBody>
      </p:sp>
    </p:spTree>
    <p:extLst>
      <p:ext uri="{BB962C8B-B14F-4D97-AF65-F5344CB8AC3E}">
        <p14:creationId xmlns:p14="http://schemas.microsoft.com/office/powerpoint/2010/main" xmlns="" val="396716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1</a:t>
            </a:fld>
            <a:endParaRPr lang="zh-CN" altLang="en-US"/>
          </a:p>
        </p:txBody>
      </p:sp>
    </p:spTree>
    <p:extLst>
      <p:ext uri="{BB962C8B-B14F-4D97-AF65-F5344CB8AC3E}">
        <p14:creationId xmlns:p14="http://schemas.microsoft.com/office/powerpoint/2010/main" xmlns="" val="1604890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10</a:t>
            </a:fld>
            <a:endParaRPr lang="zh-CN" altLang="en-US"/>
          </a:p>
        </p:txBody>
      </p:sp>
    </p:spTree>
    <p:extLst>
      <p:ext uri="{BB962C8B-B14F-4D97-AF65-F5344CB8AC3E}">
        <p14:creationId xmlns:p14="http://schemas.microsoft.com/office/powerpoint/2010/main" xmlns="" val="1468732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11</a:t>
            </a:fld>
            <a:endParaRPr lang="zh-CN" altLang="en-US"/>
          </a:p>
        </p:txBody>
      </p:sp>
    </p:spTree>
    <p:extLst>
      <p:ext uri="{BB962C8B-B14F-4D97-AF65-F5344CB8AC3E}">
        <p14:creationId xmlns:p14="http://schemas.microsoft.com/office/powerpoint/2010/main" xmlns="" val="1468732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12</a:t>
            </a:fld>
            <a:endParaRPr lang="zh-CN" altLang="en-US"/>
          </a:p>
        </p:txBody>
      </p:sp>
    </p:spTree>
    <p:extLst>
      <p:ext uri="{BB962C8B-B14F-4D97-AF65-F5344CB8AC3E}">
        <p14:creationId xmlns:p14="http://schemas.microsoft.com/office/powerpoint/2010/main" xmlns="" val="1468732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13</a:t>
            </a:fld>
            <a:endParaRPr lang="zh-CN" altLang="en-US"/>
          </a:p>
        </p:txBody>
      </p:sp>
    </p:spTree>
    <p:extLst>
      <p:ext uri="{BB962C8B-B14F-4D97-AF65-F5344CB8AC3E}">
        <p14:creationId xmlns:p14="http://schemas.microsoft.com/office/powerpoint/2010/main" xmlns="" val="1468732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14</a:t>
            </a:fld>
            <a:endParaRPr lang="zh-CN" altLang="en-US"/>
          </a:p>
        </p:txBody>
      </p:sp>
    </p:spTree>
    <p:extLst>
      <p:ext uri="{BB962C8B-B14F-4D97-AF65-F5344CB8AC3E}">
        <p14:creationId xmlns:p14="http://schemas.microsoft.com/office/powerpoint/2010/main" xmlns="" val="1468732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15</a:t>
            </a:fld>
            <a:endParaRPr lang="zh-CN" altLang="en-US"/>
          </a:p>
        </p:txBody>
      </p:sp>
    </p:spTree>
    <p:extLst>
      <p:ext uri="{BB962C8B-B14F-4D97-AF65-F5344CB8AC3E}">
        <p14:creationId xmlns:p14="http://schemas.microsoft.com/office/powerpoint/2010/main" xmlns="" val="1468732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16</a:t>
            </a:fld>
            <a:endParaRPr lang="zh-CN" altLang="en-US"/>
          </a:p>
        </p:txBody>
      </p:sp>
    </p:spTree>
    <p:extLst>
      <p:ext uri="{BB962C8B-B14F-4D97-AF65-F5344CB8AC3E}">
        <p14:creationId xmlns:p14="http://schemas.microsoft.com/office/powerpoint/2010/main" xmlns="" val="1468732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17</a:t>
            </a:fld>
            <a:endParaRPr lang="zh-CN" altLang="en-US"/>
          </a:p>
        </p:txBody>
      </p:sp>
    </p:spTree>
    <p:extLst>
      <p:ext uri="{BB962C8B-B14F-4D97-AF65-F5344CB8AC3E}">
        <p14:creationId xmlns:p14="http://schemas.microsoft.com/office/powerpoint/2010/main" xmlns="" val="146873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2</a:t>
            </a:fld>
            <a:endParaRPr lang="zh-CN" altLang="en-US"/>
          </a:p>
        </p:txBody>
      </p:sp>
    </p:spTree>
    <p:extLst>
      <p:ext uri="{BB962C8B-B14F-4D97-AF65-F5344CB8AC3E}">
        <p14:creationId xmlns:p14="http://schemas.microsoft.com/office/powerpoint/2010/main" xmlns="" val="146873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3</a:t>
            </a:fld>
            <a:endParaRPr lang="zh-CN" altLang="en-US"/>
          </a:p>
        </p:txBody>
      </p:sp>
    </p:spTree>
    <p:extLst>
      <p:ext uri="{BB962C8B-B14F-4D97-AF65-F5344CB8AC3E}">
        <p14:creationId xmlns:p14="http://schemas.microsoft.com/office/powerpoint/2010/main" xmlns="" val="146873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4</a:t>
            </a:fld>
            <a:endParaRPr lang="zh-CN" altLang="en-US"/>
          </a:p>
        </p:txBody>
      </p:sp>
    </p:spTree>
    <p:extLst>
      <p:ext uri="{BB962C8B-B14F-4D97-AF65-F5344CB8AC3E}">
        <p14:creationId xmlns:p14="http://schemas.microsoft.com/office/powerpoint/2010/main" xmlns="" val="315119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5</a:t>
            </a:fld>
            <a:endParaRPr lang="zh-CN" altLang="en-US"/>
          </a:p>
        </p:txBody>
      </p:sp>
    </p:spTree>
    <p:extLst>
      <p:ext uri="{BB962C8B-B14F-4D97-AF65-F5344CB8AC3E}">
        <p14:creationId xmlns:p14="http://schemas.microsoft.com/office/powerpoint/2010/main" xmlns="" val="1987717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6</a:t>
            </a:fld>
            <a:endParaRPr lang="zh-CN" altLang="en-US"/>
          </a:p>
        </p:txBody>
      </p:sp>
    </p:spTree>
    <p:extLst>
      <p:ext uri="{BB962C8B-B14F-4D97-AF65-F5344CB8AC3E}">
        <p14:creationId xmlns:p14="http://schemas.microsoft.com/office/powerpoint/2010/main" xmlns="" val="679773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7</a:t>
            </a:fld>
            <a:endParaRPr lang="zh-CN" altLang="en-US"/>
          </a:p>
        </p:txBody>
      </p:sp>
    </p:spTree>
    <p:extLst>
      <p:ext uri="{BB962C8B-B14F-4D97-AF65-F5344CB8AC3E}">
        <p14:creationId xmlns:p14="http://schemas.microsoft.com/office/powerpoint/2010/main" xmlns="" val="1458152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8</a:t>
            </a:fld>
            <a:endParaRPr lang="zh-CN" altLang="en-US"/>
          </a:p>
        </p:txBody>
      </p:sp>
    </p:spTree>
    <p:extLst>
      <p:ext uri="{BB962C8B-B14F-4D97-AF65-F5344CB8AC3E}">
        <p14:creationId xmlns:p14="http://schemas.microsoft.com/office/powerpoint/2010/main" xmlns="" val="1458152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F289B-AC5A-4014-AEC5-1EEE15005EB7}" type="slidenum">
              <a:rPr lang="zh-CN" altLang="en-US" smtClean="0"/>
              <a:pPr/>
              <a:t>9</a:t>
            </a:fld>
            <a:endParaRPr lang="zh-CN" altLang="en-US"/>
          </a:p>
        </p:txBody>
      </p:sp>
    </p:spTree>
    <p:extLst>
      <p:ext uri="{BB962C8B-B14F-4D97-AF65-F5344CB8AC3E}">
        <p14:creationId xmlns:p14="http://schemas.microsoft.com/office/powerpoint/2010/main" xmlns="" val="146873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66E6A3-18EF-499C-9A60-03F83C50C4FE}" type="datetimeFigureOut">
              <a:rPr lang="zh-CN" altLang="en-US" smtClean="0"/>
              <a:pPr/>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409873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6E6A3-18EF-499C-9A60-03F83C50C4FE}" type="datetimeFigureOut">
              <a:rPr lang="zh-CN" altLang="en-US" smtClean="0"/>
              <a:pPr/>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3495303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6E6A3-18EF-499C-9A60-03F83C50C4FE}" type="datetimeFigureOut">
              <a:rPr lang="zh-CN" altLang="en-US" smtClean="0"/>
              <a:pPr/>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79119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6E6A3-18EF-499C-9A60-03F83C50C4FE}" type="datetimeFigureOut">
              <a:rPr lang="zh-CN" altLang="en-US" smtClean="0"/>
              <a:pPr/>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219035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66E6A3-18EF-499C-9A60-03F83C50C4FE}" type="datetimeFigureOut">
              <a:rPr lang="zh-CN" altLang="en-US" smtClean="0"/>
              <a:pPr/>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201942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66E6A3-18EF-499C-9A60-03F83C50C4FE}" type="datetimeFigureOut">
              <a:rPr lang="zh-CN" altLang="en-US" smtClean="0"/>
              <a:pPr/>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3407242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66E6A3-18EF-499C-9A60-03F83C50C4FE}" type="datetimeFigureOut">
              <a:rPr lang="zh-CN" altLang="en-US" smtClean="0"/>
              <a:pPr/>
              <a:t>2018/11/15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148019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66E6A3-18EF-499C-9A60-03F83C50C4FE}" type="datetimeFigureOut">
              <a:rPr lang="zh-CN" altLang="en-US" smtClean="0"/>
              <a:pPr/>
              <a:t>2018/11/15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93812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66E6A3-18EF-499C-9A60-03F83C50C4FE}" type="datetimeFigureOut">
              <a:rPr lang="zh-CN" altLang="en-US" smtClean="0"/>
              <a:pPr/>
              <a:t>2018/11/15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266837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66E6A3-18EF-499C-9A60-03F83C50C4FE}" type="datetimeFigureOut">
              <a:rPr lang="zh-CN" altLang="en-US" smtClean="0"/>
              <a:pPr/>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193321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66E6A3-18EF-499C-9A60-03F83C50C4FE}" type="datetimeFigureOut">
              <a:rPr lang="zh-CN" altLang="en-US" smtClean="0"/>
              <a:pPr/>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221460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6E6A3-18EF-499C-9A60-03F83C50C4FE}" type="datetimeFigureOut">
              <a:rPr lang="zh-CN" altLang="en-US" smtClean="0"/>
              <a:pPr/>
              <a:t>2018/11/15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1FA0E-3897-4ED4-9273-266581EE25DD}" type="slidenum">
              <a:rPr lang="zh-CN" altLang="en-US" smtClean="0"/>
              <a:pPr/>
              <a:t>‹#›</a:t>
            </a:fld>
            <a:endParaRPr lang="zh-CN" altLang="en-US"/>
          </a:p>
        </p:txBody>
      </p:sp>
    </p:spTree>
    <p:extLst>
      <p:ext uri="{BB962C8B-B14F-4D97-AF65-F5344CB8AC3E}">
        <p14:creationId xmlns:p14="http://schemas.microsoft.com/office/powerpoint/2010/main" xmlns="" val="2257173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639449" y="145939"/>
            <a:ext cx="3679163" cy="1043884"/>
          </a:xfrm>
          <a:prstGeom prst="rect">
            <a:avLst/>
          </a:prstGeom>
        </p:spPr>
      </p:pic>
      <p:sp>
        <p:nvSpPr>
          <p:cNvPr id="8" name="文本框 7"/>
          <p:cNvSpPr txBox="1"/>
          <p:nvPr/>
        </p:nvSpPr>
        <p:spPr>
          <a:xfrm>
            <a:off x="1110715" y="359267"/>
            <a:ext cx="1927274" cy="523220"/>
          </a:xfrm>
          <a:prstGeom prst="rect">
            <a:avLst/>
          </a:prstGeom>
          <a:noFill/>
        </p:spPr>
        <p:txBody>
          <a:bodyPr wrap="square" rtlCol="0">
            <a:spAutoFit/>
          </a:bodyPr>
          <a:lstStyle/>
          <a:p>
            <a:r>
              <a:rPr lang="zh-CN" altLang="en-US" sz="2800" b="1" dirty="0" smtClean="0">
                <a:solidFill>
                  <a:schemeClr val="accent5"/>
                </a:solidFill>
              </a:rPr>
              <a:t>            </a:t>
            </a:r>
            <a:r>
              <a:rPr lang="zh-CN" altLang="en-US" sz="2800" b="1" dirty="0" smtClean="0">
                <a:solidFill>
                  <a:schemeClr val="accent5"/>
                </a:solidFill>
              </a:rPr>
              <a:t>平谷</a:t>
            </a:r>
            <a:endParaRPr lang="zh-CN" altLang="en-US" sz="2400" b="1" dirty="0">
              <a:latin typeface="楷体" pitchFamily="49" charset="-122"/>
              <a:ea typeface="楷体" pitchFamily="49" charset="-122"/>
            </a:endParaRPr>
          </a:p>
        </p:txBody>
      </p:sp>
      <p:sp>
        <p:nvSpPr>
          <p:cNvPr id="14" name="文本框 13"/>
          <p:cNvSpPr txBox="1"/>
          <p:nvPr/>
        </p:nvSpPr>
        <p:spPr>
          <a:xfrm>
            <a:off x="9812845" y="5838552"/>
            <a:ext cx="1729064" cy="461665"/>
          </a:xfrm>
          <a:prstGeom prst="rect">
            <a:avLst/>
          </a:prstGeom>
          <a:noFill/>
        </p:spPr>
        <p:txBody>
          <a:bodyPr wrap="square" rtlCol="0">
            <a:spAutoFit/>
          </a:bodyPr>
          <a:lstStyle/>
          <a:p>
            <a:r>
              <a:rPr lang="zh-CN" altLang="en-US" sz="2400" b="1" dirty="0" smtClean="0">
                <a:solidFill>
                  <a:schemeClr val="accent1">
                    <a:lumMod val="75000"/>
                  </a:schemeClr>
                </a:solidFill>
                <a:latin typeface="Segoe UI Black" panose="020B0A02040204020203" pitchFamily="34" charset="0"/>
                <a:cs typeface="Segoe UI Black" panose="020B0A02040204020203" pitchFamily="34" charset="0"/>
              </a:rPr>
              <a:t>     </a:t>
            </a:r>
            <a:endParaRPr lang="zh-CN" altLang="en-US" sz="2400" b="1" dirty="0">
              <a:solidFill>
                <a:schemeClr val="accent1">
                  <a:lumMod val="75000"/>
                </a:schemeClr>
              </a:solidFill>
              <a:latin typeface="Segoe UI Black" panose="020B0A02040204020203" pitchFamily="34" charset="0"/>
              <a:cs typeface="Segoe UI Black" panose="020B0A02040204020203" pitchFamily="34" charset="0"/>
            </a:endParaRPr>
          </a:p>
        </p:txBody>
      </p:sp>
      <p:cxnSp>
        <p:nvCxnSpPr>
          <p:cNvPr id="17" name="直接连接符 16"/>
          <p:cNvCxnSpPr/>
          <p:nvPr/>
        </p:nvCxnSpPr>
        <p:spPr>
          <a:xfrm>
            <a:off x="4459458" y="3362178"/>
            <a:ext cx="14068" cy="70339"/>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BEBA8EAE-BF5A-486C-A8C5-ECC9F3942E4B}">
                <a14:imgProps xmlns:a14="http://schemas.microsoft.com/office/drawing/2010/main" xmlns="">
                  <a14:imgLayer r:embed="rId5">
                    <a14:imgEffect>
                      <a14:artisticPlasticWrap/>
                    </a14:imgEffect>
                  </a14:imgLayer>
                </a14:imgProps>
              </a:ext>
            </a:extLst>
          </a:blip>
          <a:stretch>
            <a:fillRect/>
          </a:stretch>
        </p:blipFill>
        <p:spPr>
          <a:xfrm>
            <a:off x="20472" y="2504426"/>
            <a:ext cx="12180628" cy="2787664"/>
          </a:xfrm>
          <a:prstGeom prst="rect">
            <a:avLst/>
          </a:prstGeom>
        </p:spPr>
      </p:pic>
      <p:sp>
        <p:nvSpPr>
          <p:cNvPr id="9" name="Rectangle 45"/>
          <p:cNvSpPr>
            <a:spLocks noChangeArrowheads="1"/>
          </p:cNvSpPr>
          <p:nvPr/>
        </p:nvSpPr>
        <p:spPr bwMode="auto">
          <a:xfrm>
            <a:off x="4554463" y="600837"/>
            <a:ext cx="7632128" cy="159184"/>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10" name="Rectangle 45"/>
          <p:cNvSpPr>
            <a:spLocks noChangeArrowheads="1"/>
          </p:cNvSpPr>
          <p:nvPr/>
        </p:nvSpPr>
        <p:spPr bwMode="auto">
          <a:xfrm flipV="1">
            <a:off x="99152" y="6069383"/>
            <a:ext cx="7958866" cy="104169"/>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12" name="文本框 7"/>
          <p:cNvSpPr txBox="1"/>
          <p:nvPr/>
        </p:nvSpPr>
        <p:spPr>
          <a:xfrm>
            <a:off x="3509888" y="1646404"/>
            <a:ext cx="4122239" cy="523220"/>
          </a:xfrm>
          <a:prstGeom prst="rect">
            <a:avLst/>
          </a:prstGeom>
          <a:noFill/>
        </p:spPr>
        <p:txBody>
          <a:bodyPr wrap="square" rtlCol="0">
            <a:spAutoFit/>
          </a:bodyPr>
          <a:lstStyle/>
          <a:p>
            <a:r>
              <a:rPr lang="zh-CN" altLang="en-US" sz="2800" b="1" dirty="0" smtClean="0">
                <a:solidFill>
                  <a:schemeClr val="accent5"/>
                </a:solidFill>
              </a:rPr>
              <a:t>          </a:t>
            </a:r>
            <a:r>
              <a:rPr lang="zh-CN" altLang="en-US" sz="2400" b="1" dirty="0" smtClean="0">
                <a:solidFill>
                  <a:schemeClr val="accent5"/>
                </a:solidFill>
                <a:latin typeface="楷体" pitchFamily="49" charset="-122"/>
                <a:ea typeface="楷体" pitchFamily="49" charset="-122"/>
              </a:rPr>
              <a:t>平谷蓝天救援队（筹）</a:t>
            </a:r>
            <a:endParaRPr lang="zh-CN" altLang="en-US" sz="2400" b="1" dirty="0">
              <a:latin typeface="楷体" pitchFamily="49" charset="-122"/>
              <a:ea typeface="楷体" pitchFamily="49" charset="-122"/>
            </a:endParaRPr>
          </a:p>
        </p:txBody>
      </p:sp>
      <p:sp>
        <p:nvSpPr>
          <p:cNvPr id="13" name="文本框 7"/>
          <p:cNvSpPr txBox="1"/>
          <p:nvPr/>
        </p:nvSpPr>
        <p:spPr>
          <a:xfrm>
            <a:off x="8058018" y="5853941"/>
            <a:ext cx="4122239" cy="892552"/>
          </a:xfrm>
          <a:prstGeom prst="rect">
            <a:avLst/>
          </a:prstGeom>
          <a:noFill/>
        </p:spPr>
        <p:txBody>
          <a:bodyPr wrap="square" rtlCol="0">
            <a:spAutoFit/>
          </a:bodyPr>
          <a:lstStyle/>
          <a:p>
            <a:pPr algn="ctr"/>
            <a:r>
              <a:rPr lang="zh-CN" altLang="en-US" sz="2800" b="1" dirty="0" smtClean="0">
                <a:solidFill>
                  <a:schemeClr val="accent5"/>
                </a:solidFill>
              </a:rPr>
              <a:t>   </a:t>
            </a:r>
            <a:r>
              <a:rPr lang="zh-CN" altLang="en-US" sz="2400" b="1" dirty="0" smtClean="0">
                <a:latin typeface="楷体" pitchFamily="49" charset="-122"/>
                <a:ea typeface="楷体" pitchFamily="49" charset="-122"/>
              </a:rPr>
              <a:t>同在蓝天下 </a:t>
            </a:r>
            <a:r>
              <a:rPr lang="zh-CN" altLang="en-US" sz="2400" b="1" dirty="0" smtClean="0">
                <a:ln w="0"/>
                <a:effectLst>
                  <a:outerShdw blurRad="38100" dist="25400" dir="5400000" algn="ctr" rotWithShape="0">
                    <a:srgbClr val="6E747A">
                      <a:alpha val="43000"/>
                    </a:srgbClr>
                  </a:outerShdw>
                </a:effectLst>
                <a:latin typeface="楷体" pitchFamily="49" charset="-122"/>
                <a:ea typeface="楷体" pitchFamily="49" charset="-122"/>
              </a:rPr>
              <a:t>携手为公益</a:t>
            </a:r>
            <a:endParaRPr lang="zh-CN" altLang="en-US" sz="2400" b="1" dirty="0">
              <a:ln w="0"/>
              <a:effectLst>
                <a:outerShdw blurRad="38100" dist="25400" dir="5400000" algn="ctr" rotWithShape="0">
                  <a:srgbClr val="6E747A">
                    <a:alpha val="43000"/>
                  </a:srgbClr>
                </a:outerShdw>
              </a:effectLst>
              <a:latin typeface="楷体" pitchFamily="49" charset="-122"/>
              <a:ea typeface="楷体" pitchFamily="49" charset="-122"/>
            </a:endParaRPr>
          </a:p>
          <a:p>
            <a:endParaRPr lang="zh-CN" altLang="en-US" sz="2400" b="1" dirty="0">
              <a:solidFill>
                <a:schemeClr val="accent5"/>
              </a:solidFill>
              <a:latin typeface="楷体" pitchFamily="49" charset="-122"/>
              <a:ea typeface="楷体" pitchFamily="49" charset="-122"/>
            </a:endParaRPr>
          </a:p>
        </p:txBody>
      </p:sp>
      <p:sp>
        <p:nvSpPr>
          <p:cNvPr id="15" name="文本框 7"/>
          <p:cNvSpPr txBox="1"/>
          <p:nvPr/>
        </p:nvSpPr>
        <p:spPr>
          <a:xfrm>
            <a:off x="4248288" y="6226328"/>
            <a:ext cx="4122239" cy="523220"/>
          </a:xfrm>
          <a:prstGeom prst="rect">
            <a:avLst/>
          </a:prstGeom>
          <a:noFill/>
        </p:spPr>
        <p:txBody>
          <a:bodyPr wrap="square" rtlCol="0">
            <a:spAutoFit/>
          </a:bodyPr>
          <a:lstStyle/>
          <a:p>
            <a:r>
              <a:rPr lang="zh-CN" altLang="en-US" sz="2800" b="1" dirty="0" smtClean="0">
                <a:solidFill>
                  <a:schemeClr val="accent5"/>
                </a:solidFill>
              </a:rPr>
              <a:t>            </a:t>
            </a:r>
            <a:r>
              <a:rPr lang="en-US" altLang="zh-CN" sz="2400" b="1" dirty="0" smtClean="0">
                <a:latin typeface="楷体" pitchFamily="49" charset="-122"/>
                <a:ea typeface="楷体" pitchFamily="49" charset="-122"/>
              </a:rPr>
              <a:t>2018</a:t>
            </a:r>
            <a:r>
              <a:rPr lang="zh-CN" altLang="en-US" sz="2400" b="1" dirty="0" smtClean="0">
                <a:latin typeface="楷体" pitchFamily="49" charset="-122"/>
                <a:ea typeface="楷体" pitchFamily="49" charset="-122"/>
              </a:rPr>
              <a:t>年</a:t>
            </a:r>
            <a:r>
              <a:rPr lang="en-US" altLang="zh-CN" sz="2400" b="1" dirty="0" smtClean="0">
                <a:latin typeface="楷体" pitchFamily="49" charset="-122"/>
                <a:ea typeface="楷体" pitchFamily="49" charset="-122"/>
              </a:rPr>
              <a:t>11</a:t>
            </a:r>
            <a:r>
              <a:rPr lang="zh-CN" altLang="en-US" sz="2400" b="1" dirty="0" smtClean="0">
                <a:latin typeface="楷体" pitchFamily="49" charset="-122"/>
                <a:ea typeface="楷体" pitchFamily="49" charset="-122"/>
              </a:rPr>
              <a:t>月</a:t>
            </a:r>
            <a:r>
              <a:rPr lang="en-US" altLang="zh-CN" sz="2400" b="1" smtClean="0">
                <a:latin typeface="楷体" pitchFamily="49" charset="-122"/>
                <a:ea typeface="楷体" pitchFamily="49" charset="-122"/>
              </a:rPr>
              <a:t>18</a:t>
            </a:r>
            <a:r>
              <a:rPr lang="zh-CN" altLang="en-US" sz="2400" b="1" smtClean="0">
                <a:latin typeface="楷体" pitchFamily="49" charset="-122"/>
                <a:ea typeface="楷体" pitchFamily="49" charset="-122"/>
              </a:rPr>
              <a:t>日</a:t>
            </a:r>
            <a:endParaRPr lang="zh-CN" altLang="en-US" sz="2000" b="1" dirty="0">
              <a:latin typeface="楷体" pitchFamily="49" charset="-122"/>
              <a:ea typeface="楷体" pitchFamily="49" charset="-122"/>
            </a:endParaRPr>
          </a:p>
        </p:txBody>
      </p:sp>
    </p:spTree>
    <p:extLst>
      <p:ext uri="{BB962C8B-B14F-4D97-AF65-F5344CB8AC3E}">
        <p14:creationId xmlns:p14="http://schemas.microsoft.com/office/powerpoint/2010/main" xmlns="" val="3923999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440883" y="646556"/>
            <a:ext cx="2745708" cy="53480"/>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1" y="614783"/>
            <a:ext cx="8918369" cy="8525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47077" y="72903"/>
            <a:ext cx="3554589" cy="461665"/>
          </a:xfrm>
          <a:prstGeom prst="rect">
            <a:avLst/>
          </a:prstGeom>
          <a:noFill/>
        </p:spPr>
        <p:txBody>
          <a:bodyPr wrap="square" rtlCol="0">
            <a:spAutoFit/>
          </a:bodyPr>
          <a:lstStyle/>
          <a:p>
            <a:r>
              <a:rPr lang="zh-CN" altLang="en-US" sz="2400" b="1" dirty="0" smtClean="0">
                <a:latin typeface="楷体" pitchFamily="49" charset="-122"/>
                <a:ea typeface="楷体" pitchFamily="49" charset="-122"/>
              </a:rPr>
              <a:t>培训与标准化建设</a:t>
            </a:r>
            <a:endParaRPr lang="zh-CN" altLang="en-US" sz="2400" b="1" dirty="0">
              <a:latin typeface="楷体" pitchFamily="49" charset="-122"/>
              <a:ea typeface="楷体" pitchFamily="49" charset="-122"/>
            </a:endParaRPr>
          </a:p>
        </p:txBody>
      </p:sp>
      <p:sp>
        <p:nvSpPr>
          <p:cNvPr id="12" name="灯片编号占位符 1"/>
          <p:cNvSpPr txBox="1">
            <a:spLocks/>
          </p:cNvSpPr>
          <p:nvPr/>
        </p:nvSpPr>
        <p:spPr bwMode="auto">
          <a:xfrm>
            <a:off x="11535120" y="64516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4</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75422" y="700036"/>
            <a:ext cx="11688895" cy="701731"/>
          </a:xfrm>
          <a:prstGeom prst="rect">
            <a:avLst/>
          </a:prstGeom>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5" name="矩形 4"/>
          <p:cNvSpPr/>
          <p:nvPr/>
        </p:nvSpPr>
        <p:spPr>
          <a:xfrm>
            <a:off x="275421" y="938151"/>
            <a:ext cx="11481149" cy="3170099"/>
          </a:xfrm>
          <a:prstGeom prst="rect">
            <a:avLst/>
          </a:prstGeom>
          <a:ln>
            <a:noFill/>
          </a:ln>
        </p:spPr>
        <p:txBody>
          <a:bodyPr wrap="square">
            <a:spAutoFit/>
          </a:bodyPr>
          <a:lstStyle/>
          <a:p>
            <a:endParaRPr lang="en-US" altLang="zh-CN" sz="2000" dirty="0" smtClean="0">
              <a:latin typeface="楷体" pitchFamily="49" charset="-122"/>
              <a:ea typeface="楷体" pitchFamily="49" charset="-122"/>
            </a:endParaRPr>
          </a:p>
          <a:p>
            <a:r>
              <a:rPr lang="zh-CN" altLang="en-US" dirty="0" smtClean="0">
                <a:latin typeface="楷体" pitchFamily="49" charset="-122"/>
                <a:ea typeface="楷体" pitchFamily="49" charset="-122"/>
              </a:rPr>
              <a:t>   因为</a:t>
            </a:r>
            <a:r>
              <a:rPr lang="zh-CN" altLang="en-US" dirty="0">
                <a:latin typeface="楷体" pitchFamily="49" charset="-122"/>
                <a:ea typeface="楷体" pitchFamily="49" charset="-122"/>
              </a:rPr>
              <a:t>面对生命，所以必须专业。蓝天救援始终清醒的认识到这是一种专业责任，基于此蓝天救援广泛开展各类救援专业训练和培训，目前已形成以总部集中培训和分队队内培训相结合，专家专项培训和社会师资培训相结合，以知识结构培训和演习演练相结合的整体培训体系。蓝天总部积极筹措资金，寻求资源，聘请各专业专家、学者施教，已开展全国性各类专业培训113次，培训队员 6200人，为分队播下了种子，提高蓝天救援整体技术水准。各分队也在参加总部培训的同时，积极利用队内资源、社会资源开展自训，同时与当地消防、民防、地震等部门联合展开演习演练，提升队员个人素质和队伍能力，逐步整体向专业化、正规化迈进。</a:t>
            </a:r>
            <a:br>
              <a:rPr lang="zh-CN" altLang="en-US" dirty="0">
                <a:latin typeface="楷体" pitchFamily="49" charset="-122"/>
                <a:ea typeface="楷体" pitchFamily="49" charset="-122"/>
              </a:rPr>
            </a:br>
            <a:r>
              <a:rPr lang="zh-CN" altLang="en-US" dirty="0">
                <a:latin typeface="楷体" pitchFamily="49" charset="-122"/>
                <a:ea typeface="楷体" pitchFamily="49" charset="-122"/>
              </a:rPr>
              <a:t>         </a:t>
            </a:r>
            <a:endParaRPr lang="en-US" altLang="zh-CN" dirty="0" smtClean="0">
              <a:latin typeface="楷体" pitchFamily="49" charset="-122"/>
              <a:ea typeface="楷体" pitchFamily="49" charset="-122"/>
            </a:endParaRPr>
          </a:p>
          <a:p>
            <a:r>
              <a:rPr lang="en-US" altLang="zh-CN" dirty="0">
                <a:latin typeface="楷体" pitchFamily="49" charset="-122"/>
                <a:ea typeface="楷体" pitchFamily="49" charset="-122"/>
              </a:rPr>
              <a:t> </a:t>
            </a:r>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2016年</a:t>
            </a:r>
            <a:r>
              <a:rPr lang="zh-CN" altLang="en-US" dirty="0">
                <a:latin typeface="楷体" pitchFamily="49" charset="-122"/>
                <a:ea typeface="楷体" pitchFamily="49" charset="-122"/>
              </a:rPr>
              <a:t>蓝天救援队已经启动具有国际水平的标准化城市救援培训体系，已初步形成了包含120余项方方面面内容的标准化体系，并开始分级培训。同时在航空救援、绳索救援</a:t>
            </a:r>
            <a:r>
              <a:rPr lang="zh-CN" altLang="en-US" dirty="0" smtClean="0">
                <a:latin typeface="楷体" pitchFamily="49" charset="-122"/>
                <a:ea typeface="楷体" pitchFamily="49" charset="-122"/>
              </a:rPr>
              <a:t>、山野救援、城市救援、灾害救援</a:t>
            </a:r>
            <a:r>
              <a:rPr lang="zh-CN" altLang="en-US" dirty="0">
                <a:latin typeface="楷体" pitchFamily="49" charset="-122"/>
                <a:ea typeface="楷体" pitchFamily="49" charset="-122"/>
              </a:rPr>
              <a:t>、水域</a:t>
            </a:r>
            <a:r>
              <a:rPr lang="zh-CN" altLang="en-US" dirty="0" smtClean="0">
                <a:latin typeface="楷体" pitchFamily="49" charset="-122"/>
                <a:ea typeface="楷体" pitchFamily="49" charset="-122"/>
              </a:rPr>
              <a:t>救援、事故救援等</a:t>
            </a:r>
            <a:r>
              <a:rPr lang="zh-CN" altLang="en-US" dirty="0">
                <a:latin typeface="楷体" pitchFamily="49" charset="-122"/>
                <a:ea typeface="楷体" pitchFamily="49" charset="-122"/>
              </a:rPr>
              <a:t>方面都将陆续制定标准开展专业领域的培训</a:t>
            </a:r>
          </a:p>
        </p:txBody>
      </p:sp>
    </p:spTree>
    <p:extLst>
      <p:ext uri="{BB962C8B-B14F-4D97-AF65-F5344CB8AC3E}">
        <p14:creationId xmlns:p14="http://schemas.microsoft.com/office/powerpoint/2010/main" xmlns="" val="3953726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440883" y="646556"/>
            <a:ext cx="2745708" cy="53480"/>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1" y="614783"/>
            <a:ext cx="8918369" cy="8525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47077" y="72903"/>
            <a:ext cx="3554589" cy="461665"/>
          </a:xfrm>
          <a:prstGeom prst="rect">
            <a:avLst/>
          </a:prstGeom>
          <a:noFill/>
        </p:spPr>
        <p:txBody>
          <a:bodyPr wrap="square" rtlCol="0">
            <a:spAutoFit/>
          </a:bodyPr>
          <a:lstStyle/>
          <a:p>
            <a:r>
              <a:rPr lang="zh-CN" altLang="en-US" sz="2400" b="1" dirty="0" smtClean="0">
                <a:latin typeface="楷体" pitchFamily="49" charset="-122"/>
                <a:ea typeface="楷体" pitchFamily="49" charset="-122"/>
              </a:rPr>
              <a:t>发展与展望</a:t>
            </a:r>
            <a:endParaRPr lang="zh-CN" altLang="en-US" sz="2400" b="1" dirty="0">
              <a:latin typeface="楷体" pitchFamily="49" charset="-122"/>
              <a:ea typeface="楷体" pitchFamily="49" charset="-122"/>
            </a:endParaRPr>
          </a:p>
        </p:txBody>
      </p:sp>
      <p:sp>
        <p:nvSpPr>
          <p:cNvPr id="12" name="灯片编号占位符 1"/>
          <p:cNvSpPr txBox="1">
            <a:spLocks/>
          </p:cNvSpPr>
          <p:nvPr/>
        </p:nvSpPr>
        <p:spPr bwMode="auto">
          <a:xfrm>
            <a:off x="11535120" y="64516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5</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75422" y="700036"/>
            <a:ext cx="11688895" cy="701731"/>
          </a:xfrm>
          <a:prstGeom prst="rect">
            <a:avLst/>
          </a:prstGeom>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2" name="矩形 1"/>
          <p:cNvSpPr/>
          <p:nvPr/>
        </p:nvSpPr>
        <p:spPr>
          <a:xfrm>
            <a:off x="380009" y="752028"/>
            <a:ext cx="11584307" cy="5234959"/>
          </a:xfrm>
          <a:prstGeom prst="rect">
            <a:avLst/>
          </a:prstGeom>
          <a:ln>
            <a:noFill/>
          </a:ln>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sz="1600" dirty="0">
                <a:ea typeface="黑体" pitchFamily="2" charset="-122"/>
              </a:rPr>
              <a:t>       </a:t>
            </a:r>
            <a:r>
              <a:rPr lang="zh-CN" altLang="en-US" dirty="0">
                <a:latin typeface="楷体" pitchFamily="49" charset="-122"/>
                <a:ea typeface="楷体" pitchFamily="49" charset="-122"/>
              </a:rPr>
              <a:t>如今蓝天救援已经成为中国NGO组织中最大的专业救援机构，并进一步向专业化、正规化、国际化道路迈进</a:t>
            </a:r>
            <a:r>
              <a:rPr lang="zh-CN" altLang="en-US" dirty="0" smtClean="0">
                <a:latin typeface="楷体" pitchFamily="49" charset="-122"/>
                <a:ea typeface="楷体" pitchFamily="49" charset="-122"/>
              </a:rPr>
              <a:t>。2014年9月</a:t>
            </a:r>
            <a:r>
              <a:rPr lang="zh-CN" altLang="en-US" dirty="0">
                <a:latin typeface="楷体" pitchFamily="49" charset="-122"/>
                <a:ea typeface="楷体" pitchFamily="49" charset="-122"/>
              </a:rPr>
              <a:t>，蓝天救援第一次全国队长会议在阜阳召开，会上全体蓝天救援队长共同通过并签署</a:t>
            </a:r>
            <a:r>
              <a:rPr lang="zh-CN" altLang="en-US" dirty="0">
                <a:solidFill>
                  <a:srgbClr val="FF0000"/>
                </a:solidFill>
                <a:latin typeface="楷体" pitchFamily="49" charset="-122"/>
                <a:ea typeface="楷体" pitchFamily="49" charset="-122"/>
              </a:rPr>
              <a:t>《蓝天救援阜阳公约》</a:t>
            </a:r>
            <a:r>
              <a:rPr lang="zh-CN" altLang="en-US" dirty="0">
                <a:latin typeface="楷体" pitchFamily="49" charset="-122"/>
                <a:ea typeface="楷体" pitchFamily="49" charset="-122"/>
              </a:rPr>
              <a:t>，2015年12月全国年会上223支分队的队长又再次签署《蓝天救援阜阳公约》，明确蓝天救援的组织性质、组织行为、组织结构、属地关系以及队伍注册、标识物使用等原则性问题，再次明确蓝天救援不做商业，纯净公益的基本原则，为未来蓝天的发展确定了新的高度和方向，迈出了蓝天救援规范发展的坚实一步</a:t>
            </a:r>
            <a:r>
              <a:rPr lang="zh-CN" altLang="en-US" dirty="0" smtClean="0">
                <a:latin typeface="楷体" pitchFamily="49" charset="-122"/>
                <a:ea typeface="楷体" pitchFamily="49" charset="-122"/>
              </a:rPr>
              <a:t>。2015年</a:t>
            </a:r>
            <a:r>
              <a:rPr lang="zh-CN" altLang="en-US" dirty="0">
                <a:latin typeface="楷体" pitchFamily="49" charset="-122"/>
                <a:ea typeface="楷体" pitchFamily="49" charset="-122"/>
              </a:rPr>
              <a:t>元旦，中国第一次民间救援空中值守行动在北京灵山展开，标志着蓝天救援航空分队成立，蓝天救援插上了飞翔的翅膀。从单纯的户外山野救援，发展到如今的多领域综合救援，多元化发展将成为蓝天未来发展的基调，现实灾害是多种多样的，我们不知道灾难什么时候降临，我们能做的就是做好各种应对准备。蓝天先后建立了水上分队、机动分队、航空分队、水下机器人分队等一系列专业技术分队，拓展在救援领域的应对能力，同时从缅甸难民救助计划、免费救捞声明的公布、津巴布韦反盗猎行动等一系列动作，标志着蓝天救援从单纯的救援组织向国际人道组织转型</a:t>
            </a:r>
            <a:r>
              <a:rPr lang="zh-CN" altLang="en-US" dirty="0" smtClean="0">
                <a:latin typeface="楷体" pitchFamily="49" charset="-122"/>
                <a:ea typeface="楷体" pitchFamily="49" charset="-122"/>
              </a:rPr>
              <a:t>。蓝天</a:t>
            </a:r>
            <a:r>
              <a:rPr lang="zh-CN" altLang="en-US" dirty="0">
                <a:latin typeface="楷体" pitchFamily="49" charset="-122"/>
                <a:ea typeface="楷体" pitchFamily="49" charset="-122"/>
              </a:rPr>
              <a:t>救援认为“一带一路”为中国民间救援力量的国际化进程提供了机遇，民间力量的国际化也会进一步增强中国的软实力。蓝天救援自身专业范畴为基础，提出“一带一路，人道先行”的战略部署，展开对一带一路范围内国情、地貌、灾害历史及分布情况进行一系列的信息调查、收集和分析，增强对国际灾害情势的收集分析，制定国际行动预案，从信息收集研判、物资准备、人员投放、灾区展开、实地作业等方面分析制定更快速更有效的响应方案，并积极与其他国际救援机构和相关单位展开合作，提高反应能力，积极参与国际人道救助和救援活动。</a:t>
            </a:r>
          </a:p>
        </p:txBody>
      </p:sp>
    </p:spTree>
    <p:extLst>
      <p:ext uri="{BB962C8B-B14F-4D97-AF65-F5344CB8AC3E}">
        <p14:creationId xmlns:p14="http://schemas.microsoft.com/office/powerpoint/2010/main" xmlns="" val="3108275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440883" y="646556"/>
            <a:ext cx="2745708" cy="53480"/>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1" y="614783"/>
            <a:ext cx="8918369" cy="8525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47077" y="72903"/>
            <a:ext cx="3554589" cy="461665"/>
          </a:xfrm>
          <a:prstGeom prst="rect">
            <a:avLst/>
          </a:prstGeom>
          <a:noFill/>
        </p:spPr>
        <p:txBody>
          <a:bodyPr wrap="square" rtlCol="0">
            <a:spAutoFit/>
          </a:bodyPr>
          <a:lstStyle/>
          <a:p>
            <a:r>
              <a:rPr lang="zh-CN" altLang="en-US" sz="2400" b="1" dirty="0">
                <a:latin typeface="楷体" pitchFamily="49" charset="-122"/>
                <a:ea typeface="楷体" pitchFamily="49" charset="-122"/>
              </a:rPr>
              <a:t>蓝天救援志愿者管理体系</a:t>
            </a:r>
          </a:p>
        </p:txBody>
      </p:sp>
      <p:sp>
        <p:nvSpPr>
          <p:cNvPr id="12" name="灯片编号占位符 1"/>
          <p:cNvSpPr txBox="1">
            <a:spLocks/>
          </p:cNvSpPr>
          <p:nvPr/>
        </p:nvSpPr>
        <p:spPr bwMode="auto">
          <a:xfrm>
            <a:off x="11535120" y="64516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-6-</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75422" y="700036"/>
            <a:ext cx="11688895" cy="701731"/>
          </a:xfrm>
          <a:prstGeom prst="rect">
            <a:avLst/>
          </a:prstGeom>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2" name="矩形 1"/>
          <p:cNvSpPr/>
          <p:nvPr/>
        </p:nvSpPr>
        <p:spPr>
          <a:xfrm>
            <a:off x="475013" y="752028"/>
            <a:ext cx="11489303" cy="5915466"/>
          </a:xfrm>
          <a:prstGeom prst="rect">
            <a:avLst/>
          </a:prstGeom>
          <a:ln>
            <a:noFill/>
          </a:ln>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sz="1400" dirty="0">
                <a:latin typeface="楷体" pitchFamily="49" charset="-122"/>
                <a:ea typeface="楷体" pitchFamily="49" charset="-122"/>
              </a:rPr>
              <a:t>       </a:t>
            </a:r>
            <a:r>
              <a:rPr lang="zh-CN" altLang="en-US" dirty="0" smtClean="0">
                <a:latin typeface="楷体" pitchFamily="49" charset="-122"/>
                <a:ea typeface="楷体" pitchFamily="49" charset="-122"/>
              </a:rPr>
              <a:t>为</a:t>
            </a:r>
            <a:r>
              <a:rPr lang="zh-CN" altLang="en-US" dirty="0">
                <a:latin typeface="楷体" pitchFamily="49" charset="-122"/>
                <a:ea typeface="楷体" pitchFamily="49" charset="-122"/>
              </a:rPr>
              <a:t>激发志愿者的服务热情，更好的“携手为人道”，蓝天救援设立由志愿者－预备队员－队员的晋级制度，以此作为对优秀志愿服务者的精神鼓励。今后开展服务中将统一使用蓝天救援官方认证的工作证件，晋级的具体要求如下：</a:t>
            </a:r>
            <a:r>
              <a:rPr lang="zh-CN" altLang="en-US" sz="2000" dirty="0">
                <a:latin typeface="楷体" pitchFamily="49" charset="-122"/>
                <a:ea typeface="楷体" pitchFamily="49" charset="-122"/>
              </a:rPr>
              <a:t/>
            </a:r>
            <a:br>
              <a:rPr lang="zh-CN" altLang="en-US" sz="2000" dirty="0">
                <a:latin typeface="楷体" pitchFamily="49" charset="-122"/>
                <a:ea typeface="楷体" pitchFamily="49" charset="-122"/>
              </a:rPr>
            </a:br>
            <a:r>
              <a:rPr lang="zh-CN" altLang="en-US" sz="1600" b="1" dirty="0">
                <a:solidFill>
                  <a:srgbClr val="FF0000"/>
                </a:solidFill>
                <a:latin typeface="楷体" pitchFamily="49" charset="-122"/>
                <a:ea typeface="楷体" pitchFamily="49" charset="-122"/>
              </a:rPr>
              <a:t>预备队员：</a:t>
            </a:r>
            <a:br>
              <a:rPr lang="zh-CN" altLang="en-US" sz="1600" b="1" dirty="0">
                <a:solidFill>
                  <a:srgbClr val="FF0000"/>
                </a:solidFill>
                <a:latin typeface="楷体" pitchFamily="49" charset="-122"/>
                <a:ea typeface="楷体" pitchFamily="49" charset="-122"/>
              </a:rPr>
            </a:br>
            <a:r>
              <a:rPr lang="zh-CN" altLang="en-US" sz="1600" dirty="0" smtClean="0">
                <a:latin typeface="楷体" pitchFamily="49" charset="-122"/>
                <a:ea typeface="楷体" pitchFamily="49" charset="-122"/>
              </a:rPr>
              <a:t>1</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认同</a:t>
            </a:r>
            <a:r>
              <a:rPr lang="zh-CN" altLang="en-US" sz="1600" dirty="0">
                <a:latin typeface="楷体" pitchFamily="49" charset="-122"/>
                <a:ea typeface="楷体" pitchFamily="49" charset="-122"/>
              </a:rPr>
              <a:t>蓝天理念、认同蓝天救援全国公约（阜阳公约）；</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2</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入队</a:t>
            </a:r>
            <a:r>
              <a:rPr lang="zh-CN" altLang="en-US" sz="1600" dirty="0">
                <a:latin typeface="楷体" pitchFamily="49" charset="-122"/>
                <a:ea typeface="楷体" pitchFamily="49" charset="-122"/>
              </a:rPr>
              <a:t>12个月以上（入队申请由分队提交到联络官之日算起）；</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3</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服务</a:t>
            </a:r>
            <a:r>
              <a:rPr lang="zh-CN" altLang="en-US" sz="1600" dirty="0">
                <a:latin typeface="楷体" pitchFamily="49" charset="-122"/>
                <a:ea typeface="楷体" pitchFamily="49" charset="-122"/>
              </a:rPr>
              <a:t>出勤率达到30%或12个月累计达到200小时以上；</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4</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参加</a:t>
            </a:r>
            <a:r>
              <a:rPr lang="zh-CN" altLang="en-US" sz="1600" dirty="0">
                <a:latin typeface="楷体" pitchFamily="49" charset="-122"/>
                <a:ea typeface="楷体" pitchFamily="49" charset="-122"/>
              </a:rPr>
              <a:t>各自分队（组）技能培训与训练时间不少于50%或12个月累计320小时以上；</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5</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拥有</a:t>
            </a:r>
            <a:r>
              <a:rPr lang="zh-CN" altLang="en-US" sz="1600" dirty="0">
                <a:latin typeface="楷体" pitchFamily="49" charset="-122"/>
                <a:ea typeface="楷体" pitchFamily="49" charset="-122"/>
              </a:rPr>
              <a:t>业余无线电操作证书及呼号；</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6</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急救</a:t>
            </a:r>
            <a:r>
              <a:rPr lang="zh-CN" altLang="en-US" sz="1600" dirty="0">
                <a:latin typeface="楷体" pitchFamily="49" charset="-122"/>
                <a:ea typeface="楷体" pitchFamily="49" charset="-122"/>
              </a:rPr>
              <a:t>资格证书（红十字会、圣约翰、医疗辅助队、WMA、美国AHA及国家级技能认证均可，职业医生除外）；</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7</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通过</a:t>
            </a:r>
            <a:r>
              <a:rPr lang="zh-CN" altLang="en-US" sz="1600" dirty="0">
                <a:latin typeface="楷体" pitchFamily="49" charset="-122"/>
                <a:ea typeface="楷体" pitchFamily="49" charset="-122"/>
              </a:rPr>
              <a:t>相关专业技能、队列、纪律考试；</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8</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品行</a:t>
            </a:r>
            <a:r>
              <a:rPr lang="zh-CN" altLang="en-US" sz="1600" dirty="0">
                <a:latin typeface="楷体" pitchFamily="49" charset="-122"/>
                <a:ea typeface="楷体" pitchFamily="49" charset="-122"/>
              </a:rPr>
              <a:t>端正，团结友善，诚信守约，心理状态稳定；</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9</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无</a:t>
            </a:r>
            <a:r>
              <a:rPr lang="zh-CN" altLang="en-US" sz="1600" dirty="0">
                <a:latin typeface="楷体" pitchFamily="49" charset="-122"/>
                <a:ea typeface="楷体" pitchFamily="49" charset="-122"/>
              </a:rPr>
              <a:t>违反蓝天救援各项纪律的行为</a:t>
            </a:r>
            <a:r>
              <a:rPr lang="zh-CN" altLang="en-US" sz="1600" dirty="0" smtClean="0">
                <a:latin typeface="楷体" pitchFamily="49" charset="-122"/>
                <a:ea typeface="楷体" pitchFamily="49" charset="-122"/>
              </a:rPr>
              <a:t>；</a:t>
            </a:r>
            <a:endParaRPr lang="en-US" altLang="zh-CN" sz="1600" dirty="0" smtClean="0">
              <a:latin typeface="楷体" pitchFamily="49" charset="-122"/>
              <a:ea typeface="楷体" pitchFamily="49" charset="-122"/>
            </a:endParaRPr>
          </a:p>
          <a:p>
            <a:pPr>
              <a:lnSpc>
                <a:spcPct val="110000"/>
              </a:lnSpc>
            </a:pPr>
            <a:endParaRPr lang="en-US" altLang="zh-CN" sz="1600" b="1" smtClean="0">
              <a:solidFill>
                <a:srgbClr val="FF0000"/>
              </a:solidFill>
              <a:latin typeface="楷体" pitchFamily="49" charset="-122"/>
              <a:ea typeface="楷体" pitchFamily="49" charset="-122"/>
            </a:endParaRPr>
          </a:p>
          <a:p>
            <a:pPr>
              <a:lnSpc>
                <a:spcPct val="110000"/>
              </a:lnSpc>
            </a:pPr>
            <a:r>
              <a:rPr lang="zh-CN" altLang="en-US" sz="1600" b="1" smtClean="0">
                <a:solidFill>
                  <a:srgbClr val="FF0000"/>
                </a:solidFill>
                <a:latin typeface="楷体" pitchFamily="49" charset="-122"/>
                <a:ea typeface="楷体" pitchFamily="49" charset="-122"/>
              </a:rPr>
              <a:t>正式</a:t>
            </a:r>
            <a:r>
              <a:rPr lang="zh-CN" altLang="en-US" sz="1600" b="1" dirty="0">
                <a:solidFill>
                  <a:srgbClr val="FF0000"/>
                </a:solidFill>
                <a:latin typeface="楷体" pitchFamily="49" charset="-122"/>
                <a:ea typeface="楷体" pitchFamily="49" charset="-122"/>
              </a:rPr>
              <a:t>队员：</a:t>
            </a:r>
            <a:r>
              <a:rPr lang="zh-CN" altLang="en-US" sz="1600" b="1" dirty="0">
                <a:latin typeface="楷体" pitchFamily="49" charset="-122"/>
                <a:ea typeface="楷体" pitchFamily="49" charset="-122"/>
              </a:rPr>
              <a:t/>
            </a:r>
            <a:br>
              <a:rPr lang="zh-CN" altLang="en-US" sz="1600" b="1" dirty="0">
                <a:latin typeface="楷体" pitchFamily="49" charset="-122"/>
                <a:ea typeface="楷体" pitchFamily="49" charset="-122"/>
              </a:rPr>
            </a:br>
            <a:r>
              <a:rPr lang="zh-CN" altLang="en-US" sz="1600" dirty="0">
                <a:latin typeface="楷体" pitchFamily="49" charset="-122"/>
                <a:ea typeface="楷体" pitchFamily="49" charset="-122"/>
              </a:rPr>
              <a:t>具备预备队员全部条件并符合以下要求：</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1</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成为</a:t>
            </a:r>
            <a:r>
              <a:rPr lang="zh-CN" altLang="en-US" sz="1600" dirty="0">
                <a:latin typeface="楷体" pitchFamily="49" charset="-122"/>
                <a:ea typeface="楷体" pitchFamily="49" charset="-122"/>
              </a:rPr>
              <a:t>预备队员24个月以上（入队申请由分队提交到联络官之日算起）；</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2</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参加</a:t>
            </a:r>
            <a:r>
              <a:rPr lang="zh-CN" altLang="en-US" sz="1600" dirty="0">
                <a:latin typeface="楷体" pitchFamily="49" charset="-122"/>
                <a:ea typeface="楷体" pitchFamily="49" charset="-122"/>
              </a:rPr>
              <a:t>过并完成蓝天救援全国大培训科目(蓝天初、</a:t>
            </a:r>
            <a:r>
              <a:rPr lang="zh-CN" altLang="en-US" sz="1600" dirty="0">
                <a:effectLst>
                  <a:outerShdw blurRad="38100" dist="38100" dir="2700000" algn="tl">
                    <a:srgbClr val="000000">
                      <a:alpha val="43137"/>
                    </a:srgbClr>
                  </a:outerShdw>
                </a:effectLst>
                <a:latin typeface="楷体" pitchFamily="49" charset="-122"/>
                <a:ea typeface="楷体" pitchFamily="49" charset="-122"/>
              </a:rPr>
              <a:t>中级综合</a:t>
            </a:r>
            <a:r>
              <a:rPr lang="zh-CN" altLang="en-US" sz="1600" dirty="0">
                <a:latin typeface="楷体" pitchFamily="49" charset="-122"/>
                <a:ea typeface="楷体" pitchFamily="49" charset="-122"/>
              </a:rPr>
              <a:t>技能培</a:t>
            </a:r>
            <a:r>
              <a:rPr lang="zh-CN" altLang="en-US" sz="1600" dirty="0">
                <a:effectLst>
                  <a:outerShdw blurRad="38100" dist="38100" dir="2700000" algn="tl">
                    <a:srgbClr val="000000">
                      <a:alpha val="43137"/>
                    </a:srgbClr>
                  </a:outerShdw>
                </a:effectLst>
                <a:latin typeface="楷体" pitchFamily="49" charset="-122"/>
                <a:ea typeface="楷体" pitchFamily="49" charset="-122"/>
              </a:rPr>
              <a:t>训及考核)；</a:t>
            </a:r>
            <a:r>
              <a:rPr lang="zh-CN" altLang="en-US" sz="1600" dirty="0">
                <a:latin typeface="楷体" pitchFamily="49" charset="-122"/>
                <a:ea typeface="楷体" pitchFamily="49" charset="-122"/>
              </a:rPr>
              <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3</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参加</a:t>
            </a:r>
            <a:r>
              <a:rPr lang="zh-CN" altLang="en-US" sz="1600" dirty="0">
                <a:latin typeface="楷体" pitchFamily="49" charset="-122"/>
                <a:ea typeface="楷体" pitchFamily="49" charset="-122"/>
              </a:rPr>
              <a:t>过联合救援行动（包括后台及后勤人员）；</a:t>
            </a:r>
            <a:br>
              <a:rPr lang="zh-CN" altLang="en-US" sz="1600" dirty="0">
                <a:latin typeface="楷体" pitchFamily="49" charset="-122"/>
                <a:ea typeface="楷体" pitchFamily="49" charset="-122"/>
              </a:rPr>
            </a:br>
            <a:r>
              <a:rPr lang="zh-CN" altLang="en-US" sz="1600" dirty="0" smtClean="0">
                <a:latin typeface="楷体" pitchFamily="49" charset="-122"/>
                <a:ea typeface="楷体" pitchFamily="49" charset="-122"/>
              </a:rPr>
              <a:t>4</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关键</a:t>
            </a:r>
            <a:r>
              <a:rPr lang="zh-CN" altLang="en-US" sz="1600" dirty="0">
                <a:latin typeface="楷体" pitchFamily="49" charset="-122"/>
                <a:ea typeface="楷体" pitchFamily="49" charset="-122"/>
              </a:rPr>
              <a:t>岗位需通过专业心理测试合格，心理及情绪稳定</a:t>
            </a:r>
            <a:r>
              <a:rPr lang="zh-CN" altLang="en-US" sz="1600" dirty="0" smtClean="0">
                <a:latin typeface="楷体" pitchFamily="49" charset="-122"/>
                <a:ea typeface="楷体" pitchFamily="49" charset="-122"/>
              </a:rPr>
              <a:t>。</a:t>
            </a:r>
            <a:endParaRPr lang="zh-CN" altLang="en-US" sz="1600" dirty="0">
              <a:latin typeface="楷体" pitchFamily="49" charset="-122"/>
              <a:ea typeface="楷体" pitchFamily="49" charset="-122"/>
            </a:endParaRPr>
          </a:p>
        </p:txBody>
      </p:sp>
    </p:spTree>
    <p:extLst>
      <p:ext uri="{BB962C8B-B14F-4D97-AF65-F5344CB8AC3E}">
        <p14:creationId xmlns:p14="http://schemas.microsoft.com/office/powerpoint/2010/main" xmlns="" val="315207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440883" y="646556"/>
            <a:ext cx="2745708" cy="53480"/>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1" y="614783"/>
            <a:ext cx="8918369" cy="8525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47077" y="72903"/>
            <a:ext cx="3554589" cy="461665"/>
          </a:xfrm>
          <a:prstGeom prst="rect">
            <a:avLst/>
          </a:prstGeom>
          <a:noFill/>
        </p:spPr>
        <p:txBody>
          <a:bodyPr wrap="square" rtlCol="0">
            <a:spAutoFit/>
          </a:bodyPr>
          <a:lstStyle/>
          <a:p>
            <a:r>
              <a:rPr lang="zh-CN" altLang="en-US" sz="2400" b="1" dirty="0">
                <a:latin typeface="楷体" pitchFamily="49" charset="-122"/>
                <a:ea typeface="楷体" pitchFamily="49" charset="-122"/>
              </a:rPr>
              <a:t>蓝天救援志愿者管理体系</a:t>
            </a:r>
          </a:p>
        </p:txBody>
      </p:sp>
      <p:sp>
        <p:nvSpPr>
          <p:cNvPr id="12" name="灯片编号占位符 1"/>
          <p:cNvSpPr txBox="1">
            <a:spLocks/>
          </p:cNvSpPr>
          <p:nvPr/>
        </p:nvSpPr>
        <p:spPr bwMode="auto">
          <a:xfrm>
            <a:off x="11535120" y="64516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7</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75422" y="700036"/>
            <a:ext cx="11688895" cy="701731"/>
          </a:xfrm>
          <a:prstGeom prst="rect">
            <a:avLst/>
          </a:prstGeom>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5" name="矩形 4"/>
          <p:cNvSpPr/>
          <p:nvPr/>
        </p:nvSpPr>
        <p:spPr>
          <a:xfrm>
            <a:off x="380009" y="1157776"/>
            <a:ext cx="11473403" cy="2529923"/>
          </a:xfrm>
          <a:prstGeom prst="rect">
            <a:avLst/>
          </a:prstGeom>
          <a:ln>
            <a:noFill/>
          </a:ln>
        </p:spPr>
        <p:txBody>
          <a:bodyPr wrap="square">
            <a:spAutoFit/>
          </a:bodyPr>
          <a:lstStyle/>
          <a:p>
            <a:pPr>
              <a:lnSpc>
                <a:spcPct val="110000"/>
              </a:lnSpc>
            </a:pPr>
            <a:r>
              <a:rPr lang="zh-CN" altLang="en-US" dirty="0">
                <a:solidFill>
                  <a:srgbClr val="FF0000"/>
                </a:solidFill>
                <a:latin typeface="楷体" pitchFamily="49" charset="-122"/>
                <a:ea typeface="楷体" pitchFamily="49" charset="-122"/>
              </a:rPr>
              <a:t>蓝天救援队长要求：</a:t>
            </a:r>
            <a:r>
              <a:rPr lang="zh-CN" altLang="en-US" dirty="0">
                <a:latin typeface="楷体" pitchFamily="49" charset="-122"/>
                <a:ea typeface="楷体" pitchFamily="49" charset="-122"/>
              </a:rPr>
              <a:t/>
            </a:r>
            <a:br>
              <a:rPr lang="zh-CN" altLang="en-US" dirty="0">
                <a:latin typeface="楷体" pitchFamily="49" charset="-122"/>
                <a:ea typeface="楷体" pitchFamily="49" charset="-122"/>
              </a:rPr>
            </a:br>
            <a:r>
              <a:rPr lang="zh-CN" altLang="en-US" dirty="0">
                <a:latin typeface="楷体" pitchFamily="49" charset="-122"/>
                <a:ea typeface="楷体" pitchFamily="49" charset="-122"/>
              </a:rPr>
              <a:t>认同蓝天理念、遵守阜阳公约，具备正式队员全部条件并符合以下要求：</a:t>
            </a:r>
            <a:br>
              <a:rPr lang="zh-CN" altLang="en-US" dirty="0">
                <a:latin typeface="楷体" pitchFamily="49" charset="-122"/>
                <a:ea typeface="楷体" pitchFamily="49" charset="-122"/>
              </a:rPr>
            </a:br>
            <a:r>
              <a:rPr lang="zh-CN" altLang="en-US" dirty="0" smtClean="0">
                <a:latin typeface="楷体" pitchFamily="49" charset="-122"/>
                <a:ea typeface="楷体" pitchFamily="49" charset="-122"/>
              </a:rPr>
              <a:t>1</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须</a:t>
            </a:r>
            <a:r>
              <a:rPr lang="zh-CN" altLang="en-US" dirty="0">
                <a:latin typeface="楷体" pitchFamily="49" charset="-122"/>
                <a:ea typeface="楷体" pitchFamily="49" charset="-122"/>
              </a:rPr>
              <a:t>由负责本省的联络官审核通过并提名，蓝天救援总部远山队长审批通过；</a:t>
            </a:r>
            <a:br>
              <a:rPr lang="zh-CN" altLang="en-US" dirty="0">
                <a:latin typeface="楷体" pitchFamily="49" charset="-122"/>
                <a:ea typeface="楷体" pitchFamily="49" charset="-122"/>
              </a:rPr>
            </a:br>
            <a:r>
              <a:rPr lang="zh-CN" altLang="en-US" dirty="0" smtClean="0">
                <a:latin typeface="楷体" pitchFamily="49" charset="-122"/>
                <a:ea typeface="楷体" pitchFamily="49" charset="-122"/>
              </a:rPr>
              <a:t>2</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尊重</a:t>
            </a:r>
            <a:r>
              <a:rPr lang="zh-CN" altLang="en-US" dirty="0">
                <a:latin typeface="楷体" pitchFamily="49" charset="-122"/>
                <a:ea typeface="楷体" pitchFamily="49" charset="-122"/>
              </a:rPr>
              <a:t>联络官及蓝天救援总部的决定；</a:t>
            </a:r>
            <a:br>
              <a:rPr lang="zh-CN" altLang="en-US" dirty="0">
                <a:latin typeface="楷体" pitchFamily="49" charset="-122"/>
                <a:ea typeface="楷体" pitchFamily="49" charset="-122"/>
              </a:rPr>
            </a:br>
            <a:r>
              <a:rPr lang="zh-CN" altLang="en-US" dirty="0" smtClean="0">
                <a:latin typeface="楷体" pitchFamily="49" charset="-122"/>
                <a:ea typeface="楷体" pitchFamily="49" charset="-122"/>
              </a:rPr>
              <a:t>3</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严格</a:t>
            </a:r>
            <a:r>
              <a:rPr lang="zh-CN" altLang="en-US" dirty="0">
                <a:latin typeface="楷体" pitchFamily="49" charset="-122"/>
                <a:ea typeface="楷体" pitchFamily="49" charset="-122"/>
              </a:rPr>
              <a:t>执行蓝天救援总部及联络官指定的各项工作；</a:t>
            </a:r>
            <a:br>
              <a:rPr lang="zh-CN" altLang="en-US" dirty="0">
                <a:latin typeface="楷体" pitchFamily="49" charset="-122"/>
                <a:ea typeface="楷体" pitchFamily="49" charset="-122"/>
              </a:rPr>
            </a:br>
            <a:r>
              <a:rPr lang="zh-CN" altLang="en-US" dirty="0" smtClean="0">
                <a:latin typeface="楷体" pitchFamily="49" charset="-122"/>
                <a:ea typeface="楷体" pitchFamily="49" charset="-122"/>
              </a:rPr>
              <a:t>4</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个人</a:t>
            </a:r>
            <a:r>
              <a:rPr lang="zh-CN" altLang="en-US" dirty="0">
                <a:latin typeface="楷体" pitchFamily="49" charset="-122"/>
                <a:ea typeface="楷体" pitchFamily="49" charset="-122"/>
              </a:rPr>
              <a:t>服务出勤率达到60%或当年累计达到400小时以上；</a:t>
            </a:r>
            <a:br>
              <a:rPr lang="zh-CN" altLang="en-US" dirty="0">
                <a:latin typeface="楷体" pitchFamily="49" charset="-122"/>
                <a:ea typeface="楷体" pitchFamily="49" charset="-122"/>
              </a:rPr>
            </a:br>
            <a:r>
              <a:rPr lang="zh-CN" altLang="en-US" dirty="0" smtClean="0">
                <a:latin typeface="楷体" pitchFamily="49" charset="-122"/>
                <a:ea typeface="楷体" pitchFamily="49" charset="-122"/>
              </a:rPr>
              <a:t>5</a:t>
            </a:r>
            <a:r>
              <a:rPr lang="en-US" altLang="zh-CN" dirty="0">
                <a:latin typeface="楷体" pitchFamily="49" charset="-122"/>
                <a:ea typeface="楷体" pitchFamily="49" charset="-122"/>
              </a:rPr>
              <a:t>.</a:t>
            </a:r>
            <a:r>
              <a:rPr lang="zh-CN" altLang="en-US" dirty="0" smtClean="0">
                <a:latin typeface="楷体" pitchFamily="49" charset="-122"/>
                <a:ea typeface="楷体" pitchFamily="49" charset="-122"/>
              </a:rPr>
              <a:t>有</a:t>
            </a:r>
            <a:r>
              <a:rPr lang="zh-CN" altLang="en-US" dirty="0">
                <a:latin typeface="楷体" pitchFamily="49" charset="-122"/>
                <a:ea typeface="楷体" pitchFamily="49" charset="-122"/>
              </a:rPr>
              <a:t>义务向总部出具本人无失信违约记录、无犯罪记录相关证明。</a:t>
            </a:r>
            <a:br>
              <a:rPr lang="zh-CN" altLang="en-US" dirty="0">
                <a:latin typeface="楷体" pitchFamily="49" charset="-122"/>
                <a:ea typeface="楷体" pitchFamily="49" charset="-122"/>
              </a:rPr>
            </a:b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xmlns="" val="3653351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440883" y="646556"/>
            <a:ext cx="2745708" cy="53480"/>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1" y="614783"/>
            <a:ext cx="8918369" cy="8525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47077" y="72903"/>
            <a:ext cx="3554589" cy="461665"/>
          </a:xfrm>
          <a:prstGeom prst="rect">
            <a:avLst/>
          </a:prstGeom>
          <a:noFill/>
        </p:spPr>
        <p:txBody>
          <a:bodyPr wrap="square" rtlCol="0">
            <a:spAutoFit/>
          </a:bodyPr>
          <a:lstStyle/>
          <a:p>
            <a:r>
              <a:rPr lang="zh-CN" altLang="en-US" sz="2400" b="1" dirty="0">
                <a:latin typeface="楷体" pitchFamily="49" charset="-122"/>
                <a:ea typeface="楷体" pitchFamily="49" charset="-122"/>
              </a:rPr>
              <a:t>日常我们做什么？</a:t>
            </a:r>
          </a:p>
        </p:txBody>
      </p:sp>
      <p:sp>
        <p:nvSpPr>
          <p:cNvPr id="12" name="灯片编号占位符 1"/>
          <p:cNvSpPr txBox="1">
            <a:spLocks/>
          </p:cNvSpPr>
          <p:nvPr/>
        </p:nvSpPr>
        <p:spPr bwMode="auto">
          <a:xfrm>
            <a:off x="11535120" y="64516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8</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75422" y="700036"/>
            <a:ext cx="11688895" cy="701731"/>
          </a:xfrm>
          <a:prstGeom prst="rect">
            <a:avLst/>
          </a:prstGeom>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5" name="矩形 4"/>
          <p:cNvSpPr/>
          <p:nvPr/>
        </p:nvSpPr>
        <p:spPr>
          <a:xfrm>
            <a:off x="380009" y="1050901"/>
            <a:ext cx="11473403" cy="6829562"/>
          </a:xfrm>
          <a:prstGeom prst="rect">
            <a:avLst/>
          </a:prstGeom>
          <a:ln>
            <a:noFill/>
          </a:ln>
        </p:spPr>
        <p:txBody>
          <a:bodyPr wrap="square">
            <a:spAutoFit/>
          </a:bodyPr>
          <a:lstStyle/>
          <a:p>
            <a:pPr algn="just">
              <a:lnSpc>
                <a:spcPct val="110000"/>
              </a:lnSpc>
            </a:pPr>
            <a:r>
              <a:rPr lang="zh-CN" altLang="en-US" dirty="0" smtClean="0">
                <a:latin typeface="华文楷体" pitchFamily="2" charset="-122"/>
                <a:ea typeface="华文楷体" pitchFamily="2" charset="-122"/>
              </a:rPr>
              <a:t>1</a:t>
            </a:r>
            <a:r>
              <a:rPr lang="zh-CN" altLang="en-US" dirty="0">
                <a:latin typeface="华文楷体" pitchFamily="2" charset="-122"/>
                <a:ea typeface="华文楷体" pitchFamily="2" charset="-122"/>
              </a:rPr>
              <a:t>、当地防灾减灾的公益活动；</a:t>
            </a:r>
          </a:p>
          <a:p>
            <a:pPr algn="just">
              <a:lnSpc>
                <a:spcPct val="110000"/>
              </a:lnSpc>
            </a:pPr>
            <a:endParaRPr lang="en-US" altLang="zh-CN" dirty="0" smtClean="0">
              <a:latin typeface="华文楷体" pitchFamily="2" charset="-122"/>
              <a:ea typeface="华文楷体" pitchFamily="2" charset="-122"/>
            </a:endParaRPr>
          </a:p>
          <a:p>
            <a:pPr algn="just">
              <a:lnSpc>
                <a:spcPct val="110000"/>
              </a:lnSpc>
            </a:pPr>
            <a:r>
              <a:rPr lang="zh-CN" altLang="en-US" dirty="0" smtClean="0">
                <a:latin typeface="华文楷体" pitchFamily="2" charset="-122"/>
                <a:ea typeface="华文楷体" pitchFamily="2" charset="-122"/>
              </a:rPr>
              <a:t>2</a:t>
            </a:r>
            <a:r>
              <a:rPr lang="zh-CN" altLang="en-US" dirty="0">
                <a:latin typeface="华文楷体" pitchFamily="2" charset="-122"/>
                <a:ea typeface="华文楷体" pitchFamily="2" charset="-122"/>
              </a:rPr>
              <a:t>、当地各类大型群体性活动的安全保障；</a:t>
            </a:r>
          </a:p>
          <a:p>
            <a:pPr algn="just">
              <a:lnSpc>
                <a:spcPct val="110000"/>
              </a:lnSpc>
            </a:pPr>
            <a:endParaRPr lang="en-US" altLang="zh-CN" dirty="0" smtClean="0">
              <a:latin typeface="华文楷体" pitchFamily="2" charset="-122"/>
              <a:ea typeface="华文楷体" pitchFamily="2" charset="-122"/>
            </a:endParaRPr>
          </a:p>
          <a:p>
            <a:pPr algn="just">
              <a:lnSpc>
                <a:spcPct val="110000"/>
              </a:lnSpc>
            </a:pPr>
            <a:r>
              <a:rPr lang="zh-CN" altLang="en-US" dirty="0" smtClean="0">
                <a:latin typeface="华文楷体" pitchFamily="2" charset="-122"/>
                <a:ea typeface="华文楷体" pitchFamily="2" charset="-122"/>
              </a:rPr>
              <a:t>3</a:t>
            </a:r>
            <a:r>
              <a:rPr lang="zh-CN" altLang="en-US" dirty="0">
                <a:latin typeface="华文楷体" pitchFamily="2" charset="-122"/>
                <a:ea typeface="华文楷体" pitchFamily="2" charset="-122"/>
              </a:rPr>
              <a:t>、对社会公众防灾减灾安全教育知识与技能培训；</a:t>
            </a:r>
          </a:p>
          <a:p>
            <a:pPr algn="just">
              <a:lnSpc>
                <a:spcPct val="110000"/>
              </a:lnSpc>
            </a:pPr>
            <a:endParaRPr lang="en-US" altLang="zh-CN" dirty="0" smtClean="0">
              <a:latin typeface="华文楷体" pitchFamily="2" charset="-122"/>
              <a:ea typeface="华文楷体" pitchFamily="2" charset="-122"/>
            </a:endParaRPr>
          </a:p>
          <a:p>
            <a:pPr algn="just">
              <a:lnSpc>
                <a:spcPct val="110000"/>
              </a:lnSpc>
            </a:pPr>
            <a:r>
              <a:rPr lang="zh-CN" altLang="en-US" dirty="0" smtClean="0">
                <a:latin typeface="华文楷体" pitchFamily="2" charset="-122"/>
                <a:ea typeface="华文楷体" pitchFamily="2" charset="-122"/>
              </a:rPr>
              <a:t>4</a:t>
            </a:r>
            <a:r>
              <a:rPr lang="zh-CN" altLang="en-US" dirty="0">
                <a:latin typeface="华文楷体" pitchFamily="2" charset="-122"/>
                <a:ea typeface="华文楷体" pitchFamily="2" charset="-122"/>
              </a:rPr>
              <a:t>、当地灾难风险管理及应急救援行动；</a:t>
            </a:r>
          </a:p>
          <a:p>
            <a:pPr algn="just">
              <a:lnSpc>
                <a:spcPct val="110000"/>
              </a:lnSpc>
            </a:pPr>
            <a:endParaRPr lang="en-US" altLang="zh-CN" dirty="0" smtClean="0">
              <a:latin typeface="华文楷体" pitchFamily="2" charset="-122"/>
              <a:ea typeface="华文楷体" pitchFamily="2" charset="-122"/>
            </a:endParaRPr>
          </a:p>
          <a:p>
            <a:pPr algn="just">
              <a:lnSpc>
                <a:spcPct val="110000"/>
              </a:lnSpc>
            </a:pPr>
            <a:r>
              <a:rPr lang="zh-CN" altLang="en-US" dirty="0" smtClean="0">
                <a:latin typeface="华文楷体" pitchFamily="2" charset="-122"/>
                <a:ea typeface="华文楷体" pitchFamily="2" charset="-122"/>
              </a:rPr>
              <a:t>5</a:t>
            </a:r>
            <a:r>
              <a:rPr lang="zh-CN" altLang="en-US" dirty="0">
                <a:latin typeface="华文楷体" pitchFamily="2" charset="-122"/>
                <a:ea typeface="华文楷体" pitchFamily="2" charset="-122"/>
              </a:rPr>
              <a:t>、人道救助行动和公益活动；</a:t>
            </a:r>
          </a:p>
          <a:p>
            <a:pPr algn="just">
              <a:lnSpc>
                <a:spcPct val="110000"/>
              </a:lnSpc>
            </a:pPr>
            <a:endParaRPr lang="en-US" altLang="zh-CN" dirty="0" smtClean="0">
              <a:latin typeface="华文楷体" pitchFamily="2" charset="-122"/>
              <a:ea typeface="华文楷体" pitchFamily="2" charset="-122"/>
            </a:endParaRPr>
          </a:p>
          <a:p>
            <a:pPr algn="just">
              <a:lnSpc>
                <a:spcPct val="110000"/>
              </a:lnSpc>
            </a:pPr>
            <a:r>
              <a:rPr lang="zh-CN" altLang="en-US" dirty="0" smtClean="0">
                <a:latin typeface="华文楷体" pitchFamily="2" charset="-122"/>
                <a:ea typeface="华文楷体" pitchFamily="2" charset="-122"/>
              </a:rPr>
              <a:t>6</a:t>
            </a:r>
            <a:r>
              <a:rPr lang="zh-CN" altLang="en-US" dirty="0">
                <a:latin typeface="华文楷体" pitchFamily="2" charset="-122"/>
                <a:ea typeface="华文楷体" pitchFamily="2" charset="-122"/>
              </a:rPr>
              <a:t>、备灾、减灾和灾后恢复、重建的相关志愿服务；</a:t>
            </a:r>
          </a:p>
          <a:p>
            <a:pPr algn="just">
              <a:lnSpc>
                <a:spcPct val="110000"/>
              </a:lnSpc>
            </a:pPr>
            <a:endParaRPr lang="en-US" altLang="zh-CN" dirty="0" smtClean="0">
              <a:latin typeface="华文楷体" pitchFamily="2" charset="-122"/>
              <a:ea typeface="华文楷体" pitchFamily="2" charset="-122"/>
            </a:endParaRPr>
          </a:p>
          <a:p>
            <a:pPr algn="just">
              <a:lnSpc>
                <a:spcPct val="110000"/>
              </a:lnSpc>
            </a:pPr>
            <a:r>
              <a:rPr lang="zh-CN" altLang="en-US" dirty="0" smtClean="0">
                <a:latin typeface="华文楷体" pitchFamily="2" charset="-122"/>
                <a:ea typeface="华文楷体" pitchFamily="2" charset="-122"/>
              </a:rPr>
              <a:t>7</a:t>
            </a:r>
            <a:r>
              <a:rPr lang="zh-CN" altLang="en-US" dirty="0">
                <a:latin typeface="华文楷体" pitchFamily="2" charset="-122"/>
                <a:ea typeface="华文楷体" pitchFamily="2" charset="-122"/>
              </a:rPr>
              <a:t>、当地灾难应对的有关部门的协调与联动；</a:t>
            </a:r>
          </a:p>
          <a:p>
            <a:pPr algn="just">
              <a:lnSpc>
                <a:spcPct val="110000"/>
              </a:lnSpc>
            </a:pPr>
            <a:endParaRPr lang="en-US" altLang="zh-CN" dirty="0" smtClean="0">
              <a:latin typeface="华文楷体" pitchFamily="2" charset="-122"/>
              <a:ea typeface="华文楷体" pitchFamily="2" charset="-122"/>
            </a:endParaRPr>
          </a:p>
          <a:p>
            <a:pPr algn="just">
              <a:lnSpc>
                <a:spcPct val="110000"/>
              </a:lnSpc>
            </a:pPr>
            <a:r>
              <a:rPr lang="zh-CN" altLang="en-US" dirty="0" smtClean="0">
                <a:latin typeface="华文楷体" pitchFamily="2" charset="-122"/>
                <a:ea typeface="华文楷体" pitchFamily="2" charset="-122"/>
              </a:rPr>
              <a:t>8</a:t>
            </a:r>
            <a:r>
              <a:rPr lang="zh-CN" altLang="en-US" dirty="0">
                <a:latin typeface="华文楷体" pitchFamily="2" charset="-122"/>
                <a:ea typeface="华文楷体" pitchFamily="2" charset="-122"/>
              </a:rPr>
              <a:t>、队内各类型专业技能培训、演练、拉练活动等专业能力建设；</a:t>
            </a:r>
          </a:p>
          <a:p>
            <a:pPr algn="just">
              <a:lnSpc>
                <a:spcPct val="110000"/>
              </a:lnSpc>
            </a:pPr>
            <a:endParaRPr lang="en-US" altLang="zh-CN" dirty="0" smtClean="0">
              <a:latin typeface="华文楷体" pitchFamily="2" charset="-122"/>
              <a:ea typeface="华文楷体" pitchFamily="2" charset="-122"/>
            </a:endParaRPr>
          </a:p>
          <a:p>
            <a:pPr algn="just">
              <a:lnSpc>
                <a:spcPct val="110000"/>
              </a:lnSpc>
            </a:pPr>
            <a:r>
              <a:rPr lang="zh-CN" altLang="en-US" dirty="0" smtClean="0">
                <a:latin typeface="华文楷体" pitchFamily="2" charset="-122"/>
                <a:ea typeface="华文楷体" pitchFamily="2" charset="-122"/>
              </a:rPr>
              <a:t>9</a:t>
            </a:r>
            <a:r>
              <a:rPr lang="zh-CN" altLang="en-US" dirty="0">
                <a:latin typeface="华文楷体" pitchFamily="2" charset="-122"/>
                <a:ea typeface="华文楷体" pitchFamily="2" charset="-122"/>
              </a:rPr>
              <a:t>、其他队务建设活动；</a:t>
            </a:r>
          </a:p>
          <a:p>
            <a:pPr algn="just">
              <a:lnSpc>
                <a:spcPct val="110000"/>
              </a:lnSpc>
            </a:pPr>
            <a:endParaRPr lang="en-US" altLang="zh-CN" dirty="0" smtClean="0">
              <a:latin typeface="华文楷体" pitchFamily="2" charset="-122"/>
              <a:ea typeface="华文楷体" pitchFamily="2" charset="-122"/>
            </a:endParaRPr>
          </a:p>
          <a:p>
            <a:pPr algn="just">
              <a:lnSpc>
                <a:spcPct val="110000"/>
              </a:lnSpc>
            </a:pPr>
            <a:r>
              <a:rPr lang="zh-CN" altLang="en-US" dirty="0" smtClean="0">
                <a:latin typeface="华文楷体" pitchFamily="2" charset="-122"/>
                <a:ea typeface="华文楷体" pitchFamily="2" charset="-122"/>
              </a:rPr>
              <a:t>10</a:t>
            </a:r>
            <a:r>
              <a:rPr lang="zh-CN" altLang="en-US" dirty="0">
                <a:latin typeface="华文楷体" pitchFamily="2" charset="-122"/>
                <a:ea typeface="华文楷体" pitchFamily="2" charset="-122"/>
              </a:rPr>
              <a:t>、各类型人道救援、救助等公益活动。</a:t>
            </a:r>
          </a:p>
          <a:p>
            <a:pPr algn="just">
              <a:lnSpc>
                <a:spcPct val="110000"/>
              </a:lnSpc>
            </a:pPr>
            <a:endParaRPr lang="zh-CN" altLang="en-US" sz="2000" dirty="0">
              <a:ea typeface="黑体" pitchFamily="2" charset="-122"/>
            </a:endParaRPr>
          </a:p>
          <a:p>
            <a:pPr>
              <a:lnSpc>
                <a:spcPct val="110000"/>
              </a:lnSpc>
            </a:pPr>
            <a:r>
              <a:rPr lang="zh-CN" altLang="en-US" dirty="0">
                <a:latin typeface="楷体" pitchFamily="49" charset="-122"/>
                <a:ea typeface="楷体" pitchFamily="49" charset="-122"/>
              </a:rPr>
              <a:t/>
            </a:r>
            <a:br>
              <a:rPr lang="zh-CN" altLang="en-US" dirty="0">
                <a:latin typeface="楷体" pitchFamily="49" charset="-122"/>
                <a:ea typeface="楷体" pitchFamily="49" charset="-122"/>
              </a:rPr>
            </a:b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xmlns="" val="3988918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440883" y="646556"/>
            <a:ext cx="2745708" cy="53480"/>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1" y="614783"/>
            <a:ext cx="8918369" cy="8525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47077" y="72903"/>
            <a:ext cx="3554589" cy="461665"/>
          </a:xfrm>
          <a:prstGeom prst="rect">
            <a:avLst/>
          </a:prstGeom>
          <a:noFill/>
        </p:spPr>
        <p:txBody>
          <a:bodyPr wrap="square" rtlCol="0">
            <a:spAutoFit/>
          </a:bodyPr>
          <a:lstStyle/>
          <a:p>
            <a:r>
              <a:rPr lang="zh-CN" altLang="en-US" sz="2400" b="1" dirty="0">
                <a:latin typeface="楷体" pitchFamily="49" charset="-122"/>
                <a:ea typeface="楷体" pitchFamily="49" charset="-122"/>
              </a:rPr>
              <a:t>对志愿者的几句话</a:t>
            </a:r>
          </a:p>
        </p:txBody>
      </p:sp>
      <p:sp>
        <p:nvSpPr>
          <p:cNvPr id="12" name="灯片编号占位符 1"/>
          <p:cNvSpPr txBox="1">
            <a:spLocks/>
          </p:cNvSpPr>
          <p:nvPr/>
        </p:nvSpPr>
        <p:spPr bwMode="auto">
          <a:xfrm>
            <a:off x="11535120" y="64516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smtClean="0">
                <a:solidFill>
                  <a:srgbClr val="000000"/>
                </a:solidFill>
                <a:latin typeface="楷体" panose="02010609060101010101" pitchFamily="49" charset="-122"/>
                <a:ea typeface="楷体" panose="02010609060101010101" pitchFamily="49" charset="-122"/>
              </a:rPr>
              <a:t>10</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75422" y="700036"/>
            <a:ext cx="11688895" cy="701731"/>
          </a:xfrm>
          <a:prstGeom prst="rect">
            <a:avLst/>
          </a:prstGeom>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2" name="矩形 1"/>
          <p:cNvSpPr/>
          <p:nvPr/>
        </p:nvSpPr>
        <p:spPr>
          <a:xfrm>
            <a:off x="275422" y="1214596"/>
            <a:ext cx="11259698" cy="4247317"/>
          </a:xfrm>
          <a:prstGeom prst="rect">
            <a:avLst/>
          </a:prstGeom>
        </p:spPr>
        <p:txBody>
          <a:bodyPr wrap="square">
            <a:spAutoFit/>
          </a:bodyPr>
          <a:lstStyle/>
          <a:p>
            <a:r>
              <a:rPr lang="zh-CN" altLang="en-US" dirty="0"/>
              <a:t> </a:t>
            </a:r>
            <a:r>
              <a:rPr lang="zh-CN" altLang="en-US" dirty="0" smtClean="0"/>
              <a:t>     </a:t>
            </a:r>
            <a:r>
              <a:rPr lang="zh-CN" altLang="en-US" dirty="0" smtClean="0">
                <a:latin typeface="楷体" pitchFamily="49" charset="-122"/>
                <a:ea typeface="楷体" pitchFamily="49" charset="-122"/>
              </a:rPr>
              <a:t>参加</a:t>
            </a:r>
            <a:r>
              <a:rPr lang="zh-CN" altLang="en-US" dirty="0">
                <a:latin typeface="楷体" pitchFamily="49" charset="-122"/>
                <a:ea typeface="楷体" pitchFamily="49" charset="-122"/>
              </a:rPr>
              <a:t>蓝天救援意味着我们身上多了一份责任，在蓝天救援的大家庭中，不仅要学会保护自己的知识和技能，还要学习救护他人的的知识和技能，向社会公众传播这些安全理念和志愿服务精神。</a:t>
            </a:r>
            <a:br>
              <a:rPr lang="zh-CN" altLang="en-US" dirty="0">
                <a:latin typeface="楷体" pitchFamily="49" charset="-122"/>
                <a:ea typeface="楷体" pitchFamily="49" charset="-122"/>
              </a:rPr>
            </a:br>
            <a:r>
              <a:rPr lang="zh-CN" altLang="en-US" dirty="0">
                <a:latin typeface="楷体" pitchFamily="49" charset="-122"/>
                <a:ea typeface="楷体" pitchFamily="49" charset="-122"/>
              </a:rPr>
              <a:t>    </a:t>
            </a:r>
            <a:endParaRPr lang="en-US" altLang="zh-CN" dirty="0" smtClean="0">
              <a:latin typeface="楷体" pitchFamily="49" charset="-122"/>
              <a:ea typeface="楷体" pitchFamily="49" charset="-122"/>
            </a:endParaRPr>
          </a:p>
          <a:p>
            <a:r>
              <a:rPr lang="en-US" altLang="zh-CN" dirty="0">
                <a:latin typeface="楷体" pitchFamily="49" charset="-122"/>
                <a:ea typeface="楷体" pitchFamily="49" charset="-122"/>
              </a:rPr>
              <a:t> </a:t>
            </a:r>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所以</a:t>
            </a:r>
            <a:r>
              <a:rPr lang="zh-CN" altLang="en-US" dirty="0">
                <a:latin typeface="楷体" pitchFamily="49" charset="-122"/>
                <a:ea typeface="楷体" pitchFamily="49" charset="-122"/>
              </a:rPr>
              <a:t>，要熟悉蓝天救援的理念和遵守各项制度，然后学习作为蓝天救援队员能力要求的基本技能，参加公益活动和培训活动。根据个人技能和时间</a:t>
            </a:r>
            <a:r>
              <a:rPr lang="zh-CN" altLang="en-US" dirty="0" smtClean="0">
                <a:latin typeface="楷体" pitchFamily="49" charset="-122"/>
                <a:ea typeface="楷体" pitchFamily="49" charset="-122"/>
              </a:rPr>
              <a:t>选择队内</a:t>
            </a:r>
            <a:r>
              <a:rPr lang="zh-CN" altLang="en-US" dirty="0">
                <a:latin typeface="楷体" pitchFamily="49" charset="-122"/>
                <a:ea typeface="楷体" pitchFamily="49" charset="-122"/>
              </a:rPr>
              <a:t>相应的日常工作</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r>
              <a:rPr lang="zh-CN" altLang="en-US" dirty="0">
                <a:latin typeface="楷体" pitchFamily="49" charset="-122"/>
                <a:ea typeface="楷体" pitchFamily="49" charset="-122"/>
              </a:rPr>
              <a:t/>
            </a:r>
            <a:br>
              <a:rPr lang="zh-CN" altLang="en-US" dirty="0">
                <a:latin typeface="楷体" pitchFamily="49" charset="-122"/>
                <a:ea typeface="楷体" pitchFamily="49" charset="-122"/>
              </a:rPr>
            </a:br>
            <a:r>
              <a:rPr lang="zh-CN" altLang="en-US" dirty="0" smtClean="0">
                <a:latin typeface="楷体" pitchFamily="49" charset="-122"/>
                <a:ea typeface="楷体" pitchFamily="49" charset="-122"/>
              </a:rPr>
              <a:t>    蓝天</a:t>
            </a:r>
            <a:r>
              <a:rPr lang="zh-CN" altLang="en-US" dirty="0">
                <a:latin typeface="楷体" pitchFamily="49" charset="-122"/>
                <a:ea typeface="楷体" pitchFamily="49" charset="-122"/>
              </a:rPr>
              <a:t>救援总部和各分队都会有各种志愿服务岗位的招募，你可以依据个人技能特点和自身意愿，申请加入诸如救援小组、后勤保障组、秘书组、培训组等各分组。如果你想学东西、想做公益，就要积极主动的参与蓝天救援的各项志愿服务活动。队里的培训基本都是免费的（不含食宿行），只要你想学，就会有人教。</a:t>
            </a:r>
            <a:br>
              <a:rPr lang="zh-CN" altLang="en-US" dirty="0">
                <a:latin typeface="楷体" pitchFamily="49" charset="-122"/>
                <a:ea typeface="楷体" pitchFamily="49" charset="-122"/>
              </a:rPr>
            </a:br>
            <a:r>
              <a:rPr lang="zh-CN" altLang="en-US" dirty="0">
                <a:latin typeface="楷体" pitchFamily="49" charset="-122"/>
                <a:ea typeface="楷体" pitchFamily="49" charset="-122"/>
              </a:rPr>
              <a:t>    </a:t>
            </a:r>
            <a:endParaRPr lang="en-US" altLang="zh-CN" dirty="0" smtClean="0">
              <a:latin typeface="楷体" pitchFamily="49" charset="-122"/>
              <a:ea typeface="楷体" pitchFamily="49" charset="-122"/>
            </a:endParaRPr>
          </a:p>
          <a:p>
            <a:r>
              <a:rPr lang="en-US" altLang="zh-CN" dirty="0">
                <a:latin typeface="楷体" pitchFamily="49" charset="-122"/>
                <a:ea typeface="楷体" pitchFamily="49" charset="-122"/>
              </a:rPr>
              <a:t> </a:t>
            </a:r>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成为</a:t>
            </a:r>
            <a:r>
              <a:rPr lang="zh-CN" altLang="en-US" dirty="0">
                <a:latin typeface="楷体" pitchFamily="49" charset="-122"/>
                <a:ea typeface="楷体" pitchFamily="49" charset="-122"/>
              </a:rPr>
              <a:t>蓝天救援的一员是一种荣誉，要珍惜这份荣誉，言行举止都要处处体现。蓝天救援特别注重纪律性，救援行动中要严格服从现场统一指挥，参加志愿服务活动要守时、不迟到早退，在公益活动中也要做到礼貌和素养。要学会关心队友和尊重队友，学会关爱生命和保护易受损人群的尊严。要提高团队意识，个人的能力再强，如果没有团队的协作，没有铁的纪律，也只是一群乌合之众！</a:t>
            </a:r>
            <a:br>
              <a:rPr lang="zh-CN" altLang="en-US" dirty="0">
                <a:latin typeface="楷体" pitchFamily="49" charset="-122"/>
                <a:ea typeface="楷体" pitchFamily="49" charset="-122"/>
              </a:rPr>
            </a:b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xmlns="" val="2998982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440883" y="646556"/>
            <a:ext cx="2745708" cy="53480"/>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1" y="614783"/>
            <a:ext cx="8918369" cy="8525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12" name="灯片编号占位符 1"/>
          <p:cNvSpPr txBox="1">
            <a:spLocks/>
          </p:cNvSpPr>
          <p:nvPr/>
        </p:nvSpPr>
        <p:spPr bwMode="auto">
          <a:xfrm>
            <a:off x="11535120" y="64516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smtClean="0">
                <a:solidFill>
                  <a:srgbClr val="000000"/>
                </a:solidFill>
                <a:latin typeface="楷体" panose="02010609060101010101" pitchFamily="49" charset="-122"/>
                <a:ea typeface="楷体" panose="02010609060101010101" pitchFamily="49" charset="-122"/>
              </a:rPr>
              <a:t>11</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75422" y="700036"/>
            <a:ext cx="11688895" cy="701731"/>
          </a:xfrm>
          <a:prstGeom prst="rect">
            <a:avLst/>
          </a:prstGeom>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5" name="矩形 4"/>
          <p:cNvSpPr/>
          <p:nvPr/>
        </p:nvSpPr>
        <p:spPr>
          <a:xfrm>
            <a:off x="451261" y="775966"/>
            <a:ext cx="11513055" cy="5306068"/>
          </a:xfrm>
          <a:prstGeom prst="rect">
            <a:avLst/>
          </a:prstGeom>
        </p:spPr>
        <p:txBody>
          <a:bodyPr wrap="square">
            <a:spAutoFit/>
          </a:bodyPr>
          <a:lstStyle/>
          <a:p>
            <a:pPr>
              <a:lnSpc>
                <a:spcPct val="110000"/>
              </a:lnSpc>
            </a:pPr>
            <a:r>
              <a:rPr lang="zh-CN" altLang="en-US" sz="2000" dirty="0">
                <a:solidFill>
                  <a:srgbClr val="FF0000"/>
                </a:solidFill>
                <a:latin typeface="楷体" pitchFamily="49" charset="-122"/>
                <a:ea typeface="楷体" pitchFamily="49" charset="-122"/>
              </a:rPr>
              <a:t>蓝天救援队核心理念：</a:t>
            </a:r>
          </a:p>
          <a:p>
            <a:pPr>
              <a:lnSpc>
                <a:spcPct val="110000"/>
              </a:lnSpc>
            </a:pPr>
            <a:r>
              <a:rPr lang="zh-CN" altLang="en-US" dirty="0">
                <a:latin typeface="楷体" pitchFamily="49" charset="-122"/>
                <a:ea typeface="楷体" pitchFamily="49" charset="-122"/>
              </a:rPr>
              <a:t>去商业化、远离利益</a:t>
            </a:r>
          </a:p>
          <a:p>
            <a:pPr>
              <a:lnSpc>
                <a:spcPct val="110000"/>
              </a:lnSpc>
            </a:pPr>
            <a:r>
              <a:rPr lang="zh-CN" altLang="en-US" dirty="0">
                <a:latin typeface="楷体" pitchFamily="49" charset="-122"/>
                <a:ea typeface="楷体" pitchFamily="49" charset="-122"/>
              </a:rPr>
              <a:t>中立与独立化的人道思想</a:t>
            </a:r>
          </a:p>
          <a:p>
            <a:pPr>
              <a:lnSpc>
                <a:spcPct val="110000"/>
              </a:lnSpc>
            </a:pPr>
            <a:r>
              <a:rPr lang="zh-CN" altLang="en-US" dirty="0">
                <a:latin typeface="楷体" pitchFamily="49" charset="-122"/>
                <a:ea typeface="楷体" pitchFamily="49" charset="-122"/>
              </a:rPr>
              <a:t>少说多做、默默奉献的志愿精神</a:t>
            </a:r>
          </a:p>
          <a:p>
            <a:pPr>
              <a:lnSpc>
                <a:spcPct val="110000"/>
              </a:lnSpc>
            </a:pPr>
            <a:r>
              <a:rPr lang="zh-CN" altLang="en-US" dirty="0">
                <a:latin typeface="楷体" pitchFamily="49" charset="-122"/>
                <a:ea typeface="楷体" pitchFamily="49" charset="-122"/>
              </a:rPr>
              <a:t>责任、自律、宽容、尊重、成长的团队文化</a:t>
            </a:r>
          </a:p>
          <a:p>
            <a:pPr>
              <a:lnSpc>
                <a:spcPct val="110000"/>
              </a:lnSpc>
            </a:pPr>
            <a:r>
              <a:rPr lang="zh-CN" altLang="en-US" sz="2000" dirty="0">
                <a:solidFill>
                  <a:srgbClr val="FF0000"/>
                </a:solidFill>
                <a:latin typeface="楷体" pitchFamily="49" charset="-122"/>
                <a:ea typeface="楷体" pitchFamily="49" charset="-122"/>
              </a:rPr>
              <a:t>蓝天救援的愿景：</a:t>
            </a:r>
          </a:p>
          <a:p>
            <a:pPr>
              <a:lnSpc>
                <a:spcPct val="110000"/>
              </a:lnSpc>
            </a:pPr>
            <a:r>
              <a:rPr lang="zh-CN" altLang="en-US" dirty="0">
                <a:latin typeface="楷体" pitchFamily="49" charset="-122"/>
                <a:ea typeface="楷体" pitchFamily="49" charset="-122"/>
              </a:rPr>
              <a:t>善行改变人心</a:t>
            </a:r>
          </a:p>
          <a:p>
            <a:pPr>
              <a:lnSpc>
                <a:spcPct val="110000"/>
              </a:lnSpc>
            </a:pPr>
            <a:r>
              <a:rPr lang="zh-CN" altLang="en-US" dirty="0">
                <a:latin typeface="楷体" pitchFamily="49" charset="-122"/>
                <a:ea typeface="楷体" pitchFamily="49" charset="-122"/>
              </a:rPr>
              <a:t>建立国际人道机构</a:t>
            </a:r>
          </a:p>
          <a:p>
            <a:pPr>
              <a:lnSpc>
                <a:spcPct val="110000"/>
              </a:lnSpc>
            </a:pPr>
            <a:r>
              <a:rPr lang="zh-CN" altLang="en-US" sz="2000" dirty="0">
                <a:solidFill>
                  <a:srgbClr val="FF0000"/>
                </a:solidFill>
                <a:latin typeface="楷体" pitchFamily="49" charset="-122"/>
                <a:ea typeface="楷体" pitchFamily="49" charset="-122"/>
              </a:rPr>
              <a:t>蓝天救援队精神：</a:t>
            </a:r>
          </a:p>
          <a:p>
            <a:pPr>
              <a:lnSpc>
                <a:spcPct val="110000"/>
              </a:lnSpc>
            </a:pPr>
            <a:r>
              <a:rPr lang="zh-CN" altLang="en-US" dirty="0">
                <a:latin typeface="楷体" pitchFamily="49" charset="-122"/>
                <a:ea typeface="楷体" pitchFamily="49" charset="-122"/>
              </a:rPr>
              <a:t>责任与荣誉</a:t>
            </a:r>
          </a:p>
          <a:p>
            <a:pPr>
              <a:lnSpc>
                <a:spcPct val="110000"/>
              </a:lnSpc>
            </a:pPr>
            <a:r>
              <a:rPr lang="zh-CN" altLang="en-US" dirty="0">
                <a:latin typeface="楷体" pitchFamily="49" charset="-122"/>
                <a:ea typeface="楷体" pitchFamily="49" charset="-122"/>
              </a:rPr>
              <a:t>勇气与担当</a:t>
            </a:r>
          </a:p>
          <a:p>
            <a:pPr>
              <a:lnSpc>
                <a:spcPct val="110000"/>
              </a:lnSpc>
            </a:pPr>
            <a:r>
              <a:rPr lang="zh-CN" altLang="en-US" dirty="0">
                <a:latin typeface="楷体" pitchFamily="49" charset="-122"/>
                <a:ea typeface="楷体" pitchFamily="49" charset="-122"/>
              </a:rPr>
              <a:t>谦卑与忠诚</a:t>
            </a:r>
          </a:p>
          <a:p>
            <a:pPr>
              <a:lnSpc>
                <a:spcPct val="110000"/>
              </a:lnSpc>
            </a:pPr>
            <a:r>
              <a:rPr lang="zh-CN" altLang="en-US" dirty="0">
                <a:latin typeface="楷体" pitchFamily="49" charset="-122"/>
                <a:ea typeface="楷体" pitchFamily="49" charset="-122"/>
              </a:rPr>
              <a:t>有恒与自律</a:t>
            </a:r>
          </a:p>
          <a:p>
            <a:pPr>
              <a:lnSpc>
                <a:spcPct val="110000"/>
              </a:lnSpc>
            </a:pPr>
            <a:r>
              <a:rPr lang="zh-CN" altLang="en-US" dirty="0">
                <a:latin typeface="楷体" pitchFamily="49" charset="-122"/>
                <a:ea typeface="楷体" pitchFamily="49" charset="-122"/>
              </a:rPr>
              <a:t>视野与胸襟</a:t>
            </a:r>
          </a:p>
          <a:p>
            <a:pPr>
              <a:lnSpc>
                <a:spcPct val="110000"/>
              </a:lnSpc>
            </a:pPr>
            <a:r>
              <a:rPr lang="zh-CN" altLang="en-US" dirty="0">
                <a:latin typeface="楷体" pitchFamily="49" charset="-122"/>
                <a:ea typeface="楷体" pitchFamily="49" charset="-122"/>
              </a:rPr>
              <a:t>团队精神与服从</a:t>
            </a:r>
          </a:p>
          <a:p>
            <a:pPr>
              <a:lnSpc>
                <a:spcPct val="110000"/>
              </a:lnSpc>
            </a:pPr>
            <a:r>
              <a:rPr lang="zh-CN" altLang="en-US" sz="2000" dirty="0">
                <a:solidFill>
                  <a:srgbClr val="FF0000"/>
                </a:solidFill>
                <a:latin typeface="楷体" pitchFamily="49" charset="-122"/>
                <a:ea typeface="楷体" pitchFamily="49" charset="-122"/>
              </a:rPr>
              <a:t>同在蓝天下 携手</a:t>
            </a:r>
            <a:r>
              <a:rPr lang="zh-CN" altLang="en-US" sz="2000" dirty="0" smtClean="0">
                <a:solidFill>
                  <a:srgbClr val="FF0000"/>
                </a:solidFill>
                <a:latin typeface="楷体" pitchFamily="49" charset="-122"/>
                <a:ea typeface="楷体" pitchFamily="49" charset="-122"/>
              </a:rPr>
              <a:t>为公益</a:t>
            </a:r>
            <a:endParaRPr lang="zh-CN" altLang="en-US" sz="2000"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xmlns="" val="3933284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440883" y="646556"/>
            <a:ext cx="2745708" cy="53480"/>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1" y="614783"/>
            <a:ext cx="8918369" cy="8525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12" name="灯片编号占位符 1"/>
          <p:cNvSpPr txBox="1">
            <a:spLocks/>
          </p:cNvSpPr>
          <p:nvPr/>
        </p:nvSpPr>
        <p:spPr bwMode="auto">
          <a:xfrm>
            <a:off x="11535120" y="64516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smtClean="0">
                <a:solidFill>
                  <a:srgbClr val="000000"/>
                </a:solidFill>
                <a:latin typeface="楷体" panose="02010609060101010101" pitchFamily="49" charset="-122"/>
                <a:ea typeface="楷体" panose="02010609060101010101" pitchFamily="49" charset="-122"/>
              </a:rPr>
              <a:t>12</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75422" y="700036"/>
            <a:ext cx="11688895" cy="701731"/>
          </a:xfrm>
          <a:prstGeom prst="rect">
            <a:avLst/>
          </a:prstGeom>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grpSp>
        <p:nvGrpSpPr>
          <p:cNvPr id="10" name="组合 17"/>
          <p:cNvGrpSpPr/>
          <p:nvPr/>
        </p:nvGrpSpPr>
        <p:grpSpPr>
          <a:xfrm>
            <a:off x="3101623" y="4980353"/>
            <a:ext cx="6036492" cy="562574"/>
            <a:chOff x="1928794" y="4143386"/>
            <a:chExt cx="5572146" cy="562574"/>
          </a:xfrm>
        </p:grpSpPr>
        <p:sp>
          <p:nvSpPr>
            <p:cNvPr id="11" name="矩形 10"/>
            <p:cNvSpPr/>
            <p:nvPr/>
          </p:nvSpPr>
          <p:spPr>
            <a:xfrm>
              <a:off x="1928794" y="4143386"/>
              <a:ext cx="5572146" cy="562574"/>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                </a:t>
              </a:r>
              <a:r>
                <a:rPr lang="zh-CN" altLang="en-US" b="1" dirty="0" smtClean="0">
                  <a:solidFill>
                    <a:schemeClr val="tx1"/>
                  </a:solidFill>
                  <a:latin typeface="楷体" pitchFamily="49" charset="-122"/>
                  <a:ea typeface="楷体" pitchFamily="49" charset="-122"/>
                </a:rPr>
                <a:t>默默</a:t>
              </a:r>
              <a:endParaRPr lang="zh-CN" altLang="en-US" b="1" dirty="0">
                <a:solidFill>
                  <a:schemeClr val="tx1"/>
                </a:solidFill>
                <a:latin typeface="楷体" pitchFamily="49" charset="-122"/>
                <a:ea typeface="楷体" pitchFamily="49" charset="-122"/>
              </a:endParaRPr>
            </a:p>
          </p:txBody>
        </p:sp>
        <p:sp>
          <p:nvSpPr>
            <p:cNvPr id="13" name="TextBox 12"/>
            <p:cNvSpPr txBox="1"/>
            <p:nvPr/>
          </p:nvSpPr>
          <p:spPr>
            <a:xfrm>
              <a:off x="2265195" y="4286262"/>
              <a:ext cx="549264" cy="338554"/>
            </a:xfrm>
            <a:prstGeom prst="rect">
              <a:avLst/>
            </a:prstGeom>
            <a:noFill/>
          </p:spPr>
          <p:txBody>
            <a:bodyPr wrap="none" rtlCol="0">
              <a:spAutoFit/>
            </a:bodyPr>
            <a:lstStyle/>
            <a:p>
              <a:pPr algn="ctr"/>
              <a:r>
                <a:rPr lang="zh-CN" altLang="en-US" sz="1600" b="1" dirty="0">
                  <a:latin typeface="微软雅黑" pitchFamily="34" charset="-122"/>
                  <a:ea typeface="微软雅黑" pitchFamily="34" charset="-122"/>
                </a:rPr>
                <a:t>少说</a:t>
              </a:r>
              <a:endParaRPr lang="en-US" altLang="zh-CN" sz="1600" b="1" dirty="0" smtClean="0">
                <a:latin typeface="微软雅黑" pitchFamily="34" charset="-122"/>
                <a:ea typeface="微软雅黑" pitchFamily="34" charset="-122"/>
              </a:endParaRPr>
            </a:p>
          </p:txBody>
        </p:sp>
        <p:sp>
          <p:nvSpPr>
            <p:cNvPr id="14" name="TextBox 13"/>
            <p:cNvSpPr txBox="1"/>
            <p:nvPr/>
          </p:nvSpPr>
          <p:spPr>
            <a:xfrm>
              <a:off x="5264462" y="4286262"/>
              <a:ext cx="170520" cy="338554"/>
            </a:xfrm>
            <a:prstGeom prst="rect">
              <a:avLst/>
            </a:prstGeom>
            <a:noFill/>
          </p:spPr>
          <p:txBody>
            <a:bodyPr wrap="none" rtlCol="0">
              <a:spAutoFit/>
            </a:bodyPr>
            <a:lstStyle/>
            <a:p>
              <a:pPr algn="ctr"/>
              <a:endParaRPr lang="en-US" altLang="zh-CN" sz="1600" dirty="0" smtClean="0">
                <a:solidFill>
                  <a:schemeClr val="bg1"/>
                </a:solidFill>
                <a:latin typeface="微软雅黑" pitchFamily="34" charset="-122"/>
                <a:ea typeface="微软雅黑" pitchFamily="34" charset="-122"/>
              </a:endParaRPr>
            </a:p>
          </p:txBody>
        </p:sp>
        <p:sp>
          <p:nvSpPr>
            <p:cNvPr id="15" name="TextBox 14"/>
            <p:cNvSpPr txBox="1"/>
            <p:nvPr/>
          </p:nvSpPr>
          <p:spPr>
            <a:xfrm>
              <a:off x="3670143" y="4286262"/>
              <a:ext cx="549264" cy="338554"/>
            </a:xfrm>
            <a:prstGeom prst="rect">
              <a:avLst/>
            </a:prstGeom>
            <a:noFill/>
          </p:spPr>
          <p:txBody>
            <a:bodyPr wrap="none" rtlCol="0">
              <a:spAutoFit/>
            </a:bodyPr>
            <a:lstStyle/>
            <a:p>
              <a:pPr algn="ctr"/>
              <a:r>
                <a:rPr lang="zh-CN" altLang="en-US" sz="1600" b="1" dirty="0" smtClean="0">
                  <a:latin typeface="微软雅黑" pitchFamily="34" charset="-122"/>
                  <a:ea typeface="微软雅黑" pitchFamily="34" charset="-122"/>
                </a:rPr>
                <a:t>多做</a:t>
              </a:r>
              <a:endParaRPr lang="en-US" altLang="zh-CN" sz="1600" b="1" dirty="0" smtClean="0">
                <a:latin typeface="微软雅黑" pitchFamily="34" charset="-122"/>
                <a:ea typeface="微软雅黑" pitchFamily="34" charset="-122"/>
              </a:endParaRPr>
            </a:p>
          </p:txBody>
        </p:sp>
        <p:sp>
          <p:nvSpPr>
            <p:cNvPr id="16" name="TextBox 15"/>
            <p:cNvSpPr txBox="1"/>
            <p:nvPr/>
          </p:nvSpPr>
          <p:spPr>
            <a:xfrm>
              <a:off x="6480038" y="4286262"/>
              <a:ext cx="549264" cy="338554"/>
            </a:xfrm>
            <a:prstGeom prst="rect">
              <a:avLst/>
            </a:prstGeom>
            <a:noFill/>
          </p:spPr>
          <p:txBody>
            <a:bodyPr wrap="none" rtlCol="0">
              <a:spAutoFit/>
            </a:bodyPr>
            <a:lstStyle/>
            <a:p>
              <a:pPr algn="ctr"/>
              <a:r>
                <a:rPr lang="zh-CN" altLang="en-US" sz="1600" b="1" dirty="0">
                  <a:latin typeface="微软雅黑" pitchFamily="34" charset="-122"/>
                  <a:ea typeface="微软雅黑" pitchFamily="34" charset="-122"/>
                </a:rPr>
                <a:t>奉献</a:t>
              </a:r>
              <a:endParaRPr lang="en-US" altLang="zh-CN" sz="1600" b="1" dirty="0" smtClean="0">
                <a:latin typeface="微软雅黑" pitchFamily="34" charset="-122"/>
                <a:ea typeface="微软雅黑" pitchFamily="34" charset="-122"/>
              </a:endParaRPr>
            </a:p>
          </p:txBody>
        </p:sp>
        <p:sp>
          <p:nvSpPr>
            <p:cNvPr id="17" name="任意多边形 16"/>
            <p:cNvSpPr/>
            <p:nvPr/>
          </p:nvSpPr>
          <p:spPr>
            <a:xfrm>
              <a:off x="3143231" y="4280679"/>
              <a:ext cx="0" cy="329609"/>
            </a:xfrm>
            <a:custGeom>
              <a:avLst/>
              <a:gdLst>
                <a:gd name="connsiteX0" fmla="*/ 0 w 0"/>
                <a:gd name="connsiteY0" fmla="*/ 0 h 329609"/>
                <a:gd name="connsiteX1" fmla="*/ 0 w 0"/>
                <a:gd name="connsiteY1" fmla="*/ 329609 h 329609"/>
              </a:gdLst>
              <a:ahLst/>
              <a:cxnLst>
                <a:cxn ang="0">
                  <a:pos x="connsiteX0" y="connsiteY0"/>
                </a:cxn>
                <a:cxn ang="0">
                  <a:pos x="connsiteX1" y="connsiteY1"/>
                </a:cxn>
              </a:cxnLst>
              <a:rect l="l" t="t" r="r" b="b"/>
              <a:pathLst>
                <a:path h="329609">
                  <a:moveTo>
                    <a:pt x="0" y="0"/>
                  </a:moveTo>
                  <a:lnTo>
                    <a:pt x="0" y="329609"/>
                  </a:ln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4607710" y="4280679"/>
              <a:ext cx="0" cy="329609"/>
            </a:xfrm>
            <a:custGeom>
              <a:avLst/>
              <a:gdLst>
                <a:gd name="connsiteX0" fmla="*/ 0 w 0"/>
                <a:gd name="connsiteY0" fmla="*/ 0 h 329609"/>
                <a:gd name="connsiteX1" fmla="*/ 0 w 0"/>
                <a:gd name="connsiteY1" fmla="*/ 329609 h 329609"/>
              </a:gdLst>
              <a:ahLst/>
              <a:cxnLst>
                <a:cxn ang="0">
                  <a:pos x="connsiteX0" y="connsiteY0"/>
                </a:cxn>
                <a:cxn ang="0">
                  <a:pos x="connsiteX1" y="connsiteY1"/>
                </a:cxn>
              </a:cxnLst>
              <a:rect l="l" t="t" r="r" b="b"/>
              <a:pathLst>
                <a:path h="329609">
                  <a:moveTo>
                    <a:pt x="0" y="0"/>
                  </a:moveTo>
                  <a:lnTo>
                    <a:pt x="0" y="329609"/>
                  </a:ln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6072189" y="4280679"/>
              <a:ext cx="0" cy="329609"/>
            </a:xfrm>
            <a:custGeom>
              <a:avLst/>
              <a:gdLst>
                <a:gd name="connsiteX0" fmla="*/ 0 w 0"/>
                <a:gd name="connsiteY0" fmla="*/ 0 h 329609"/>
                <a:gd name="connsiteX1" fmla="*/ 0 w 0"/>
                <a:gd name="connsiteY1" fmla="*/ 329609 h 329609"/>
              </a:gdLst>
              <a:ahLst/>
              <a:cxnLst>
                <a:cxn ang="0">
                  <a:pos x="connsiteX0" y="connsiteY0"/>
                </a:cxn>
                <a:cxn ang="0">
                  <a:pos x="connsiteX1" y="connsiteY1"/>
                </a:cxn>
              </a:cxnLst>
              <a:rect l="l" t="t" r="r" b="b"/>
              <a:pathLst>
                <a:path h="329609">
                  <a:moveTo>
                    <a:pt x="0" y="0"/>
                  </a:moveTo>
                  <a:lnTo>
                    <a:pt x="0" y="329609"/>
                  </a:ln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0" name="TextBox 19"/>
          <p:cNvSpPr txBox="1"/>
          <p:nvPr/>
        </p:nvSpPr>
        <p:spPr>
          <a:xfrm>
            <a:off x="275422" y="55014"/>
            <a:ext cx="1114408" cy="559769"/>
          </a:xfrm>
          <a:prstGeom prst="rect">
            <a:avLst/>
          </a:prstGeom>
          <a:noFill/>
        </p:spPr>
        <p:txBody>
          <a:bodyPr wrap="none" rtlCol="0">
            <a:spAutoFit/>
          </a:bodyPr>
          <a:lstStyle/>
          <a:p>
            <a:pPr>
              <a:lnSpc>
                <a:spcPct val="150000"/>
              </a:lnSpc>
            </a:pPr>
            <a:r>
              <a:rPr lang="zh-CN" altLang="en-US" sz="2400" b="1" dirty="0" smtClean="0">
                <a:solidFill>
                  <a:schemeClr val="tx1"/>
                </a:solidFill>
                <a:latin typeface="楷体" pitchFamily="49" charset="-122"/>
                <a:ea typeface="楷体" pitchFamily="49" charset="-122"/>
              </a:rPr>
              <a:t>结  语</a:t>
            </a:r>
          </a:p>
        </p:txBody>
      </p:sp>
      <p:sp>
        <p:nvSpPr>
          <p:cNvPr id="2" name="矩形 1"/>
          <p:cNvSpPr/>
          <p:nvPr/>
        </p:nvSpPr>
        <p:spPr>
          <a:xfrm>
            <a:off x="3101623" y="2411482"/>
            <a:ext cx="6009249" cy="701731"/>
          </a:xfrm>
          <a:prstGeom prst="rect">
            <a:avLst/>
          </a:prstGeom>
        </p:spPr>
        <p:txBody>
          <a:bodyPr wrap="square">
            <a:spAutoFit/>
          </a:bodyPr>
          <a:lstStyle/>
          <a:p>
            <a:pPr algn="ctr">
              <a:lnSpc>
                <a:spcPct val="110000"/>
              </a:lnSpc>
            </a:pPr>
            <a:r>
              <a:rPr lang="zh-CN" altLang="en-US" sz="3600" b="1" dirty="0">
                <a:solidFill>
                  <a:schemeClr val="accent1">
                    <a:lumMod val="75000"/>
                  </a:schemeClr>
                </a:solidFill>
                <a:latin typeface="楷体" pitchFamily="49" charset="-122"/>
                <a:ea typeface="楷体" pitchFamily="49" charset="-122"/>
              </a:rPr>
              <a:t>同在蓝天下 携手为公益</a:t>
            </a:r>
          </a:p>
        </p:txBody>
      </p:sp>
    </p:spTree>
    <p:extLst>
      <p:ext uri="{BB962C8B-B14F-4D97-AF65-F5344CB8AC3E}">
        <p14:creationId xmlns:p14="http://schemas.microsoft.com/office/powerpoint/2010/main" xmlns="" val="442639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8" name="文本框 7"/>
          <p:cNvSpPr txBox="1"/>
          <p:nvPr/>
        </p:nvSpPr>
        <p:spPr>
          <a:xfrm>
            <a:off x="10704503" y="86216"/>
            <a:ext cx="1927274" cy="523220"/>
          </a:xfrm>
          <a:prstGeom prst="rect">
            <a:avLst/>
          </a:prstGeom>
          <a:noFill/>
        </p:spPr>
        <p:txBody>
          <a:bodyPr wrap="square" rtlCol="0">
            <a:spAutoFit/>
          </a:bodyPr>
          <a:lstStyle/>
          <a:p>
            <a:r>
              <a:rPr lang="zh-CN" altLang="en-US" sz="2800" b="1" dirty="0" smtClean="0"/>
              <a:t>平谷</a:t>
            </a:r>
            <a:endParaRPr lang="zh-CN" altLang="en-US" sz="2800" b="1" dirty="0"/>
          </a:p>
        </p:txBody>
      </p:sp>
      <p:cxnSp>
        <p:nvCxnSpPr>
          <p:cNvPr id="17" name="直接连接符 16"/>
          <p:cNvCxnSpPr/>
          <p:nvPr/>
        </p:nvCxnSpPr>
        <p:spPr>
          <a:xfrm>
            <a:off x="4459458" y="3362178"/>
            <a:ext cx="14068" cy="70339"/>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45"/>
          <p:cNvSpPr>
            <a:spLocks noChangeArrowheads="1"/>
          </p:cNvSpPr>
          <p:nvPr/>
        </p:nvSpPr>
        <p:spPr bwMode="auto">
          <a:xfrm flipV="1">
            <a:off x="9639759" y="646556"/>
            <a:ext cx="2546832" cy="91574"/>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flipV="1">
            <a:off x="0" y="660502"/>
            <a:ext cx="8912646" cy="77628"/>
          </a:xfrm>
          <a:prstGeom prst="rect">
            <a:avLst/>
          </a:prstGeom>
          <a:solidFill>
            <a:schemeClr val="bg2">
              <a:lumMod val="75000"/>
            </a:schemeClr>
          </a:solidFill>
          <a:ln>
            <a:noFill/>
          </a:ln>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47078" y="72903"/>
            <a:ext cx="2651206" cy="523220"/>
          </a:xfrm>
          <a:prstGeom prst="rect">
            <a:avLst/>
          </a:prstGeom>
          <a:noFill/>
        </p:spPr>
        <p:txBody>
          <a:bodyPr wrap="square" rtlCol="0">
            <a:spAutoFit/>
          </a:bodyPr>
          <a:lstStyle/>
          <a:p>
            <a:r>
              <a:rPr lang="zh-CN" altLang="en-US" sz="2800" b="1" dirty="0" smtClean="0">
                <a:solidFill>
                  <a:schemeClr val="accent5"/>
                </a:solidFill>
              </a:rPr>
              <a:t>    </a:t>
            </a:r>
            <a:r>
              <a:rPr lang="zh-CN" altLang="en-US" sz="2800" b="1" dirty="0" smtClean="0">
                <a:latin typeface="楷体" pitchFamily="49" charset="-122"/>
                <a:ea typeface="楷体" pitchFamily="49" charset="-122"/>
              </a:rPr>
              <a:t>救援队章程</a:t>
            </a:r>
            <a:endParaRPr lang="zh-CN" altLang="en-US" sz="2400" b="1" dirty="0">
              <a:latin typeface="楷体" pitchFamily="49" charset="-122"/>
              <a:ea typeface="楷体" pitchFamily="49" charset="-122"/>
            </a:endParaRPr>
          </a:p>
        </p:txBody>
      </p:sp>
      <p:sp>
        <p:nvSpPr>
          <p:cNvPr id="12" name="灯片编号占位符 1"/>
          <p:cNvSpPr txBox="1">
            <a:spLocks/>
          </p:cNvSpPr>
          <p:nvPr/>
        </p:nvSpPr>
        <p:spPr bwMode="auto">
          <a:xfrm>
            <a:off x="11535120" y="64516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1</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2" name="圆角矩形 1"/>
          <p:cNvSpPr/>
          <p:nvPr/>
        </p:nvSpPr>
        <p:spPr>
          <a:xfrm>
            <a:off x="738351" y="738130"/>
            <a:ext cx="794923" cy="5631666"/>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楷体" pitchFamily="49" charset="-122"/>
                <a:ea typeface="楷体" pitchFamily="49" charset="-122"/>
              </a:rPr>
              <a:t>目</a:t>
            </a:r>
            <a:endParaRPr lang="en-US" altLang="zh-CN" sz="2400" b="1" dirty="0" smtClean="0">
              <a:solidFill>
                <a:schemeClr val="tx1"/>
              </a:solidFill>
              <a:latin typeface="楷体" pitchFamily="49" charset="-122"/>
              <a:ea typeface="楷体" pitchFamily="49" charset="-122"/>
            </a:endParaRPr>
          </a:p>
          <a:p>
            <a:pPr algn="ctr"/>
            <a:endParaRPr lang="en-US" altLang="zh-CN" sz="2400" b="1" dirty="0" smtClean="0">
              <a:solidFill>
                <a:schemeClr val="tx1"/>
              </a:solidFill>
              <a:latin typeface="楷体" pitchFamily="49" charset="-122"/>
              <a:ea typeface="楷体" pitchFamily="49" charset="-122"/>
            </a:endParaRPr>
          </a:p>
          <a:p>
            <a:pPr algn="ctr"/>
            <a:endParaRPr lang="en-US" altLang="zh-CN" sz="2400" b="1" dirty="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录</a:t>
            </a:r>
            <a:endParaRPr lang="zh-CN" altLang="en-US" sz="2400" b="1" dirty="0">
              <a:solidFill>
                <a:schemeClr val="tx1"/>
              </a:solidFill>
              <a:latin typeface="楷体" pitchFamily="49" charset="-122"/>
              <a:ea typeface="楷体" pitchFamily="49" charset="-122"/>
            </a:endParaRPr>
          </a:p>
        </p:txBody>
      </p:sp>
      <p:sp>
        <p:nvSpPr>
          <p:cNvPr id="5" name="右箭头 4"/>
          <p:cNvSpPr/>
          <p:nvPr/>
        </p:nvSpPr>
        <p:spPr>
          <a:xfrm>
            <a:off x="1533274" y="871374"/>
            <a:ext cx="1484101" cy="72711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30557" y="962982"/>
            <a:ext cx="5754491" cy="523220"/>
          </a:xfrm>
          <a:prstGeom prst="rect">
            <a:avLst/>
          </a:prstGeom>
        </p:spPr>
        <p:txBody>
          <a:bodyPr wrap="square">
            <a:spAutoFit/>
          </a:bodyPr>
          <a:lstStyle/>
          <a:p>
            <a:r>
              <a:rPr lang="zh-CN" altLang="en-US" sz="2800" dirty="0">
                <a:latin typeface="楷体" pitchFamily="49" charset="-122"/>
                <a:ea typeface="楷体" pitchFamily="49" charset="-122"/>
                <a:cs typeface="方正兰亭纤黑_GBK"/>
              </a:rPr>
              <a:t>蓝天救援队发展历史</a:t>
            </a:r>
          </a:p>
        </p:txBody>
      </p:sp>
      <p:sp>
        <p:nvSpPr>
          <p:cNvPr id="15" name="右箭头 14"/>
          <p:cNvSpPr/>
          <p:nvPr/>
        </p:nvSpPr>
        <p:spPr>
          <a:xfrm>
            <a:off x="1533274" y="1847398"/>
            <a:ext cx="1484101" cy="72711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30556" y="1965988"/>
            <a:ext cx="2698175" cy="523220"/>
          </a:xfrm>
          <a:prstGeom prst="rect">
            <a:avLst/>
          </a:prstGeom>
        </p:spPr>
        <p:txBody>
          <a:bodyPr wrap="none">
            <a:spAutoFit/>
          </a:bodyPr>
          <a:lstStyle/>
          <a:p>
            <a:pPr algn="ctr"/>
            <a:r>
              <a:rPr lang="zh-CN" altLang="en-US" sz="2800" dirty="0">
                <a:latin typeface="楷体" pitchFamily="49" charset="-122"/>
                <a:ea typeface="楷体" pitchFamily="49" charset="-122"/>
                <a:cs typeface="方正兰亭纤黑_GBK"/>
              </a:rPr>
              <a:t>蓝天救援队公约</a:t>
            </a:r>
          </a:p>
        </p:txBody>
      </p:sp>
      <p:sp>
        <p:nvSpPr>
          <p:cNvPr id="18" name="右箭头 17"/>
          <p:cNvSpPr/>
          <p:nvPr/>
        </p:nvSpPr>
        <p:spPr>
          <a:xfrm>
            <a:off x="1486031" y="2823423"/>
            <a:ext cx="1531344" cy="72711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30557" y="2909297"/>
            <a:ext cx="4134466" cy="523220"/>
          </a:xfrm>
          <a:prstGeom prst="rect">
            <a:avLst/>
          </a:prstGeom>
        </p:spPr>
        <p:txBody>
          <a:bodyPr wrap="none">
            <a:spAutoFit/>
          </a:bodyPr>
          <a:lstStyle/>
          <a:p>
            <a:pPr algn="ctr"/>
            <a:r>
              <a:rPr lang="zh-CN" altLang="en-US" sz="2800" dirty="0">
                <a:latin typeface="楷体" pitchFamily="49" charset="-122"/>
                <a:ea typeface="楷体" pitchFamily="49" charset="-122"/>
                <a:cs typeface="方正兰亭纤黑_GBK"/>
              </a:rPr>
              <a:t>蓝天救援管理方式及培训</a:t>
            </a:r>
          </a:p>
        </p:txBody>
      </p:sp>
      <p:sp>
        <p:nvSpPr>
          <p:cNvPr id="19" name="右箭头 18"/>
          <p:cNvSpPr/>
          <p:nvPr/>
        </p:nvSpPr>
        <p:spPr>
          <a:xfrm>
            <a:off x="1472681" y="3733815"/>
            <a:ext cx="1531344" cy="72711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30556" y="3857075"/>
            <a:ext cx="1980030" cy="523220"/>
          </a:xfrm>
          <a:prstGeom prst="rect">
            <a:avLst/>
          </a:prstGeom>
        </p:spPr>
        <p:txBody>
          <a:bodyPr wrap="none">
            <a:spAutoFit/>
          </a:bodyPr>
          <a:lstStyle/>
          <a:p>
            <a:pPr algn="ctr"/>
            <a:r>
              <a:rPr lang="zh-CN" altLang="en-US" sz="2800" dirty="0">
                <a:latin typeface="楷体" pitchFamily="49" charset="-122"/>
                <a:ea typeface="楷体" pitchFamily="49" charset="-122"/>
                <a:cs typeface="方正兰亭纤黑_GBK"/>
              </a:rPr>
              <a:t>发展与展望</a:t>
            </a:r>
          </a:p>
        </p:txBody>
      </p:sp>
      <p:sp>
        <p:nvSpPr>
          <p:cNvPr id="21" name="右箭头 20"/>
          <p:cNvSpPr/>
          <p:nvPr/>
        </p:nvSpPr>
        <p:spPr>
          <a:xfrm>
            <a:off x="1486031" y="4691162"/>
            <a:ext cx="1531344" cy="72711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530557" y="4790321"/>
            <a:ext cx="2698175" cy="523220"/>
          </a:xfrm>
          <a:prstGeom prst="rect">
            <a:avLst/>
          </a:prstGeom>
        </p:spPr>
        <p:txBody>
          <a:bodyPr wrap="none">
            <a:spAutoFit/>
          </a:bodyPr>
          <a:lstStyle/>
          <a:p>
            <a:pPr algn="ctr"/>
            <a:r>
              <a:rPr lang="zh-CN" altLang="en-US" sz="2800" dirty="0">
                <a:latin typeface="楷体" pitchFamily="49" charset="-122"/>
                <a:ea typeface="楷体" pitchFamily="49" charset="-122"/>
                <a:cs typeface="方正兰亭纤黑_GBK"/>
              </a:rPr>
              <a:t>志愿者管理体系</a:t>
            </a:r>
          </a:p>
        </p:txBody>
      </p:sp>
      <p:sp>
        <p:nvSpPr>
          <p:cNvPr id="23" name="右箭头 22"/>
          <p:cNvSpPr/>
          <p:nvPr/>
        </p:nvSpPr>
        <p:spPr>
          <a:xfrm>
            <a:off x="1533274" y="5648509"/>
            <a:ext cx="1484101" cy="727114"/>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455748" y="5750456"/>
            <a:ext cx="3057247" cy="523220"/>
          </a:xfrm>
          <a:prstGeom prst="rect">
            <a:avLst/>
          </a:prstGeom>
        </p:spPr>
        <p:txBody>
          <a:bodyPr wrap="none">
            <a:spAutoFit/>
          </a:bodyPr>
          <a:lstStyle/>
          <a:p>
            <a:pPr algn="ctr"/>
            <a:r>
              <a:rPr lang="zh-CN" altLang="en-US" sz="2800" dirty="0" smtClean="0">
                <a:latin typeface="楷体" pitchFamily="49" charset="-122"/>
                <a:ea typeface="楷体" pitchFamily="49" charset="-122"/>
                <a:cs typeface="方正兰亭纤黑_GBK"/>
              </a:rPr>
              <a:t>对志愿者的几句话</a:t>
            </a:r>
            <a:endParaRPr lang="zh-CN" altLang="en-US" sz="2800" dirty="0">
              <a:latin typeface="楷体" pitchFamily="49" charset="-122"/>
              <a:ea typeface="楷体" pitchFamily="49" charset="-122"/>
              <a:cs typeface="方正兰亭纤黑_GBK"/>
            </a:endParaRPr>
          </a:p>
        </p:txBody>
      </p:sp>
    </p:spTree>
    <p:extLst>
      <p:ext uri="{BB962C8B-B14F-4D97-AF65-F5344CB8AC3E}">
        <p14:creationId xmlns:p14="http://schemas.microsoft.com/office/powerpoint/2010/main" xmlns="" val="1565883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827046" y="596123"/>
            <a:ext cx="2359545" cy="10391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0" y="614783"/>
            <a:ext cx="9044848" cy="85253"/>
          </a:xfrm>
          <a:prstGeom prst="rect">
            <a:avLst/>
          </a:prstGeom>
          <a:solidFill>
            <a:schemeClr val="bg2">
              <a:lumMod val="75000"/>
            </a:schemeClr>
          </a:solidFill>
          <a:ln>
            <a:noFill/>
          </a:ln>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47078" y="72903"/>
            <a:ext cx="3124932" cy="523220"/>
          </a:xfrm>
          <a:prstGeom prst="rect">
            <a:avLst/>
          </a:prstGeom>
          <a:noFill/>
        </p:spPr>
        <p:txBody>
          <a:bodyPr wrap="square" rtlCol="0">
            <a:spAutoFit/>
          </a:bodyPr>
          <a:lstStyle/>
          <a:p>
            <a:r>
              <a:rPr lang="zh-CN" altLang="en-US" sz="2800" b="1" dirty="0">
                <a:latin typeface="楷体" pitchFamily="49" charset="-122"/>
                <a:ea typeface="楷体" pitchFamily="49" charset="-122"/>
              </a:rPr>
              <a:t>蓝天救援队历史</a:t>
            </a:r>
            <a:endParaRPr lang="zh-CN" altLang="en-US" sz="2400" b="1" dirty="0">
              <a:latin typeface="楷体" pitchFamily="49" charset="-122"/>
              <a:ea typeface="楷体" pitchFamily="49" charset="-122"/>
            </a:endParaRPr>
          </a:p>
        </p:txBody>
      </p:sp>
      <p:sp>
        <p:nvSpPr>
          <p:cNvPr id="12" name="灯片编号占位符 1"/>
          <p:cNvSpPr txBox="1">
            <a:spLocks/>
          </p:cNvSpPr>
          <p:nvPr/>
        </p:nvSpPr>
        <p:spPr bwMode="auto">
          <a:xfrm>
            <a:off x="11713245" y="65941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2</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51672" y="711911"/>
            <a:ext cx="11688895" cy="5234959"/>
          </a:xfrm>
          <a:prstGeom prst="rect">
            <a:avLst/>
          </a:prstGeom>
          <a:ln>
            <a:noFill/>
          </a:ln>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r>
              <a:rPr lang="zh-CN" altLang="en-US" dirty="0" smtClean="0">
                <a:latin typeface="楷体" pitchFamily="49" charset="-122"/>
                <a:ea typeface="楷体" pitchFamily="49" charset="-122"/>
              </a:rPr>
              <a:t>蓝天</a:t>
            </a:r>
            <a:r>
              <a:rPr lang="zh-CN" altLang="en-US" dirty="0">
                <a:latin typeface="楷体" pitchFamily="49" charset="-122"/>
                <a:ea typeface="楷体" pitchFamily="49" charset="-122"/>
              </a:rPr>
              <a:t>救援成立于2007年，致力于为各种灾害、事故提供紧急救援，为受害者提供人道救助，普及防灾减灾知识技能。蓝天救援成于汶川，长于玉树，直至近年跨出国门，在菲律宾、缅甸、尼泊尔执行搜救和其他人道任务；从当初单纯的山野救援逐步发展为今天的多领域、多专业综合救援，如今的蓝天救援已经成为中国NGO中最大的专业救援机构，目前蓝天救援</a:t>
            </a:r>
            <a:r>
              <a:rPr lang="zh-CN" altLang="en-US" dirty="0" smtClean="0">
                <a:latin typeface="楷体" pitchFamily="49" charset="-122"/>
                <a:ea typeface="楷体" pitchFamily="49" charset="-122"/>
              </a:rPr>
              <a:t>拥有</a:t>
            </a:r>
            <a:r>
              <a:rPr lang="en-US" altLang="zh-CN" dirty="0" smtClean="0">
                <a:latin typeface="楷体" pitchFamily="49" charset="-122"/>
                <a:ea typeface="楷体" pitchFamily="49" charset="-122"/>
              </a:rPr>
              <a:t>494</a:t>
            </a:r>
            <a:r>
              <a:rPr lang="zh-CN" altLang="en-US" dirty="0" smtClean="0">
                <a:latin typeface="楷体" pitchFamily="49" charset="-122"/>
                <a:ea typeface="楷体" pitchFamily="49" charset="-122"/>
              </a:rPr>
              <a:t>支</a:t>
            </a:r>
            <a:r>
              <a:rPr lang="zh-CN" altLang="en-US" dirty="0">
                <a:latin typeface="楷体" pitchFamily="49" charset="-122"/>
                <a:ea typeface="楷体" pitchFamily="49" charset="-122"/>
              </a:rPr>
              <a:t>分队</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20000</a:t>
            </a:r>
            <a:r>
              <a:rPr lang="zh-CN" altLang="en-US" dirty="0" smtClean="0">
                <a:latin typeface="楷体" pitchFamily="49" charset="-122"/>
                <a:ea typeface="楷体" pitchFamily="49" charset="-122"/>
              </a:rPr>
              <a:t>多名队员，志愿者达到</a:t>
            </a:r>
            <a:r>
              <a:rPr lang="en-US" altLang="zh-CN" dirty="0" smtClean="0">
                <a:latin typeface="楷体" pitchFamily="49" charset="-122"/>
                <a:ea typeface="楷体" pitchFamily="49" charset="-122"/>
              </a:rPr>
              <a:t>20</a:t>
            </a:r>
            <a:r>
              <a:rPr lang="zh-CN" altLang="en-US" dirty="0" smtClean="0">
                <a:latin typeface="楷体" pitchFamily="49" charset="-122"/>
                <a:ea typeface="楷体" pitchFamily="49" charset="-122"/>
              </a:rPr>
              <a:t>多万，</a:t>
            </a:r>
            <a:r>
              <a:rPr lang="zh-CN" altLang="en-US" dirty="0">
                <a:latin typeface="楷体" pitchFamily="49" charset="-122"/>
                <a:ea typeface="楷体" pitchFamily="49" charset="-122"/>
              </a:rPr>
              <a:t>遍布全国各个省、市、自治区、</a:t>
            </a:r>
            <a:r>
              <a:rPr lang="zh-CN" altLang="en-US" dirty="0" smtClean="0">
                <a:latin typeface="楷体" pitchFamily="49" charset="-122"/>
                <a:ea typeface="楷体" pitchFamily="49" charset="-122"/>
              </a:rPr>
              <a:t>直辖市以及缅甸、泰国等国家，建立</a:t>
            </a:r>
            <a:r>
              <a:rPr lang="zh-CN" altLang="en-US" dirty="0">
                <a:latin typeface="楷体" pitchFamily="49" charset="-122"/>
                <a:ea typeface="楷体" pitchFamily="49" charset="-122"/>
              </a:rPr>
              <a:t>了灾害分级制度以及完善的网络应急指挥体系，实现24小时应急值班，对国内外大、中型灾害具备3分钟响应，30分钟完成研判，国内2 - 4小时到达，亚洲地区24小时投放，灾区独立7 × 24小时工作，具备应对多领域灾害的专业救援能力</a:t>
            </a:r>
            <a:r>
              <a:rPr lang="zh-CN" altLang="en-US" dirty="0" smtClean="0">
                <a:latin typeface="楷体" pitchFamily="49" charset="-122"/>
                <a:ea typeface="楷体" pitchFamily="49" charset="-122"/>
              </a:rPr>
              <a:t>。成立</a:t>
            </a:r>
            <a:r>
              <a:rPr lang="zh-CN" altLang="en-US" dirty="0">
                <a:latin typeface="楷体" pitchFamily="49" charset="-122"/>
                <a:ea typeface="楷体" pitchFamily="49" charset="-122"/>
              </a:rPr>
              <a:t>以来，蓝天救援参加了国内几乎所有的大型灾难的救援行动，在国内各个大中型灾害现场，都能见到蓝天人的身影：汶川地震救援、玉树地震救援、贵州抗旱找水救援、岷县洪水救援、舟曲泥石流、沈阳坠机救援、四姑娘山失踪救援、可可西里失踪人员搜索、岷县地震救援、雅安地震救援、彝良地震救援、盈江地震救援、鲁甸地震救援、抚顺洪水救援、汕头台风水灾救援、北京721洪水救援、海南威马逊台风救援、湖北监利长江沉船、天津港化学品爆炸、浙江丽水泥石流救援、深圳光明滑坡事故救援等国内灾害和事故的救援；同时蓝天救援也开展了日本311地震救援、菲律宾台风海燕救援、缅甸雪山救援、缅甸丛林直升机搜救、尼泊尔地震救援、缅甸洪水救援及缅甸克钦难民及孤儿救助、津巴布韦反盗猎等国际人道主义救援救助行动，让一抹蓝天和国旗走向国际。不完全统计，蓝天救援全国各支分队2015年参与各类型救援超过2500起，参与大型群众性活动安全保障2000余次，组织各种公益培训超过5000场，志愿服务受益人群数百万人，几年来共执行国内大中型救援行动5200余次，出动队员113000人次，服务时间超过200万小时。</a:t>
            </a:r>
          </a:p>
        </p:txBody>
      </p:sp>
    </p:spTree>
    <p:extLst>
      <p:ext uri="{BB962C8B-B14F-4D97-AF65-F5344CB8AC3E}">
        <p14:creationId xmlns:p14="http://schemas.microsoft.com/office/powerpoint/2010/main" xmlns="" val="4236258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827046" y="596123"/>
            <a:ext cx="2359545" cy="10391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0" y="614783"/>
            <a:ext cx="9044848" cy="85253"/>
          </a:xfrm>
          <a:prstGeom prst="rect">
            <a:avLst/>
          </a:prstGeom>
          <a:solidFill>
            <a:schemeClr val="bg2">
              <a:lumMod val="75000"/>
            </a:schemeClr>
          </a:solidFill>
          <a:ln>
            <a:noFill/>
          </a:ln>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 y="64642"/>
            <a:ext cx="6387151" cy="523220"/>
          </a:xfrm>
          <a:prstGeom prst="rect">
            <a:avLst/>
          </a:prstGeom>
          <a:noFill/>
        </p:spPr>
        <p:txBody>
          <a:bodyPr wrap="square" rtlCol="0">
            <a:spAutoFit/>
          </a:bodyPr>
          <a:lstStyle/>
          <a:p>
            <a:r>
              <a:rPr lang="zh-CN" altLang="en-US" sz="2800" b="1" dirty="0" smtClean="0">
                <a:latin typeface="楷体" pitchFamily="49" charset="-122"/>
                <a:ea typeface="楷体" pitchFamily="49" charset="-122"/>
              </a:rPr>
              <a:t>蓝天救援公约</a:t>
            </a:r>
            <a:endParaRPr lang="zh-CN" altLang="en-US" sz="2800" b="1" dirty="0">
              <a:latin typeface="楷体" pitchFamily="49" charset="-122"/>
              <a:ea typeface="楷体" pitchFamily="49" charset="-122"/>
            </a:endParaRPr>
          </a:p>
        </p:txBody>
      </p:sp>
      <p:sp>
        <p:nvSpPr>
          <p:cNvPr id="12" name="灯片编号占位符 1"/>
          <p:cNvSpPr txBox="1">
            <a:spLocks/>
          </p:cNvSpPr>
          <p:nvPr/>
        </p:nvSpPr>
        <p:spPr bwMode="auto">
          <a:xfrm>
            <a:off x="11713245" y="65941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2</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51672" y="711911"/>
            <a:ext cx="11688895" cy="701731"/>
          </a:xfrm>
          <a:prstGeom prst="rect">
            <a:avLst/>
          </a:prstGeom>
          <a:ln>
            <a:noFill/>
          </a:ln>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5" name="文本框 4"/>
          <p:cNvSpPr txBox="1"/>
          <p:nvPr/>
        </p:nvSpPr>
        <p:spPr>
          <a:xfrm>
            <a:off x="627797" y="1160060"/>
            <a:ext cx="10959152" cy="4801314"/>
          </a:xfrm>
          <a:prstGeom prst="rect">
            <a:avLst/>
          </a:prstGeom>
          <a:noFill/>
        </p:spPr>
        <p:txBody>
          <a:bodyPr wrap="square" rtlCol="0">
            <a:spAutoFit/>
          </a:bodyPr>
          <a:lstStyle/>
          <a:p>
            <a:r>
              <a:rPr lang="en-US" altLang="zh-CN" dirty="0"/>
              <a:t> </a:t>
            </a:r>
            <a:r>
              <a:rPr lang="zh-CN" altLang="zh-CN" dirty="0">
                <a:latin typeface="楷体" pitchFamily="49" charset="-122"/>
                <a:ea typeface="楷体" pitchFamily="49" charset="-122"/>
              </a:rPr>
              <a:t>蓝天救援（</a:t>
            </a:r>
            <a:r>
              <a:rPr lang="en-US" altLang="zh-CN" dirty="0">
                <a:latin typeface="楷体" pitchFamily="49" charset="-122"/>
                <a:ea typeface="楷体" pitchFamily="49" charset="-122"/>
              </a:rPr>
              <a:t>Blue Sky Rescue,</a:t>
            </a:r>
            <a:r>
              <a:rPr lang="zh-CN" altLang="zh-CN" dirty="0">
                <a:latin typeface="楷体" pitchFamily="49" charset="-122"/>
                <a:ea typeface="楷体" pitchFamily="49" charset="-122"/>
              </a:rPr>
              <a:t>简称</a:t>
            </a:r>
            <a:r>
              <a:rPr lang="en-US" altLang="zh-CN" dirty="0">
                <a:latin typeface="楷体" pitchFamily="49" charset="-122"/>
                <a:ea typeface="楷体" pitchFamily="49" charset="-122"/>
              </a:rPr>
              <a:t>BSR)</a:t>
            </a:r>
            <a:r>
              <a:rPr lang="zh-CN" altLang="zh-CN" dirty="0">
                <a:latin typeface="楷体" pitchFamily="49" charset="-122"/>
                <a:ea typeface="楷体" pitchFamily="49" charset="-122"/>
              </a:rPr>
              <a:t>是以志愿服务为原则、以建立和推动民间救援体系的良性发展，促使公民享有公益救助服务为宗旨，以规范化、专业化、标准化、国际化的公益性救援机构和志愿服务组织与服务网络的建设为奋斗目标的专门从事民间志愿服务的公益品牌。由张勇（远山）发起，自蓝天救援品牌创立以来，蓝天救援组织与志愿者一直致力于为各种灾害或意外事故提供紧急救援和人道救助领域志愿服务，同时广泛开展防灾减灾、安全教育普及、群众性活动安全保障、社区应急响应等公益活动。</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en-US" altLang="zh-CN" dirty="0">
                <a:latin typeface="楷体" pitchFamily="49" charset="-122"/>
                <a:ea typeface="楷体" pitchFamily="49" charset="-122"/>
              </a:rPr>
              <a:t>    </a:t>
            </a:r>
            <a:r>
              <a:rPr lang="zh-CN" altLang="zh-CN" dirty="0">
                <a:latin typeface="楷体" pitchFamily="49" charset="-122"/>
                <a:ea typeface="楷体" pitchFamily="49" charset="-122"/>
              </a:rPr>
              <a:t>根据中华人民共和国相关法律、法规、文件精神，以及中华人民共和国政府签署生效的联合国和其他国际组织相关公约及条款，基于弘扬“奉献、友爱、互助、进步”的志愿服务精神和“人道与中立、坚持与奉献、责任与荣誉、勇气与担当、谦卑与自律、胸襟与视野、团队精神与统一行动、坚持公益救援与杜绝商业化”的蓝天救援精神，遵守“少说多做，默默奉献，完善自我，善待他人”的蓝天救援志愿服务理念，本着自愿参与、人道优先、团结合作、严格自律的行为原则，为蓝天救援品牌之发展与保护，制定本公约</a:t>
            </a:r>
            <a:r>
              <a:rPr lang="zh-CN" altLang="zh-CN"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endParaRPr lang="zh-CN" altLang="zh-CN" dirty="0">
              <a:latin typeface="楷体" pitchFamily="49" charset="-122"/>
              <a:ea typeface="楷体" pitchFamily="49" charset="-122"/>
            </a:endParaRPr>
          </a:p>
          <a:p>
            <a:r>
              <a:rPr lang="en-US" altLang="zh-CN" dirty="0">
                <a:latin typeface="楷体" pitchFamily="49" charset="-122"/>
                <a:ea typeface="楷体" pitchFamily="49" charset="-122"/>
              </a:rPr>
              <a:t> </a:t>
            </a:r>
            <a:r>
              <a:rPr lang="zh-CN" altLang="zh-CN" dirty="0">
                <a:latin typeface="楷体" pitchFamily="49" charset="-122"/>
                <a:ea typeface="楷体" pitchFamily="49" charset="-122"/>
              </a:rPr>
              <a:t>一、“蓝天救援”是由各地恪守志愿服务精神、热心社会公益事业、致力于民间公益应急救援体系和志愿服务网络建设的志愿者共同维护的公益品牌，由北京蓝天救援队全面主持蓝天救援品牌的授权、发展与保护工作，并享有蓝天救援品牌之司法维权的权益。中国各地及海外的蓝天救援品牌服务组织及志愿者均有义务遵循蓝天救援品牌公益理念，用志愿服务的蓝天救援精神服务社会，传播人道正能量。</a:t>
            </a:r>
          </a:p>
          <a:p>
            <a:endParaRPr lang="zh-CN" altLang="en-US"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589809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827046" y="596123"/>
            <a:ext cx="2359545" cy="10391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0" y="614783"/>
            <a:ext cx="9044848" cy="85253"/>
          </a:xfrm>
          <a:prstGeom prst="rect">
            <a:avLst/>
          </a:prstGeom>
          <a:solidFill>
            <a:schemeClr val="bg2">
              <a:lumMod val="75000"/>
            </a:schemeClr>
          </a:solidFill>
          <a:ln>
            <a:noFill/>
          </a:ln>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 y="64642"/>
            <a:ext cx="6387151" cy="523220"/>
          </a:xfrm>
          <a:prstGeom prst="rect">
            <a:avLst/>
          </a:prstGeom>
          <a:noFill/>
        </p:spPr>
        <p:txBody>
          <a:bodyPr wrap="square" rtlCol="0">
            <a:spAutoFit/>
          </a:bodyPr>
          <a:lstStyle/>
          <a:p>
            <a:r>
              <a:rPr lang="zh-CN" altLang="en-US" sz="2800" b="1" dirty="0" smtClean="0">
                <a:latin typeface="楷体" pitchFamily="49" charset="-122"/>
                <a:ea typeface="楷体" pitchFamily="49" charset="-122"/>
              </a:rPr>
              <a:t>蓝天救援公约</a:t>
            </a:r>
            <a:endParaRPr lang="zh-CN" altLang="en-US" sz="2800" b="1" dirty="0">
              <a:latin typeface="楷体" pitchFamily="49" charset="-122"/>
              <a:ea typeface="楷体" pitchFamily="49" charset="-122"/>
            </a:endParaRPr>
          </a:p>
        </p:txBody>
      </p:sp>
      <p:sp>
        <p:nvSpPr>
          <p:cNvPr id="12" name="灯片编号占位符 1"/>
          <p:cNvSpPr txBox="1">
            <a:spLocks/>
          </p:cNvSpPr>
          <p:nvPr/>
        </p:nvSpPr>
        <p:spPr bwMode="auto">
          <a:xfrm>
            <a:off x="11713245" y="65941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2</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51672" y="711911"/>
            <a:ext cx="11688895" cy="701731"/>
          </a:xfrm>
          <a:prstGeom prst="rect">
            <a:avLst/>
          </a:prstGeom>
          <a:ln>
            <a:noFill/>
          </a:ln>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5" name="文本框 4"/>
          <p:cNvSpPr txBox="1"/>
          <p:nvPr/>
        </p:nvSpPr>
        <p:spPr>
          <a:xfrm>
            <a:off x="627797" y="1160060"/>
            <a:ext cx="10959152" cy="4247317"/>
          </a:xfrm>
          <a:prstGeom prst="rect">
            <a:avLst/>
          </a:prstGeom>
          <a:noFill/>
        </p:spPr>
        <p:txBody>
          <a:bodyPr wrap="square" rtlCol="0">
            <a:spAutoFit/>
          </a:bodyPr>
          <a:lstStyle/>
          <a:p>
            <a:r>
              <a:rPr lang="zh-CN" altLang="zh-CN" dirty="0">
                <a:latin typeface="楷体" pitchFamily="49" charset="-122"/>
                <a:ea typeface="楷体" pitchFamily="49" charset="-122"/>
              </a:rPr>
              <a:t>二、蓝天救援组织为志愿服务组织，须依据程序获得授权使用，应依法、依规开展相应领域的志愿服务，践行蓝天救援理念，发展公益服务事业，执行蓝天救援品牌识别系统并严格遵守本公约。</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zh-CN" altLang="zh-CN" dirty="0">
                <a:latin typeface="楷体" pitchFamily="49" charset="-122"/>
                <a:ea typeface="楷体" pitchFamily="49" charset="-122"/>
              </a:rPr>
              <a:t>三、认同并自愿遵守本公约的志愿服务组织和个人，经向“蓝天救援”品牌管理者</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北京蓝天救援队申请获得授权，合法使用“蓝天救援”名称、标识物及相关产权衍生品，遵守蓝天救援品牌中心的指导与监督，执行蓝天救援相关标准和品牌制度，维护“蓝天救援”品牌形象，依据公平、公正、公开的原则自觉接受品牌管理者和社会各界的监督。</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zh-CN" altLang="zh-CN" dirty="0">
                <a:latin typeface="楷体" pitchFamily="49" charset="-122"/>
                <a:ea typeface="楷体" pitchFamily="49" charset="-122"/>
              </a:rPr>
              <a:t>四、蓝天救援品牌使用者（含组织与个人）不得穿着、佩戴、装饰、使用、发布救援品牌标识参与或办理不符合蓝天救援品牌理念与原则的各类社会活动；参与各类救援行动和志愿服务活动，须尊重和维护身处困境的人的尊严与生命，时刻谨记中立、公正、非歧视化的人道原则。</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zh-CN" altLang="zh-CN" dirty="0">
                <a:latin typeface="楷体" pitchFamily="49" charset="-122"/>
                <a:ea typeface="楷体" pitchFamily="49" charset="-122"/>
              </a:rPr>
              <a:t>五、蓝天救援品牌使用者的各类救援行动须遵循国际惯例和规则，遵循属地原则、现场第一时间原则、能力与资源优先原则行使救援行动协调与指挥职责。跨地区启动的联合救援行动，各蓝天救援品牌使用者应基于救援效率优先原则由蓝天救援品牌所属的协调中心统筹协调和指挥。</a:t>
            </a:r>
          </a:p>
        </p:txBody>
      </p:sp>
    </p:spTree>
    <p:extLst>
      <p:ext uri="{BB962C8B-B14F-4D97-AF65-F5344CB8AC3E}">
        <p14:creationId xmlns:p14="http://schemas.microsoft.com/office/powerpoint/2010/main" xmlns="" val="948456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827046" y="596123"/>
            <a:ext cx="2359545" cy="10391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0" y="614783"/>
            <a:ext cx="9044848" cy="85253"/>
          </a:xfrm>
          <a:prstGeom prst="rect">
            <a:avLst/>
          </a:prstGeom>
          <a:solidFill>
            <a:schemeClr val="bg2">
              <a:lumMod val="75000"/>
            </a:schemeClr>
          </a:solidFill>
          <a:ln>
            <a:noFill/>
          </a:ln>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 y="64642"/>
            <a:ext cx="6387151" cy="523220"/>
          </a:xfrm>
          <a:prstGeom prst="rect">
            <a:avLst/>
          </a:prstGeom>
          <a:noFill/>
        </p:spPr>
        <p:txBody>
          <a:bodyPr wrap="square" rtlCol="0">
            <a:spAutoFit/>
          </a:bodyPr>
          <a:lstStyle/>
          <a:p>
            <a:r>
              <a:rPr lang="zh-CN" altLang="en-US" sz="2800" b="1" dirty="0" smtClean="0">
                <a:latin typeface="楷体" pitchFamily="49" charset="-122"/>
                <a:ea typeface="楷体" pitchFamily="49" charset="-122"/>
              </a:rPr>
              <a:t>蓝天救援公约</a:t>
            </a:r>
            <a:endParaRPr lang="zh-CN" altLang="en-US" sz="2800" b="1" dirty="0">
              <a:latin typeface="楷体" pitchFamily="49" charset="-122"/>
              <a:ea typeface="楷体" pitchFamily="49" charset="-122"/>
            </a:endParaRPr>
          </a:p>
        </p:txBody>
      </p:sp>
      <p:sp>
        <p:nvSpPr>
          <p:cNvPr id="12" name="灯片编号占位符 1"/>
          <p:cNvSpPr txBox="1">
            <a:spLocks/>
          </p:cNvSpPr>
          <p:nvPr/>
        </p:nvSpPr>
        <p:spPr bwMode="auto">
          <a:xfrm>
            <a:off x="11713245" y="65941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2</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51672" y="711911"/>
            <a:ext cx="11688895" cy="701731"/>
          </a:xfrm>
          <a:prstGeom prst="rect">
            <a:avLst/>
          </a:prstGeom>
          <a:ln>
            <a:noFill/>
          </a:ln>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5" name="文本框 4"/>
          <p:cNvSpPr txBox="1"/>
          <p:nvPr/>
        </p:nvSpPr>
        <p:spPr>
          <a:xfrm>
            <a:off x="627797" y="1160060"/>
            <a:ext cx="10959152" cy="4524315"/>
          </a:xfrm>
          <a:prstGeom prst="rect">
            <a:avLst/>
          </a:prstGeom>
          <a:noFill/>
        </p:spPr>
        <p:txBody>
          <a:bodyPr wrap="square" rtlCol="0">
            <a:spAutoFit/>
          </a:bodyPr>
          <a:lstStyle/>
          <a:p>
            <a:r>
              <a:rPr lang="zh-CN" altLang="zh-CN" dirty="0">
                <a:latin typeface="楷体" pitchFamily="49" charset="-122"/>
                <a:ea typeface="楷体" pitchFamily="49" charset="-122"/>
              </a:rPr>
              <a:t>六、蓝天救援品牌使用者须遵循救援行动胜任力的伦理规范，应不断努力提升自身的管理能力、专业救援能力，应不断学习熟练掌握相关领域技能和相应知识，积极参与蓝天救援品牌体系的建设和维护。</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zh-CN" altLang="zh-CN" dirty="0">
                <a:latin typeface="楷体" pitchFamily="49" charset="-122"/>
                <a:ea typeface="楷体" pitchFamily="49" charset="-122"/>
              </a:rPr>
              <a:t>七、蓝天救援品牌使用者在提供志愿服务和人道救援行动中应保护受助人隐私、尊重志愿者和参与人员隐私，任何组织和个人不得擅自发布未经授权的救援信息和隐私信息，或发布未经核实的不当信息。</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zh-CN" altLang="zh-CN" dirty="0">
                <a:latin typeface="楷体" pitchFamily="49" charset="-122"/>
                <a:ea typeface="楷体" pitchFamily="49" charset="-122"/>
              </a:rPr>
              <a:t>八、蓝天救援品牌使用者应当清楚在参加应急救援、社会保障、培训等活动中可能会面对的各项风险和困难，并对上述风险存在的多种可能性有明确、无疑意的认知与应对能力，根据风险预期或提示对自身能力等相关因素进行必要评估，确定能否胜任当前行动，主动依据程序购买相应保险并自行承担由本人自主决定所产生的相关风险和不利后果。</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zh-CN" altLang="zh-CN" dirty="0">
                <a:latin typeface="楷体" pitchFamily="49" charset="-122"/>
                <a:ea typeface="楷体" pitchFamily="49" charset="-122"/>
              </a:rPr>
              <a:t>九、蓝天救援品牌管理方设立“蓝天救援品牌督导”岗位，负责对当地蓝天救援志愿服务工作的联络、协调与指导、跨区域救援行动以及公益活动的协调执行，负责当地蓝天救援志愿服务组织建立申请的受理和基础考核，对于认同并自愿遵守蓝天救援理念、行为原则与本公约的志愿服务组织，推荐其成立使用蓝天救援品牌的志愿服务组织。</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p:txBody>
      </p:sp>
    </p:spTree>
    <p:extLst>
      <p:ext uri="{BB962C8B-B14F-4D97-AF65-F5344CB8AC3E}">
        <p14:creationId xmlns:p14="http://schemas.microsoft.com/office/powerpoint/2010/main" xmlns="" val="425416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827046" y="596123"/>
            <a:ext cx="2359545" cy="10391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0" y="614783"/>
            <a:ext cx="9044848" cy="85253"/>
          </a:xfrm>
          <a:prstGeom prst="rect">
            <a:avLst/>
          </a:prstGeom>
          <a:solidFill>
            <a:schemeClr val="bg2">
              <a:lumMod val="75000"/>
            </a:schemeClr>
          </a:solidFill>
          <a:ln>
            <a:noFill/>
          </a:ln>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 y="64642"/>
            <a:ext cx="6387151" cy="523220"/>
          </a:xfrm>
          <a:prstGeom prst="rect">
            <a:avLst/>
          </a:prstGeom>
          <a:noFill/>
        </p:spPr>
        <p:txBody>
          <a:bodyPr wrap="square" rtlCol="0">
            <a:spAutoFit/>
          </a:bodyPr>
          <a:lstStyle/>
          <a:p>
            <a:r>
              <a:rPr lang="zh-CN" altLang="en-US" sz="2800" b="1" dirty="0" smtClean="0">
                <a:latin typeface="楷体" pitchFamily="49" charset="-122"/>
                <a:ea typeface="楷体" pitchFamily="49" charset="-122"/>
              </a:rPr>
              <a:t>蓝天救援公约</a:t>
            </a:r>
            <a:endParaRPr lang="zh-CN" altLang="en-US" sz="2800" b="1" dirty="0">
              <a:latin typeface="楷体" pitchFamily="49" charset="-122"/>
              <a:ea typeface="楷体" pitchFamily="49" charset="-122"/>
            </a:endParaRPr>
          </a:p>
        </p:txBody>
      </p:sp>
      <p:sp>
        <p:nvSpPr>
          <p:cNvPr id="12" name="灯片编号占位符 1"/>
          <p:cNvSpPr txBox="1">
            <a:spLocks/>
          </p:cNvSpPr>
          <p:nvPr/>
        </p:nvSpPr>
        <p:spPr bwMode="auto">
          <a:xfrm>
            <a:off x="11713245" y="65941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2</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51672" y="711911"/>
            <a:ext cx="11688895" cy="701731"/>
          </a:xfrm>
          <a:prstGeom prst="rect">
            <a:avLst/>
          </a:prstGeom>
          <a:ln>
            <a:noFill/>
          </a:ln>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2" name="文本框 1"/>
          <p:cNvSpPr txBox="1"/>
          <p:nvPr/>
        </p:nvSpPr>
        <p:spPr>
          <a:xfrm>
            <a:off x="251672" y="1201003"/>
            <a:ext cx="11461573" cy="5632311"/>
          </a:xfrm>
          <a:prstGeom prst="rect">
            <a:avLst/>
          </a:prstGeom>
          <a:noFill/>
        </p:spPr>
        <p:txBody>
          <a:bodyPr wrap="square" rtlCol="0">
            <a:spAutoFit/>
          </a:bodyPr>
          <a:lstStyle/>
          <a:p>
            <a:r>
              <a:rPr lang="zh-CN" altLang="zh-CN" dirty="0">
                <a:latin typeface="楷体" pitchFamily="49" charset="-122"/>
                <a:ea typeface="楷体" pitchFamily="49" charset="-122"/>
              </a:rPr>
              <a:t>十、申请使用蓝天救援品牌的志愿服务组织，需成立筹备组开展筹备工作，自提交申请之日起满</a:t>
            </a:r>
            <a:r>
              <a:rPr lang="en-US" altLang="zh-CN" dirty="0">
                <a:latin typeface="楷体" pitchFamily="49" charset="-122"/>
                <a:ea typeface="楷体" pitchFamily="49" charset="-122"/>
              </a:rPr>
              <a:t>6</a:t>
            </a:r>
            <a:r>
              <a:rPr lang="zh-CN" altLang="zh-CN" dirty="0">
                <a:latin typeface="楷体" pitchFamily="49" charset="-122"/>
                <a:ea typeface="楷体" pitchFamily="49" charset="-122"/>
              </a:rPr>
              <a:t>个月且条件成熟的，可授权使用以“蓝天救援”为名称的筹备队；筹备队成立满</a:t>
            </a:r>
            <a:r>
              <a:rPr lang="en-US" altLang="zh-CN" dirty="0">
                <a:latin typeface="楷体" pitchFamily="49" charset="-122"/>
                <a:ea typeface="楷体" pitchFamily="49" charset="-122"/>
              </a:rPr>
              <a:t>1</a:t>
            </a:r>
            <a:r>
              <a:rPr lang="zh-CN" altLang="zh-CN" dirty="0">
                <a:latin typeface="楷体" pitchFamily="49" charset="-122"/>
                <a:ea typeface="楷体" pitchFamily="49" charset="-122"/>
              </a:rPr>
              <a:t>年以上并经相关能力考核合格的，可以正式授权使用蓝天救援品牌；正式授权使用“蓝天救援”品牌和名称的志愿服务组织在属地开展志愿服务活动</a:t>
            </a:r>
            <a:r>
              <a:rPr lang="en-US" altLang="zh-CN" dirty="0">
                <a:latin typeface="楷体" pitchFamily="49" charset="-122"/>
                <a:ea typeface="楷体" pitchFamily="49" charset="-122"/>
              </a:rPr>
              <a:t>1</a:t>
            </a:r>
            <a:r>
              <a:rPr lang="zh-CN" altLang="zh-CN" dirty="0">
                <a:latin typeface="楷体" pitchFamily="49" charset="-122"/>
                <a:ea typeface="楷体" pitchFamily="49" charset="-122"/>
              </a:rPr>
              <a:t>年以上并取得良好社会声誉的，可以申请在属地授权备案或注册冠以“蓝天救援”名称的社会组织；未注册的蓝天救援组织之筹备组、筹备队及其成员的社会活动须严格遵守蓝天救援理念与行动原则，切实保护蓝天救援品牌形象，服从蓝天救援品牌管理。</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zh-CN" altLang="zh-CN" dirty="0">
                <a:latin typeface="楷体" pitchFamily="49" charset="-122"/>
                <a:ea typeface="楷体" pitchFamily="49" charset="-122"/>
              </a:rPr>
              <a:t>十一、蓝天救援品牌使用者，与政府相关部门、社会力量合作设立其他组织，须履行经蓝天救援品牌管理方特别授权程序；蓝天救援品牌不参与纯商业性活动、不接受纯商业冠名和具有歧视、非中立性的行为与合作，违反本条原则将直接撤销蓝天救援品牌使用授权。</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zh-CN" altLang="zh-CN" dirty="0">
                <a:latin typeface="楷体" pitchFamily="49" charset="-122"/>
                <a:ea typeface="楷体" pitchFamily="49" charset="-122"/>
              </a:rPr>
              <a:t>十二、各地蓝天救援志愿服务组织依法、依规独立开展日常管理和志愿服务活动，其主要管理人员变更和涉法、涉诉、涉政、涉蓝天救援品牌等重大事项因涉及蓝天救援品牌的使用安全、品牌形象与社会评价，须第一时间向蓝天救援品牌管理方及品牌相关方及时进行信息披露与报备。</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zh-CN" altLang="zh-CN" dirty="0">
                <a:latin typeface="楷体" pitchFamily="49" charset="-122"/>
                <a:ea typeface="楷体" pitchFamily="49" charset="-122"/>
              </a:rPr>
              <a:t>十三、蓝天救援品牌管理方对蓝天救援品牌授权及使用情况实行年度考核与核准续期制度，对于违反蓝天救援理念或行为原则、或十二个月以上不参加蓝天救援品牌专业培训、或六个月以上不以蓝天救援品牌开展志愿服务、或违背本公约的，蓝天救援品牌管理方有权撤销其使用蓝天救援品牌的资格；如对蓝天救援品牌造成不利后果或不良影响的，将依法、依约追究相关责任人的管理责任与法律责任。</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p:txBody>
      </p:sp>
    </p:spTree>
    <p:extLst>
      <p:ext uri="{BB962C8B-B14F-4D97-AF65-F5344CB8AC3E}">
        <p14:creationId xmlns:p14="http://schemas.microsoft.com/office/powerpoint/2010/main" xmlns="" val="904034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827046" y="596123"/>
            <a:ext cx="2359545" cy="10391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0" y="614783"/>
            <a:ext cx="9044848" cy="85253"/>
          </a:xfrm>
          <a:prstGeom prst="rect">
            <a:avLst/>
          </a:prstGeom>
          <a:solidFill>
            <a:schemeClr val="bg2">
              <a:lumMod val="75000"/>
            </a:schemeClr>
          </a:solidFill>
          <a:ln>
            <a:noFill/>
          </a:ln>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 y="64642"/>
            <a:ext cx="6387151" cy="523220"/>
          </a:xfrm>
          <a:prstGeom prst="rect">
            <a:avLst/>
          </a:prstGeom>
          <a:noFill/>
        </p:spPr>
        <p:txBody>
          <a:bodyPr wrap="square" rtlCol="0">
            <a:spAutoFit/>
          </a:bodyPr>
          <a:lstStyle/>
          <a:p>
            <a:r>
              <a:rPr lang="zh-CN" altLang="en-US" sz="2800" b="1" dirty="0" smtClean="0">
                <a:latin typeface="楷体" pitchFamily="49" charset="-122"/>
                <a:ea typeface="楷体" pitchFamily="49" charset="-122"/>
              </a:rPr>
              <a:t>蓝天救援公约</a:t>
            </a:r>
            <a:endParaRPr lang="zh-CN" altLang="en-US" sz="2800" b="1" dirty="0">
              <a:latin typeface="楷体" pitchFamily="49" charset="-122"/>
              <a:ea typeface="楷体" pitchFamily="49" charset="-122"/>
            </a:endParaRPr>
          </a:p>
        </p:txBody>
      </p:sp>
      <p:sp>
        <p:nvSpPr>
          <p:cNvPr id="12" name="灯片编号占位符 1"/>
          <p:cNvSpPr txBox="1">
            <a:spLocks/>
          </p:cNvSpPr>
          <p:nvPr/>
        </p:nvSpPr>
        <p:spPr bwMode="auto">
          <a:xfrm>
            <a:off x="11713245" y="65941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2</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51672" y="711911"/>
            <a:ext cx="11688895" cy="701731"/>
          </a:xfrm>
          <a:prstGeom prst="rect">
            <a:avLst/>
          </a:prstGeom>
          <a:ln>
            <a:noFill/>
          </a:ln>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5" name="矩形 4"/>
          <p:cNvSpPr/>
          <p:nvPr/>
        </p:nvSpPr>
        <p:spPr>
          <a:xfrm>
            <a:off x="251671" y="1145753"/>
            <a:ext cx="11569427" cy="3139321"/>
          </a:xfrm>
          <a:prstGeom prst="rect">
            <a:avLst/>
          </a:prstGeom>
        </p:spPr>
        <p:txBody>
          <a:bodyPr wrap="square">
            <a:spAutoFit/>
          </a:bodyPr>
          <a:lstStyle/>
          <a:p>
            <a:endParaRPr lang="en-US" altLang="zh-CN" dirty="0" smtClean="0"/>
          </a:p>
          <a:p>
            <a:r>
              <a:rPr lang="zh-CN" altLang="zh-CN" dirty="0" smtClean="0">
                <a:latin typeface="楷体" pitchFamily="49" charset="-122"/>
                <a:ea typeface="楷体" pitchFamily="49" charset="-122"/>
              </a:rPr>
              <a:t>十四</a:t>
            </a:r>
            <a:r>
              <a:rPr lang="zh-CN" altLang="zh-CN" dirty="0">
                <a:latin typeface="楷体" pitchFamily="49" charset="-122"/>
                <a:ea typeface="楷体" pitchFamily="49" charset="-122"/>
              </a:rPr>
              <a:t>、本公约框架下之蓝天救援品牌，系指包含但不限于“蓝天救援”之中</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外文字号、中</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外文商标、中</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外文标识、符号、服装、服饰、</a:t>
            </a:r>
            <a:r>
              <a:rPr lang="en-US" altLang="zh-CN" dirty="0">
                <a:latin typeface="楷体" pitchFamily="49" charset="-122"/>
                <a:ea typeface="楷体" pitchFamily="49" charset="-122"/>
              </a:rPr>
              <a:t>Blue Sky Rescue</a:t>
            </a:r>
            <a:r>
              <a:rPr lang="zh-CN" altLang="zh-CN" dirty="0">
                <a:latin typeface="楷体" pitchFamily="49" charset="-122"/>
                <a:ea typeface="楷体" pitchFamily="49" charset="-122"/>
              </a:rPr>
              <a:t>或</a:t>
            </a:r>
            <a:r>
              <a:rPr lang="en-US" altLang="zh-CN" dirty="0">
                <a:latin typeface="楷体" pitchFamily="49" charset="-122"/>
                <a:ea typeface="楷体" pitchFamily="49" charset="-122"/>
              </a:rPr>
              <a:t>BSR</a:t>
            </a:r>
            <a:r>
              <a:rPr lang="zh-CN" altLang="zh-CN" dirty="0">
                <a:latin typeface="楷体" pitchFamily="49" charset="-122"/>
                <a:ea typeface="楷体" pitchFamily="49" charset="-122"/>
              </a:rPr>
              <a:t>及其变形、著作权（版权）、专利、相关衍生品和蓝天救援品牌无形资产、公益形象、商业价值及其他商品化权利。</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zh-CN" altLang="zh-CN" dirty="0">
                <a:latin typeface="楷体" pitchFamily="49" charset="-122"/>
                <a:ea typeface="楷体" pitchFamily="49" charset="-122"/>
              </a:rPr>
              <a:t>十五、本公约之解释，由蓝天救援品牌管理方负责。</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zh-CN" altLang="zh-CN" dirty="0">
                <a:latin typeface="楷体" pitchFamily="49" charset="-122"/>
                <a:ea typeface="楷体" pitchFamily="49" charset="-122"/>
              </a:rPr>
              <a:t>十六、本公约自公布之日起执行。</a:t>
            </a:r>
          </a:p>
          <a:p>
            <a:r>
              <a:rPr lang="en-US" altLang="zh-CN" dirty="0">
                <a:latin typeface="楷体" pitchFamily="49" charset="-122"/>
                <a:ea typeface="楷体" pitchFamily="49" charset="-122"/>
              </a:rPr>
              <a:t> </a:t>
            </a:r>
            <a:endParaRPr lang="zh-CN" altLang="zh-CN" dirty="0">
              <a:latin typeface="楷体" pitchFamily="49" charset="-122"/>
              <a:ea typeface="楷体" pitchFamily="49" charset="-122"/>
            </a:endParaRPr>
          </a:p>
          <a:p>
            <a:r>
              <a:rPr lang="en-US" altLang="zh-CN" dirty="0" smtClean="0">
                <a:latin typeface="楷体" pitchFamily="49" charset="-122"/>
                <a:ea typeface="楷体" pitchFamily="49" charset="-122"/>
              </a:rPr>
              <a:t>                                                                                                                                                           </a:t>
            </a:r>
            <a:r>
              <a:rPr lang="zh-CN" altLang="zh-CN" dirty="0" smtClean="0">
                <a:latin typeface="楷体" pitchFamily="49" charset="-122"/>
                <a:ea typeface="楷体" pitchFamily="49" charset="-122"/>
              </a:rPr>
              <a:t>二零一八年三月十二日</a:t>
            </a:r>
            <a:endParaRPr lang="zh-CN" altLang="zh-CN" dirty="0">
              <a:latin typeface="楷体" pitchFamily="49" charset="-122"/>
              <a:ea typeface="楷体" pitchFamily="49" charset="-122"/>
            </a:endParaRPr>
          </a:p>
        </p:txBody>
      </p:sp>
    </p:spTree>
    <p:extLst>
      <p:ext uri="{BB962C8B-B14F-4D97-AF65-F5344CB8AC3E}">
        <p14:creationId xmlns:p14="http://schemas.microsoft.com/office/powerpoint/2010/main" xmlns="" val="3939782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9936972" y="49096"/>
            <a:ext cx="2249619" cy="597460"/>
          </a:xfrm>
          <a:prstGeom prst="rect">
            <a:avLst/>
          </a:prstGeom>
        </p:spPr>
      </p:pic>
      <p:sp>
        <p:nvSpPr>
          <p:cNvPr id="7" name="Rectangle 45"/>
          <p:cNvSpPr>
            <a:spLocks noChangeArrowheads="1"/>
          </p:cNvSpPr>
          <p:nvPr/>
        </p:nvSpPr>
        <p:spPr bwMode="auto">
          <a:xfrm flipV="1">
            <a:off x="9440883" y="646556"/>
            <a:ext cx="2745708" cy="53480"/>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9" name="Rectangle 45"/>
          <p:cNvSpPr>
            <a:spLocks noChangeArrowheads="1"/>
          </p:cNvSpPr>
          <p:nvPr/>
        </p:nvSpPr>
        <p:spPr bwMode="auto">
          <a:xfrm>
            <a:off x="-1" y="614783"/>
            <a:ext cx="8918369" cy="85253"/>
          </a:xfrm>
          <a:prstGeom prst="rect">
            <a:avLst/>
          </a:prstGeom>
          <a:gradFill rotWithShape="1">
            <a:gsLst>
              <a:gs pos="0">
                <a:srgbClr val="C0504D"/>
              </a:gs>
              <a:gs pos="50000">
                <a:srgbClr val="E9C3C3"/>
              </a:gs>
              <a:gs pos="100000">
                <a:srgbClr val="C0504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a:solidFill>
                <a:srgbClr val="000000"/>
              </a:solidFill>
              <a:sym typeface="Arial" pitchFamily="34" charset="0"/>
            </a:endParaRPr>
          </a:p>
        </p:txBody>
      </p:sp>
      <p:sp>
        <p:nvSpPr>
          <p:cNvPr id="10" name="文本框 7"/>
          <p:cNvSpPr txBox="1"/>
          <p:nvPr/>
        </p:nvSpPr>
        <p:spPr>
          <a:xfrm>
            <a:off x="147077" y="72903"/>
            <a:ext cx="3554589" cy="523220"/>
          </a:xfrm>
          <a:prstGeom prst="rect">
            <a:avLst/>
          </a:prstGeom>
          <a:noFill/>
        </p:spPr>
        <p:txBody>
          <a:bodyPr wrap="square" rtlCol="0">
            <a:spAutoFit/>
          </a:bodyPr>
          <a:lstStyle/>
          <a:p>
            <a:r>
              <a:rPr lang="zh-CN" altLang="en-US" sz="2800" b="1" dirty="0">
                <a:latin typeface="楷体" pitchFamily="49" charset="-122"/>
                <a:ea typeface="楷体" pitchFamily="49" charset="-122"/>
              </a:rPr>
              <a:t>蓝天</a:t>
            </a:r>
            <a:r>
              <a:rPr lang="zh-CN" altLang="en-US" sz="2800" b="1" dirty="0" smtClean="0">
                <a:latin typeface="楷体" pitchFamily="49" charset="-122"/>
                <a:ea typeface="楷体" pitchFamily="49" charset="-122"/>
              </a:rPr>
              <a:t>救援队管理方式</a:t>
            </a:r>
            <a:endParaRPr lang="zh-CN" altLang="en-US" sz="2400" b="1" dirty="0">
              <a:latin typeface="楷体" pitchFamily="49" charset="-122"/>
              <a:ea typeface="楷体" pitchFamily="49" charset="-122"/>
            </a:endParaRPr>
          </a:p>
        </p:txBody>
      </p:sp>
      <p:sp>
        <p:nvSpPr>
          <p:cNvPr id="12" name="灯片编号占位符 1"/>
          <p:cNvSpPr txBox="1">
            <a:spLocks/>
          </p:cNvSpPr>
          <p:nvPr/>
        </p:nvSpPr>
        <p:spPr bwMode="auto">
          <a:xfrm>
            <a:off x="11535120" y="6451639"/>
            <a:ext cx="6365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Gulim" pitchFamily="34" charset="-127"/>
                <a:ea typeface="宋体" pitchFamily="2" charset="-122"/>
              </a:defRPr>
            </a:lvl1pPr>
            <a:lvl2pPr marL="742950" indent="-285750" eaLnBrk="0" hangingPunct="0">
              <a:defRPr kumimoji="1">
                <a:solidFill>
                  <a:schemeClr val="tx1"/>
                </a:solidFill>
                <a:latin typeface="Gulim" pitchFamily="34" charset="-127"/>
                <a:ea typeface="宋体" pitchFamily="2" charset="-122"/>
              </a:defRPr>
            </a:lvl2pPr>
            <a:lvl3pPr marL="1143000" indent="-228600" eaLnBrk="0" hangingPunct="0">
              <a:defRPr kumimoji="1">
                <a:solidFill>
                  <a:schemeClr val="tx1"/>
                </a:solidFill>
                <a:latin typeface="Gulim" pitchFamily="34" charset="-127"/>
                <a:ea typeface="宋体" pitchFamily="2" charset="-122"/>
              </a:defRPr>
            </a:lvl3pPr>
            <a:lvl4pPr marL="1600200" indent="-228600" eaLnBrk="0" hangingPunct="0">
              <a:defRPr kumimoji="1">
                <a:solidFill>
                  <a:schemeClr val="tx1"/>
                </a:solidFill>
                <a:latin typeface="Gulim" pitchFamily="34" charset="-127"/>
                <a:ea typeface="宋体" pitchFamily="2" charset="-122"/>
              </a:defRPr>
            </a:lvl4pPr>
            <a:lvl5pPr marL="2057400" indent="-228600" eaLnBrk="0" hangingPunct="0">
              <a:defRPr kumimoji="1">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Gulim" pitchFamily="34" charset="-127"/>
                <a:ea typeface="宋体" pitchFamily="2" charset="-122"/>
              </a:defRPr>
            </a:lvl9pPr>
          </a:lstStyle>
          <a:p>
            <a:pPr algn="ctr" eaLnBrk="1" hangingPunct="1"/>
            <a:r>
              <a:rPr lang="en-US" altLang="zh-CN" sz="1400" b="0" dirty="0" smtClean="0">
                <a:solidFill>
                  <a:srgbClr val="000000"/>
                </a:solidFill>
                <a:latin typeface="楷体" panose="02010609060101010101" pitchFamily="49" charset="-122"/>
                <a:ea typeface="楷体" panose="02010609060101010101" pitchFamily="49" charset="-122"/>
              </a:rPr>
              <a:t>-</a:t>
            </a:r>
            <a:r>
              <a:rPr lang="en-US" altLang="zh-CN" sz="1400" dirty="0">
                <a:solidFill>
                  <a:srgbClr val="000000"/>
                </a:solidFill>
                <a:latin typeface="楷体" panose="02010609060101010101" pitchFamily="49" charset="-122"/>
                <a:ea typeface="楷体" panose="02010609060101010101" pitchFamily="49" charset="-122"/>
              </a:rPr>
              <a:t>3</a:t>
            </a:r>
            <a:r>
              <a:rPr lang="en-US" altLang="zh-CN" sz="1400" b="0" dirty="0" smtClean="0">
                <a:solidFill>
                  <a:srgbClr val="000000"/>
                </a:solidFill>
                <a:latin typeface="楷体" panose="02010609060101010101" pitchFamily="49" charset="-122"/>
                <a:ea typeface="楷体" panose="02010609060101010101" pitchFamily="49" charset="-122"/>
              </a:rPr>
              <a:t>-</a:t>
            </a:r>
            <a:endParaRPr lang="zh-CN" altLang="en-US" sz="1400" b="0" dirty="0">
              <a:solidFill>
                <a:srgbClr val="000000"/>
              </a:solidFill>
              <a:latin typeface="楷体" panose="02010609060101010101" pitchFamily="49" charset="-122"/>
              <a:ea typeface="楷体" panose="02010609060101010101" pitchFamily="49" charset="-122"/>
            </a:endParaRPr>
          </a:p>
        </p:txBody>
      </p:sp>
      <p:sp>
        <p:nvSpPr>
          <p:cNvPr id="3" name="矩形 2"/>
          <p:cNvSpPr/>
          <p:nvPr/>
        </p:nvSpPr>
        <p:spPr>
          <a:xfrm>
            <a:off x="275422" y="700036"/>
            <a:ext cx="11688895" cy="701731"/>
          </a:xfrm>
          <a:prstGeom prst="rect">
            <a:avLst/>
          </a:prstGeom>
        </p:spPr>
        <p:txBody>
          <a:bodyPr wrap="square">
            <a:spAutoFit/>
          </a:bodyPr>
          <a:lstStyle/>
          <a:p>
            <a:pPr>
              <a:lnSpc>
                <a:spcPct val="110000"/>
              </a:lnSpc>
            </a:pPr>
            <a:endParaRPr lang="zh-CN" altLang="en-US" dirty="0">
              <a:ea typeface="黑体" pitchFamily="2" charset="-122"/>
            </a:endParaRPr>
          </a:p>
          <a:p>
            <a:pPr>
              <a:lnSpc>
                <a:spcPct val="110000"/>
              </a:lnSpc>
            </a:pPr>
            <a:r>
              <a:rPr lang="zh-CN" altLang="en-US" dirty="0">
                <a:latin typeface="楷体" pitchFamily="49" charset="-122"/>
                <a:ea typeface="楷体" pitchFamily="49" charset="-122"/>
              </a:rPr>
              <a:t>    </a:t>
            </a:r>
          </a:p>
        </p:txBody>
      </p:sp>
      <p:sp>
        <p:nvSpPr>
          <p:cNvPr id="2" name="矩形 1"/>
          <p:cNvSpPr/>
          <p:nvPr/>
        </p:nvSpPr>
        <p:spPr>
          <a:xfrm>
            <a:off x="147077" y="1044071"/>
            <a:ext cx="12024630" cy="4278094"/>
          </a:xfrm>
          <a:prstGeom prst="rect">
            <a:avLst/>
          </a:prstGeom>
          <a:ln>
            <a:noFill/>
          </a:ln>
        </p:spPr>
        <p:txBody>
          <a:bodyPr wrap="square">
            <a:spAutoFit/>
          </a:bodyPr>
          <a:lstStyle/>
          <a:p>
            <a:r>
              <a:rPr lang="zh-CN" altLang="en-US" sz="2000" dirty="0">
                <a:ea typeface="黑体" pitchFamily="2" charset="-122"/>
              </a:rPr>
              <a:t> </a:t>
            </a:r>
            <a:r>
              <a:rPr lang="zh-CN" altLang="en-US" sz="2000" dirty="0" smtClean="0">
                <a:ea typeface="黑体" pitchFamily="2" charset="-122"/>
              </a:rPr>
              <a:t>       </a:t>
            </a:r>
            <a:r>
              <a:rPr lang="zh-CN" altLang="en-US" dirty="0" smtClean="0">
                <a:latin typeface="楷体" pitchFamily="49" charset="-122"/>
                <a:ea typeface="楷体" pitchFamily="49" charset="-122"/>
              </a:rPr>
              <a:t>蓝天</a:t>
            </a:r>
            <a:r>
              <a:rPr lang="zh-CN" altLang="en-US" dirty="0">
                <a:latin typeface="楷体" pitchFamily="49" charset="-122"/>
                <a:ea typeface="楷体" pitchFamily="49" charset="-122"/>
              </a:rPr>
              <a:t>救援队总部与全国各地蓝天队伍的关系是直属管理关系，不是联盟关系。蓝天各地申请建队由总部派出联络官进行审核和考查，认同《阜阳公约》，符合蓝天建队标准经批准可以建队，授权合法使用蓝天救援队名称、标识物，并执行蓝天各项管理制度，坚守蓝天救援队发展理念。各地蓝天队伍的日常管理独立运作总部不参与管理，组织架构的变更及时上报总部备案。对于不符合蓝天理念、不服从全国统一管理、长期不参加专业培训不履行志愿服务义务的蓝天队伍，经通知整改后仍不能达到要求的，通告全国取消队伍资格，蓝天总部在当地将重新安排建队</a:t>
            </a:r>
            <a:r>
              <a:rPr lang="zh-CN" altLang="en-US" dirty="0" smtClean="0">
                <a:latin typeface="楷体" pitchFamily="49" charset="-122"/>
                <a:ea typeface="楷体" pitchFamily="49" charset="-122"/>
              </a:rPr>
              <a:t>。蓝天</a:t>
            </a:r>
            <a:r>
              <a:rPr lang="zh-CN" altLang="en-US" dirty="0">
                <a:latin typeface="楷体" pitchFamily="49" charset="-122"/>
                <a:ea typeface="楷体" pitchFamily="49" charset="-122"/>
              </a:rPr>
              <a:t>救援省联络官主要负责所辖省份内救援和资源对接等的协调联络，分队组建、监督、考核和相关事项的审核批准，分队间联合训练、演练、集训等活动，大型救援行动时，按指挥部安排负责所辖省内分队的备勤、出队等救援事项的指挥协调等工作。</a:t>
            </a:r>
            <a:br>
              <a:rPr lang="zh-CN" altLang="en-US" dirty="0">
                <a:latin typeface="楷体" pitchFamily="49" charset="-122"/>
                <a:ea typeface="楷体" pitchFamily="49" charset="-122"/>
              </a:rPr>
            </a:b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    蓝天</a:t>
            </a:r>
            <a:r>
              <a:rPr lang="zh-CN" altLang="en-US" dirty="0">
                <a:latin typeface="楷体" pitchFamily="49" charset="-122"/>
                <a:ea typeface="楷体" pitchFamily="49" charset="-122"/>
              </a:rPr>
              <a:t>救援全国统一公益救援电话400 600 9958实现24小时值守。在接到救援报警时，根据情况启动不同级别的救援响应。小型救援由就近地区分队独立完成，需要省内协作的由联络官组织协调救援；大型救援时，总部指挥中心要求三分钟内启动，进行信息搜集、各分队出勤报备、物资协调、人员派出等，并以最快速度设立前线指挥部统一指挥协调救援行动</a:t>
            </a:r>
            <a:r>
              <a:rPr lang="zh-CN" altLang="en-US" dirty="0" smtClean="0">
                <a:latin typeface="楷体" pitchFamily="49" charset="-122"/>
                <a:ea typeface="楷体" pitchFamily="49" charset="-122"/>
              </a:rPr>
              <a:t>。指挥</a:t>
            </a:r>
            <a:r>
              <a:rPr lang="zh-CN" altLang="en-US" dirty="0">
                <a:latin typeface="楷体" pitchFamily="49" charset="-122"/>
                <a:ea typeface="楷体" pitchFamily="49" charset="-122"/>
              </a:rPr>
              <a:t>中心设有信息平台、协调组、工作组等部门。一般的救援任务物资基本可以得到就近补给，在大型任务需要大型保障的情况下，指挥中心下的各部门相互协作，可以协调整合全国各分队的资源、社会资源及企业、官方等资源为灾区及在灾区工作的队友提供充分的物资、人员、技术、装备等方面的支持与</a:t>
            </a:r>
            <a:r>
              <a:rPr lang="zh-CN" altLang="en-US" dirty="0" smtClean="0">
                <a:latin typeface="楷体" pitchFamily="49" charset="-122"/>
                <a:ea typeface="楷体" pitchFamily="49" charset="-122"/>
              </a:rPr>
              <a:t>保障。</a:t>
            </a: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xmlns="" val="485149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2218</Words>
  <Application>Microsoft Office PowerPoint</Application>
  <PresentationFormat>自定义</PresentationFormat>
  <Paragraphs>188</Paragraphs>
  <Slides>17</Slides>
  <Notes>17</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顺义蓝天救援队</dc:title>
  <dc:creator>dell1</dc:creator>
  <cp:lastModifiedBy>Administrator</cp:lastModifiedBy>
  <cp:revision>99</cp:revision>
  <dcterms:created xsi:type="dcterms:W3CDTF">2018-04-24T12:20:12Z</dcterms:created>
  <dcterms:modified xsi:type="dcterms:W3CDTF">2018-11-15T04:53:56Z</dcterms:modified>
</cp:coreProperties>
</file>