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Improvement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Anthony Lathrop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5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EDA, Cleaning and Initial 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Columns with excessive null values were dropped from the data set</a:t>
            </a:r>
          </a:p>
          <a:p>
            <a:r>
              <a:rPr lang="en-US" dirty="0" smtClean="0"/>
              <a:t>Other null values were imputed with appropriate values based on variable type</a:t>
            </a:r>
          </a:p>
          <a:p>
            <a:r>
              <a:rPr lang="en-US" dirty="0" smtClean="0"/>
              <a:t>Boxplots were created for each numeric variable to visualize outliers; Outliers were determined not to have a significant effect on model quality due to small quantity</a:t>
            </a:r>
          </a:p>
          <a:p>
            <a:r>
              <a:rPr lang="en-US" dirty="0" smtClean="0"/>
              <a:t>Correlations were visualized via </a:t>
            </a:r>
            <a:r>
              <a:rPr lang="en-US" dirty="0" err="1" smtClean="0"/>
              <a:t>heatmap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2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44"/>
          <a:stretch/>
        </p:blipFill>
        <p:spPr>
          <a:xfrm>
            <a:off x="1044065" y="1275008"/>
            <a:ext cx="11147935" cy="4520485"/>
          </a:xfrm>
        </p:spPr>
      </p:pic>
      <p:sp>
        <p:nvSpPr>
          <p:cNvPr id="4" name="AutoShape 2" descr="data:image/png;base64,iVBORw0KGgoAAAANSUhEUgAAAosAAANSCAYAAAANrIREAAAABHNCSVQICAgIfAhkiAAAAAlwSFlzAAALEgAACxIB0t1+/AAAADl0RVh0U29mdHdhcmUAbWF0cGxvdGxpYiB2ZXJzaW9uIDMuMC4zLCBodHRwOi8vbWF0cGxvdGxpYi5vcmcvnQurowAAIABJREFUeJzs3Xl8XVW5//HPN3ObdEo6z1DKWKC0pYwyg4ogo0DBnyBqRUXvRQVxQEBFEbwil0GoiqIiIHABURlEQAYZWkqhFMvYAh1o6TymTXKe3x97tz1Jc9o0TZOT9Pt+vc6Lc9Zee+3nnNCTJ8/ae21FBGZmZmZmjSlo6wDMzMzMLH85WTQzMzOznJwsmpmZmVlOThbNzMzMLCcni2ZmZmaWk5NFMzMzM8vJyaKZmZmZ5eRk0czMzMxycrJoZmZmZjkVtXUAlsh8sLNvpWNmZtuNgr5vqDWP1x5+z7b2Z9JUriyamZmZWU5OFs3MzMwsJyeLZmZmZpaTz1k0MzOzDi9Dpq1D2Kx8reDla1xmZmZmlgecLJrZdum7V8JBJ8Dx57R1JGZm+a3dJouSvitpmqRXJE2RtN8m+v5O0qmbGe93kmakY02WdECOfudJ+szWxm9mbevEj8OEq9s6CjNrLXWRyftHvmqX5yymidxxwKiIWCOpJ1DSAkNfGBF3SzoGuBnYq8FxiyLiphY4jpm1sX33htlz2zoKM7P81y6TRaAfsCAi1gBExAIASd8Hjgc6Af8GvhgR9RbhlDQa+DlQASwAzomIhr8yngR2Svs/kY51EPAXSV2AFRHxM0k7ATcBvYA64FMR8bakC4HTgFLg3oi4tIXfv5mZmVmraK/T0I8AgyS9IelGSYem7ddHxL4RMYIkYTwueydJxcB1wKkRMRq4BbiikfGPB6Zmve4eEYdGxP806HcbcENE7A0cCMxNq5LDgbHASGC0pEO26t2amZnZVskQef/IV+0yWYyIFcBoYDzwIXCnpHOAwyU9L2kqcASwR4NddwFGAP+QNAX4HjAwa/vVaft44HNZ7Xc2jCGtMA6IiHvTmKojYhVwTPp4CZgM7EqSPG5E0nhJkyRNmvCHpVvyEZiZmZm1ivY6DU1E1AFPAE+kyeEXSc4xHBMR70u6DChrsJuAaRHR6MUrpOcsNtK+spG2XPdvFPCTiLh5M2+BiJgATID2cc9KMzMz2/60y8qipF0kZVfrRgKvp88XSKoAGrv6+XWg17ornSUVS2pYfWySiFgGzJJ0YjpWqaTOwMPAuWkMSBogqXdzjmFm2843Loczvgwz34PDToW7/9bWEZmZ5af2WlmsAK6T1B2oBd4imTpeQnKu4UxgYsOdImJtuoTO/0rqRvL+fwFMa2Yc/w+4WdIPgBqSC1wekbQb8KwkgBXAp4H5zTyGmW0D/+PLzsy2K+3hDi75Sg0uFrY24mloMzPbnhT0fSPX6VzbxMq5Q/L+92x5v3db9TNpqnY5DW1mZmZmraO9TkObmZmZNVmdZ1KbzZVFMzMzM8vJyaKZmZmZ5eRpaDMzM+vw8vkOKfnOyWKeeKI6Ly+AMjMz2yaOaOsArMk8DW1mZmZmObmyaGZmZh1enaehm82VRTMzMzPLycmimZmZmeXkaWgzMzPr8Hw1dPM5WTSz7cK0ifDnmyDq4KCPw0dPr7990Xy49WpYtRIiAyeeCyPGtk2sZmb5pM2moSUNlHS/pDclvS3pWkklrXDcFel/h0p6NUefPSQ9JumNNLbLJTX7s5I0U1LP5u5vZlsnUwd33ADn/wi+/yuY+DjMfbd+nwf/BKMOge/eCJ/7Ntx+fdvEamaWb9okWZQk4P+A+yJiOLAzUAFc0QJjb1W1VFIn4C/AlRGxM7AnMBb4r62NzczaxszXoVd/6NUPiophzGHw8rMNOgmqVyVPV6+E7pWtHaWZWX5qq8riEUB1RPwWICLqgAuAcyV1lvS8pD3WdZb0hKTRksol3SJpoqSXJJ2Qbj9H0l2SHgAekVQh6Z+SJkuauq5fE50JPBMRj6SxrQLOBy5Mj3WZpG9mxfaqpKHp8/skvShpmqTxzf94zKwlLVkIPXpteN2jJyxZUL/PcZ+GFx6Db58F118Cp32ldWM0s22rLiLvH/mqrc5Z3AN4MbshIpZJeg/YCbgDOA24VFI/oH9EvCjpx8BjEXGupO7AC5IeTYc4ANgrIhal1cWT0jF7As9J+ktEk34SjcX2tqRO6TE35dz0+J2AiZLuiYiFTTimmW1Djf3LV4ObJk18Ag44Go46Fd55DX53FVxyMxR4zQgz28611degoNHLkta1/xn4VNp2GnBX+vwY4GJJU4AngDJgcLrtHxGxKGucH0t6BXgUGAD0aYHYNudrkl4GngMGAcM3eSBpvKRJkib99U9LmhiemW2pHj1h8YcbXi9eAN2q6vf590PJOYsAO+4ONWthxbLWi9HMLF+1VbI4DRiT3SCpK0mC9XZEzAYWStoLOJ2k0ghJwnZKRIxMH4Mj4j/ptpVZw50F9AJGR8RIYB5JYtnc2HYEFkTEEqCW+p9bWdrnMOAo4ICI2Bt4aXPHjIgJETEmIsYcd+bmipZm1lxDdoH5s2HBB1BbA5OegL32r9+nR294fUryfO57ULsWunRr9VDNbBvJtINHvmqrZPGfQGdJnwGQVAj8D/C79BxBSBLEi4BuETE1bXsY+Gp6gQyS9skxfjdgfkTUSDocGLIFsd0GHCzpqPQYnYD/BS5Nt88ERqXbRgE7ZB1zcUSskrQr0OBXkZm1lcJCOOMrcN134PIvwOhDoP9QeODWDRe6nDoenn4QfnQe3PIT+Mw3N56qNjPbHrXJOYsREZJOAm6UdAlJ0vp34DtZ3e4GrgV+mNX2Q+AXwCtpwjgTOK6RQ9wGPCBpEjAFmL4Fsa2W9EngOkk3kkxh/ygibku73AN8Jp0Knwi8kbY/BJyXTn2/TjIVbWZ5YsTYjddNPP7sDc/7DYELr2ndmMzM2gM17ZqP7ZekE4GfA4dHxLub699cj83cxT8IMzPbbhwx9PVWrd2/P7tf3v+eHTRgbl7OZ/g6v82IiPsiYsdtmSiamZmZ5Ssni2ZmZmaWk+8NbWZmZh1eXd5PQucvVxbNzMzMLCcni2ZmZmaWk6eh88Q7a3u3dQhmZmat5ohWPl4+L3qd71xZNDMzM7OcnCyamZmZWU6ehjYzM7MOr468XO+6XXBl0czMzMxycrJoZmZmZjl5GtrMtgszXlzDP3+1gsjAXkeXsd+nyuttf+xXy3lvag0AtWuCVUszfO2OXm0RqplZXsm7ZFFSH+AaYH9gMbAWuCoi7m3CvisioqJB23nAqoj4/RbEUAR8APwqIr69JfGbWf7J1AX/uGk5p/2wB12qCvjD1xczbL9Seg7e8BV4xBe6rH8++YFVzHunti1CNbNtJOM7uDRbXk1DSxJwH/BkROwYEaOBM4CBjfRtUqIbETdtSaKYOgZ4HTgtjamxWAu3cEwzayNz36ylR78iuvctpLBY7HpIKW89vyZn//88Wc1uh5S1YoRmZvkrr5JFkjU610bETesaIuLdiLgOQNI5ku6S9ADwSFMGlHSZpG9K2k3SC1ntQyW9kmO3ccC1wHskFc51+8yU9H1JTwOfkjRM0kOSXpT0lKRd037HS3pe0kuSHk2rpWbWRlYsrKNLzw1fd12qClixsPElepfOr2PpvAyD9ypurfDMzPJavk1D7wFM3kyfA4C9ImLRlgwcEf+RVCJpx4h4Bzgd+HPDfpI6AUcCXwS6kySOz2Z1qY6Ig9O+/wTOi4g3Je0H3EiS8D4N7B8RIenzwEXAN7YkXjNrQY1NP+VYRWP6k9XsfFApBYVeZsOsI/HSOc2Xb5XFeiTdIOllSROzmv+xpYlilj8Dp6XPTwfubKTPccDjEbEKuAc4qcGU851pbBXAgcBdkqYANwP90j4DgYclTQUuJEmCNyJpvKRJkiY9eecHzXxLZrY5FT0LWb5gQyVx+cIMFZWNf/1Nf2qNp6DNzLLkW7I4DRi17kVEfIWkypd9SeLKrRj/TpLzEHdOho83G+kzDjhK0kzgRaAKOLyR4xcASyJiZNZjt3TbdcD1EbEnSYWy0d88ETEhIsZExJhDTu+7FW/LzDal3/AiFs+pZckHddTVBNOfXMNOY0s36rdoVi3VKzL03zXfJl3MzNpOviWLjwFlkr6U1da5pQaPiLeBOuASGqkqSuoKHAwMjoihETEU+ApJAtlwrGXADEmfSveVpL3Tzd2A2enzs1sqfjNrnoJCcdR5Xbj70iX85ssL2eXgUnoOKeLpP66od6HLf56sZtePlJHjujYza8fqUN4/8lVe/fmcnuN3InCNpIuAD0kqed9q4hCdJc3Kev3zRvrcCVwN7NDItpOBxyIi+zLJ+4GrJG1choCzgF9K+h5QDNwBvAxcRjI9PRt4LsexzKwV7TimlB3H1P9nfPCn6620xUFn1n9tZmagCC88lA9+/cZH/IMwM7Ptxud3fqpVS2lT3x+Y979n9xw0Ky/Li3lVWTQzMzPbFjKRl3lYu5Bv5yyamZmZWR5xsmhmZmZmOXka2szMzDq8fL7aON+5smhmZmZmObmymCeW1LXYcpJmZmZmLcaVRTMzMzPLyZVFMzMz6/DqXB9rNn9yZmZmZpaTk0UzMzMzy8nT0GZmZtbh+Q4uzedk0cw6pPcnr+LZXy8iMrDL0RWMPKX7Rn3efnolk+9YAoKqoSUc8Y1eAPz65Jn0GFwMQEWvIj763T6tGruZWT5pk2RRUh/gGmB/YDGwFrgqIu5ti3gaI+la4FRgUERk2joeM2u6TF3wzM2LOPbyPpRXFXHfhXMYMrYzPQaVrO+zdE4NL9+zlE9e2ZfSikJWL6lbv62wRJzyiwFtEbqZWd5p9WRRkoD7gFsj4sy0bQjwyS0YozAi6jbfs3kkFQAnAe8DhwBPNNKnKCJqt1UMZtZ8H765hq79iujaN6kODju4nHefX1UvWZz+yHJ2P7YLpRWFAHTqXtgmsZpZ6/AdXJqvLS5wOQJYGxE3rWuIiHcj4joASUMlPSVpcvo4MG0/TNLjkv4ETE3b7pP0oqRpksavG0/S5yS9IekJSb+SdH3a3kvSPZImpo+DcsR4OPAq8EtgXNa4l0maIOkR4PeSCiVdnY71iqQvpv0qJP0zjX+qpBNa8PMzs81YuaiOip4b/hYurypi5aL6f18unVPD0tk1/OXiudx/0Rzen7xq/ba6tcG935jD/RfNYeZzK1stbjOzfNQW09B7AJM3sX0+cHREVEsaDtwOjEm3jQVGRMSM9PW5EbFIUidgoqR7gFLgEmAUsBx4DHg57X8tcE1EPC1pMPAwsFsjMYxLj3s/8GNJxRFRk24bDRwcEavTBHVpROwrqRR4Jk0k3wdOiohlknoCz0n6S0TElnxQZtZMTfiXlsnA0rm1HPejvqxYWMtfv/MBp1xbSmlFIeN+PZDyyiKWfVDD3y75gMohJXTtV7zt4zYzy0NtfoGLpBuAg0mqjfsCxcD1kkYCdcDOWd1fyEoUAb4m6aT0+SBgONAX+FdELErHvytrjKOA3ZOZcAC6SuoSEcuz4ikBjgUuiIjlkp4HjgH+lnb5S0SsTp8fA+wl6dT0dbc0hlkkSeYhQAYYAPQBPmjw3scD4wFOuWx39j9tYJM+MzPbtPKqQlYs2HCWyMqFtZRXFm7Up8/OpRQUia59iunWv5hlc2vpNbyQ8srkq7Fr32L6jShjwYy1ThbN2rm68GqBzdUWn9w0kqofABHxFeBIoFfadAEwD9ibpKJYkrXv+vkgSYeRJH8HRMTewEtAGWzypISCtP/I9DEgO1FMfYwk6ZsqaSZJIjsua3v2nJSAr2aNt0NEPAKclb6f0RExMn0/ZQ2DiYgJETEmIsY4UTRrOb2Gl7Jsbi3L5tVQVxO8/fRKBo+tf//1oft1Zs6r1QBUL6tj6ZwauvQpYs2KOupqYn37vOlr6DHIiaKZbb/aorL4GEnV7UsR8cu0LftbvBswKyIyks4Gcp113g1YHBGrJO1KcmU1wAvANZJ6kExDn0J6jiPwCHA+cDWApJERMaXBuOOAz0fE7WmfcmCGpM5s7GHgS5Iei4gaSTsDs9PY5qdthwNDNvupmFmLKSgUB36hkgcvn0fUwS5HVVA5uIRJf1pMr51KGTK2MwP36cSsKdXcdf5sVAD7ndODsq6FzJtezVM3LkQFEBnY++Ru9S6MMTPb3rR6shgRIelEkoTuIuBDkmrdt9IuNwL3SPoU8Dj1K3nZHgLOk/QK8DrwXDr+bEk/Bp4H5gCvAUvTfb4G3JDuUwQ8CZy3bsA0Ifwo8MWseFdKeho4vpEYfg0MBSanV3l/CJwI3AY8IGkSMAWY3rRPx8xayuAxnRk8pv7feGPO7LH+uSQOOLcSzq2/X59dyzj1f71sjllHk/FN65pNHfGaC0kVEbFCUhFwL3BLPq3h2Jif/eejHe8HYWZmlsM3d3u4Vdey+dfMnfP+9+yhQ9/Y5Gci6WMkF+sWAr+OiCsbbB8M3Ap0T/tcHBF/39q4OmqafZmkKSTL38wgWdfRzMzMrF2SVAjcAHwc2B0YJ2n3Bt2+B/w5IvYBziCZrd1qbX419LYQEd9s6xjMzMzMWtBY4K2IeAdA0h3ACSSn260TQNf0eTeS0/G2WodMFs3MzMyydYA7uAwgWcd5nVnAfg36XAY8IumrQDnJqjFbraNOQ5uZmZm1K5LGS5qU9RifvbmRXRqehzkO+F1EDCRZM/oP6S2Mt4ori2ZmZmZ5ICImABNybJ5FcgOSdQay8TTz50jWiyYinpVUBvQkuTteszlZzBMZryxvZma2zXSAO7hMBIZL2oFkTeczgDMb9HmP5EYnv5O0G8kNQT7c2gO3+0/OzMzMrKOLiFqSG4s8DPyH5KrnaZJ+IOmTabdvAF+Q9DJwO3BOtMAaia4smpmZmbUD6ZqJf2/Q9v2s568BB7X0cZ0smpmZWYeXaf9XQ7cZT0ObmZmZWU5OFs3MzMwsJ09Dm1mHNGvyKp77zUIymWCXo7qy9yndN+rzzjMreOmOxSCoHFrC4V/vA8Atp7xDj8ElAFT0KuLo7/Rt1djNrOXVuT7WbG2WLErqA1wD7A8sBtYCV0XEvW0VUzZJY4GfAX1IFr18GvhaRKxq08DMbLMydcG/JyzgY5f1o7yqiL9cNJvBYzvTY1DJ+j5L59Tw8j1LOO4n/SmtKGT1krr12wpLxEnXDGyL0M3M8k6bpNmSBNwHPBkRO0bEaJL1gpr87ZzeUHtbxdcHuAv4VkTsAuwGPAR0aeL+rtiataEP31xD137FdO1bTGGx2PHgct57YWW9Pq//Yxm7f7wrpRXJV0mn7tvsK8XMrF1rq6TmCGBtRNy0riEi3gWuA5A0FPgDyX0NAc6PiH9LOgy4FJgLjAR2l3QfyYrmZcC16ernSPoc8C2S1c3fBNZExPmSegE3AYPTsf87Ip5pEN9XgFsj4tk0tgDuTscdC/wC6ASsBj4bEa9LOgf4RBpHuaSzgDtJbuhdBHwpIp7ais/MzJpo1aJayntu+HrrXFXEh2+sqddn6ZwaAB749mwiA6NO78HAUZ0BqFsb3P/NWahQ7HVyd4buV46ZtW8dYFHuNtNWyeIewORNbJ8PHB0R1ZKGkywsOSbdNhYYEREz0tfnRsQiSZ2AiZLuAUqBS4BRwHLgMeDltP+1wDUR8bSkwSSLW+7W4PgjgFtzxDYdOCQiaiUdBfwYOCXddgCwVxrPN4CHI+KKtAraueFA6T0fxwOcfOke7HfaoIZdzKw5GlmCVg1WzYg6WDa3hk/8sD8rF9by1+/O4eRrB1JaXsjpvxpMeWURyz6o4cHvz6VycAld+xW3TuxmZnkmL6ZLJd0AHExSbdwXKAaulzQSqAN2zur+QlaiCPA1SSelzwcBw4G+wL8iYlE6/l1ZYxxFUpFct39XSV0iYnkTw+0G3JomsZHGus4/1h2T5LY8t0gqBu6LiCkNB8q+B+RVr318q1dYN7NE56oiVi6oXf961cJaOlfWn2Yuryqk1y5lFBSJLn2K6da/mGVzaug1vJDyyuSrsWvfYvqNKGPhjDVOFs1su9VWNdlpJFU/ACLiKyT3MuyVNl0AzAP2JqkolmTtu/7Eo3Ra+ijggIjYG3iJZBp4UytvFqT9R6aPAY0kitOA0Tn2/yHweESMAI5Pj7dRbBHxJHAIyf0b/yDpM5uIycxaUK/hpSybW8PyeTXU1QTvPL2SwfvWn0oesl85c6euBqB6WR3L5tTQpU8xa1bUUVcT69vnTa+m+6CSjY5hZu1LhoK8f+SrtqosPgb8WNKXIuKXaVv2NG03YFZEZCSdDeQ687wbsDgiVknaleTKaoAXgGsk9SCZhj4FmJpue4Tk3opXA0ga2UjV73rgBUl/i4jn036fBh5Njzk77XdOrjcoaQgwOyJ+JamcJDn+fa7+ZtZyCgrFAV/oyUOXf0Bkgp2P7EKPwSW8+KdF9NyplCFjyxmwTydmTVnNPV99HxXAvmdXUda1kHnTq3nmlx+iAhGZYK+Tu9e7itrMbHvTJsliRISkE0kSuouAD0mqct9Ku9wI3CPpU8DjZFXsGngIOE/SK8DrwHPp+LMl/Rh4nuQCl9eApek+XwNuSPcpAp4EzmsQ3zxJZwA/k9QbyKT9/g+4imQa+uskSW8uhwEXSqoBVgCuLJq1okGjOzNodP1ThUefWbn+uST2P7cKqKrXp8+uZZx8rc8fNjNbR8mFvh2PpIqIWJEuY3MvcEu+rOHYGJ+zaGZm25OLdn+wVW/WfP87I/P+9+wJO07JyxtY58UFLtvIZenVymUkU8/3tXE8ZmZm1kbqIi/zsHahwyaLEfHNto7BzMzMrL3L30tvzMzMzKzNddjKopmZmdk6da6PNZuTxTxRE74vrZmZmeUfp9lmZmZmlpMri2ZmZtbhZcL1sebyJ2dmZmZmOTlZNDMzM7OcPA1tZmZmHZ6vhm4+f3JmZmZmlpMri2bWIc2evJKJt3xIZGCno7qy58mVG/WZ+cxyXr5zEQh6DC3hkAv6sWJ+DU9cNZfIBJk62PXYbuzy0e5t8A7MzPLDNksWJVUB/0xf9gXqgA/T12MjYm2D/pXAaRFx02bGLQIWRET3RtrXAFPTpjrgKxHx3Fa+j1FA74h4qJFtFcCvgT0AAYuBjwJrG8QCcHxEvL81sZhZ02Tqgud/9SFHXzqAzlVF/P2i9xi0bzndB5Wu77Nszlqm/t9iPvbjgZRWFLJ6SS0AnXoU8fGfDKSwuICa1Rn+8t/vMmjfCjpX+m9rs/bM94Zuvm327RcRC4GRAJIuA1ZExM82sUslcB6wyWRxM5ZHxLpjfgK4AjhyK8YDGAWMADZKFoELgPci4oz0mLsCNQ1jMbPWtfCtarr0K6ZL32IAhh7chfdfWFkvWXzz0WXs+rFulFYkC+J36p58HRYWi+RvP6irDSJaN3Yzs3zTJucsSrpI0qvp46tp85XALpKmSLpSUldJj0maLOkVScdt4WG6klT6kDRA0tPp2K9KOlBSkaQlkq5Oj/GwpP0k/UvSO5KOldQJ+D5wVrrvqQ2O0Q+Yve5FREyPiBrMrE2tWlhLedWGv4U7VxWxalFtvT7L5qxl2dwaHvz2+/z9W+8ze/LK9dtWLqjhLxe8yz1fmMGIk3q4qmhm27VW/waUNBY4CxgLFAIvSPoXcDGwU1ZlsBg4ISKWS+oNPAP8dTPDd5E0BSgjmfo+PG3/NPBARPxUUiHQKW3vBjwSERdKegC4jKQSuTdwc0SMkfQDYERE/Hcjx/sN8JCk00mm3G+NiLcaxALwVkQ0TDSRNB4YD3DCpXuy76cGb+btmVlTNKUYmKkLls1Zy0d/OJCVC2t5+Luz+OS1gykpL6S8ZzGfvGYIqxbV8viVcxhyQMX6yqOZ2famLb79PgLcExGrACTdBxwMPNKgn4CfSjoYyACDJPUElmxi7Oxp6IOB3wN7AhOBmyWVAfdFxMvpOY6rI+If6b5TgaURUStpKjB0c28kIl6UtCNwDHAUMClNht+hCdPQETEBmABwxbTjPNll1kLKq4pYuXBDJXHVwtqNqoPlVUX03LkTBUWiS59iug4oZtmcGnoO33Cf9s6VRXQfVML811Yz5MAurRa/mbW8jBeAaba2+OSaeobpZ0gqf6PSpGsBScWwSSLiaaC/pMqIeAw4DJgL3CbprLRb9kU2GZKLUtY9b1IiHRHLI+KeiPgScAfw8abGaGbbRtVOZSyfu5bl82qoqwlmPr2cQfuW1+szaGwFH7y6CoDqZXUsm1NDRd9iVi6ooXZNBoA1K+qYP72argNKWv09mJnli7aoLD5JUuW7mmQa+gTgdGA5kP2nezdgflrpOxoYsCUHkbQHSdK3WNIQYFZETJDUFdgHuLOJQzWMK/sYBwOvRsQSSaXAbjR+IYyZtaKCQjH287159Aezk6VzjuxK98GlTLl9IVXDShk0toL++3RmzsuruP9r76ICGH12T8q6FDLn7Wom3boAkUxn73FCD3oMKd3cIc3MOqxWTxYj4gVJt5NMDQP8MiKmAkialE4B/w34OfCApEnAZODNJgyffZ4gwGciIiQdCXxdUg2wguQcxqZ6DLhQ0kvAFRFxd9a24cAvJUFSpX0AuJ8kCTazNjRwdDkDR9evJo4cV7X+uST2/Wwv+Gz9/fqPLOeTI+vvZ2btX114Grq5FF4XIi/4nEUzM9uefHePv7bqwoe3vHFw3v+ePXfnp/NyMUin2WZmZmaWk9eCMDMzsw4v0+Tra60hVxbNzMzMLCcni2ZmZmaWk6eh84Sv0jIzM9t2/Hu2+fzJmZmZmVlOThbNzMzMLCdPQ5uZmVmHV+f6WLP5kzMzMzOznJwsmpmZmVlOnoY2MzOzDi8TXpS7uZwsmlmHNOellUy6ZR6RgZ2O7MYeJ1dt1OfdZ5bxyp8XIqD70FIOvqA/i2ZUM3HCPGpWZVAB7HFqFUMP6tr6b8DMLE+0y2RR0i3AccD8iBixmb6HAWsj4t+NbDsHuBqYnTa9EhGfkfQ74K8Rcfdmxt4FuBnoDpQCT0XE+PSY9wMz0q4LIuKopr07M9tambpg4q/mccT3B9K5qpiHvvUuA/elhyFwAAAgAElEQVStoNug0vV9ls1Zy7R7F3HMFYMprSikemktAEWlBRzw1X507V/CqkW1PHjhTPqPLKekvLCt3o6ZWZtql8ki8DvgeuD3Teh7GLAC2ChZTN0ZEec35aCSCiOiLqvpf4FrIuL+dPueWdueiojjmjKumbWshW9V06VvMV36lgAw5OAuvD9xRb1k8a1Hl7Dzx7pTWpEkgWXdkq/Drv1L1vfpXFlEWbciqpfWOVk0s+1Wu0wWI+JJSUMbtkv6GnAeUAu8Blycvq6T9GngqxHx1JYcS9JM4BbgGJIE9Y6szf2AWVlxTd2Ssc1s21i9qJbOPYvXv+5cWcTCN6vr9Vk+pwaAh7/zLpGBvU7vSf99yuv1WfDmajK1QZe+xZhZ++alc5qvo31yFwP7RMRewHkRMRO4iaT6NzJHoni6pCnp47M5xq2OiIMj4o4G7dcAj0l6UNIFkrpnbftI1rjfbWxQSeMlTZI0adJd727ZOzWznCIaaWxwbnsmEyyfW8PRPxjMwRf047kbP2Dtyg0TB6sX1/Lv/53LAef3RQU+Md7Mtl8dLVl8BbgtrSLWNnGfO9NEcmRE/DZXn8Ya0/67AXeRTHc/J2ndPNdTWeNekWP/CRExJiLGjPnUkCaGa2ab07mqiFULata/XrWolk6VRRv1GbhvBQVFoqJPCV0HlLB87loAalbV8fgVs9h7XC967typVWM3M8s3HS1Z/ARwAzAaeFFSS02zr8y1ISLmRMQtEXECSYK6yQtuzGzbq9qpjOVza1gxby11NcG7Ty9n4JiKen0Gje3CvGmrAKheVsvyOWup6FNCXU3wr6vmsONhXRlyYJe2CN/MtoFMFOT9I1+1y3MWGyOpABgUEY9Leho4E6gAlgPbZN0LSR8D/hkRNZL6AlUkV1bvui2OZ2ZNU1Aoxny+N4/9cBaRgWFHdKP74FJevn0BVTuVMXDfCvqN7MzcKSt54L9moALY5zO9KO1SyIx/LWX+a6tYu7yOdx5fBsD+5/elcoeyNn5XZmZto10mi5JuJ5n27SlpFnApyZXRf5TUjeTspGsiYomkB4C7JZ1AMy5w2YxjgGslrTtz/sKI+ECSk0WzNjZgdAUDRtevJu49ruf655IY/dnejG6w3w6HdmOHQ7u1QoRmZu1Du0wWI2Jcjk0HN9L3DWCvHOP8jmQZnobt52Q9H7qJOL4OfL2R9ieAJ3LtZ2ZmZq2rruFVbtZk+TtBbmZmZmZtzsmimZmZmeXULqehzczMzLZEPl9tnO/8yZmZmZlZTq4s5olldV7418zMzPKPk0UzMzPr8Hw1dPN5GtrMzMzMcnKyaGZmZmY5OVk0MzMzs5x8zqKZmZl1eF46p/n8yZmZmZlZTq4smlmHNH/KMl797WwiEww+sorhJ/apt/39Jxby2h/mUFZZDMDQj/ViyJFVLHh1OdNunb2+34o5axj1X0PoN7Z7q8ZvZpYv2k2yKEnAU8AVEfFg2nYacG5EfKwFj/Mj4LPAh0Ap8Bjw1YjIbGKf/YAzIuICSZ8HRkTEf0s6GXgtIqa3VHxmtnmRCab+Zhb7f28YnaqKeerbb9B3TDe6DCyr16//gT3Y83MD67X1HNGFQ6/eFYC1K2p57Kv/odfeXVstdjPbNuo8Dd1s7eaTi4gAzgN+LqlMUjlwBfCVrRlXUmMJ89URMRIYAYwGDtpMbM9HxAWNbDoZ2HVr4jOzLbf4rVWU9y2lvE8pBUUF9D+wBx9MXLrF48x9bgm99+lKUWm7+ao0M2tx7eobMCJeBR4AvgVcCvw+It6WdLakFyRNkXSjpAIASRMkTZI0TdL3140jaZakSyQ9A5y0iUOWkFQXl6T7PS1pZPq8r6S30udHSbove0dJHwGOBa5J4xraMp+CmW1O9aIaOlUVr39dVlVM9aKajfrNfX4JT3xzOpP+ZwarF6zdaPvsZ5Yw4CBPP5vZ9q1dJYupy4EzgY8DV0kaQZLwHZhWA4uAM9K+F0fEGGBv4GhJu2eNszIiDoqIuxo5xoWSpgBzgKkRMXVLg4yIp4C/AxdExMiImNmwj6TxaTI76ZW7397SQ5hZLtFIW4ObN/QZ3Y0jb9idw362Kz337MJLN7xXb3v14hqWv7faU9BmHUQG5f0jX7W7ZDEiVgJ3An+IiDXAUcC+wKQ0wTsUGJZ2HydpMjAZ2A3IThbv3MRh1k1D9wGqJJ3awm8DgIiYEBFjImLMXqcO2/wOZtYkZVXFrF64oZJYvbCGsh7F9fqUdCmisDj5ChxyVBVL31lVb/ucZ5fQd2x3Cory9wvczKw1tLtkMZVJH5DUC25Jq3cjI2KXiPihpOHAfwFHRMRewENA9tntKzd3kIhYm+53SNpUy4bPrKzRncyszXUf1pmVc9ewav4aMrUZ5vx7MX3H1K8QVi/ekEx+MGkpFQ0ufpn9zGJPQZuZ0Y6uht6ER4G7JV0bEQskVQHlQFdgObBMUj/goySJX5OlV2AfCDyXNs0kueBlMtCUauNyoMuWHNPMtl5BoRhx7kCeu+IdIhMMOrySLoM6Mf3OuXQf1pm+Y7ox48EP+WDSMgoKobiiiJFfHrx+/1Xz11C9oIaq3Sva8F2YWUvy1dDN1+6TxYiYKuly4NH0wpYakqumJwGvAa8C7wDPbMGwF0o6BygGXgJuTtuvBu6U9Fng8SaMcztws6RvACc2dt6imW0bfUZ1pc+o+tXEXU/vt/75bmf2Z7cz+ze6b+fepRx98x7bND4zs/ZCyYo01ta++fLp/kGYmdl242d739mqJwRfMvWkvP89+8M9783Lk6TbfWXRzMzMbHMykZd5WLvgCXwzMzMzy8nJopmZmZnl5GTRzMzMzHLyOYt5Yk2dfxRmZmbbSp3rY83mT87MzMzMcnKyaGZmZmY5ee7TzMzMOjwvndN8riyamZmZWU5OFs3MzMwsJ09Dm1mHtGDKUqb//j0iAwMP78kOJ/Srt332vxbwxm2zKKssBmDQMb0ZeEQvAB45cxJdBncCoKyqhH0uHN66wZtZi8u4PtZsm0wWJQl4CrgiIh5M204Dzo2Ij7VUEJJ+BHwW+BAoAS6LiD+31PhNOP7ngRER8d/p64HAhIg4Nn19IXA50CcilucY42ng/IiYsqmxzWzbi0zwn9++x+jv7ExZVTHPffc/9BrdnYqBner163tAD3b77JCN9i8sKeCAK/dorXDNzPLaJtPsiAjgPODnksoklQNXAF/ZmoNKaixJvToiRgInA7+SVLg1x9hKHwcezno9DngROKFtwjGzLbH0rZV07ltK5z6lFBQV0PeASuZPWtLWYZmZtUubrclGxKvAA8C3gEuB30fE25LOlvSCpCmSbpRUACBpgqRJkqZJ+v66cSTNknSJpGeAkzZxvOlADdAt3W+4pIclvSjpSUk7p+1/lHSDpMclvS3pEEm3Spou6TdZx/20pKmSXpX046z2z0t6Q9ITwP4NwvgYsK6SugtQCFxGkjSu27+zpLskvSLpDqCsiWOb2TZWvXgtZVUl61+XVZWwZvHajfrNe2EJ/75oGlOueZvqhRu2Z2oyPPed13j+kv8wf+LiVonZzLatulDeP/JVU89ZvByYDKwFxkgaQZLwHRgRtZImAGcAfwIujohFafXwcUl3R8Rr6TgrI+KgTR1I0r7AqxGxKG2aAHw+TVAPAq4Hjkm3dYuIwyWdQpLQHgBMByanMS4BfgSMAZYCj0o6DpgCXAKMApYDTwLPpccvAnaMiDfSY4wD7gAeB34rqSoiFgLnA4sjYi9J+wCT0v0H5hrbzFpJNNZY/4u416ju9DuwkoLiAt7/x3ym3jiDfS/ZBYCPXLcXZZUlrJq3hkk/ep2KwZ3o3KessUHNzDq8Jp3tGRErgTuBP0TEGuAoYF9gkqQpwKHAsLT7OEmTSZLL3YDds4a6cxOHuVDSG8C/Sap4SOpOUpm7Jz3ODUD/rH0eSP87FZgTEa9FRAZ4DRgK7Ac8FhELIqKGJJk9JB3znxGxMCLWAtnnRx6YxrDOGcAd6bj3Aaem7YcAf0w/n5eAaWn7psauR9L4tAo76dX/e2sTH42ZbYmyypJ6lcLqhWsp7VFcr09JlyIKipOvwIFH9mL5jFX19gfo3KeUyt27sGzmKszMtldbcjV0Jn1A8if6LRFxSXYHScOB/wLGRsQSSX8ka3oWWLmJ8a+OiF+kF9D8Ph1LwIL0XMbGrMmKbU1We4bkvW2qptto7YHkfMWH0vczCtiBpEIKUArsBdy8mTFytdfvFDGBpHLKVyef1aR9zGzzug4rZ9UH1ayav4ayymI+eHYRe52/Y70+axavpbRHkhTOf3EJ5QOSr6qaFbUUlhZQUFzA2mU1LHljBUOP79vq78HMWpYX5W6+5i6d8yhwt6RrI2KBpCqgHOhKMvW6TFI/4KOkiVdTRcSfJZ0NfDoifiNprqSTIuLe9LzIPSPi5SYO9xxwdRrfUpIq4c+Al4GfSaoEVpBUC19I9zmcZOoakino70XE1bD+6vB3JQ0gmV4+C3hK0t7Auksnn9vE2GbWCgoKxa7nDGbyT94gMjDgsCoqBnXirbtm03WHcnqP6c57D81n/otLUKEorihixHlDAVg5p5rXfv1u8qdmwNBP9t3oKmozs+1Js5LFiJgq6XKScwALSC5IOY/kvL3XgFeBd4BnmhnXD0jOD7yFJMH7paTLSJbV+SNJsteUOGelF9k8QfLV/0BE/A3WL9fzHDCHDecb9gWWRcTKNDE8HTgia7yQdF8a0/XArZJeIZlyn5R1zI3GNrPW1Wuf7vTap3u9tp0+NWD98+HjBjJ83MCN9uu+cwUHXuVlc8zM1lGyOo4BSDoH6BkRP2vtY3sa2szMtifXjbqtVeeF28Pv2db+TJrKd3DJEhG/a+sYzMzMzPKJ731jZmZmZjk5WTQzMzOznDwNbWZmZh1e3SZX07NNcWXRzMzMzHJyZTFP1ITzdjMzM8s/ThbNzMysw/MdXJrP5SwzMzMzy8nJopmZmZnl5GloMzMz6/Ayvjag2fzJmZmZmVlOriyaWYe08OUlvPn79yAT9Du8F0M+2b/e9rn/+pC3//Q+pZUlAAw4pjf9D++9fnvtqjqev/AVeo3pwc6fHdqKkZuZ5Zd2nSxKqgOmZjWdGBEzN9F/JjAmIhZIWhERFZsYU0AdcH5E/HsTY3YHzoyIG9PXhwHfjIjjtvwdmVlLiEzwxm/fZeS3d6G0qoRJ35tGz1E9KB/YqV6/3vtX5kwEZ9w1i+67ddn2wZpZq8h4Ue5ma+/T0KsjYmTWY2YLjrk38G3gJ5vp3x34cgsc18xayLK3VtCpTymd+pRRUFRAnwOqWPDi4ibvv/ydlaxdWkPlnt22YZRmZu1De08WNyLpHEnXZ73+a1rta46uwOJ0nApJ/5Q0WdJUSSekfa4EhkmaIunqtK1C0t2Spku6TZL/nDFrRWsW11BWVbr+dWllCWsWrd2o34cTF/PCt6by6i/epHrhGiCpSr5123sMO2tQq8VrZpbP2vU0NNBJ0pT0+YyIOKkFxywD+gFHpO3VwEkRsUxST+A5SX8BLgZGRMRIWD8NvQ+wBzAHeAY4CHi6BWIzs6aIRtoa/MnWc1R3+hxYRUFxAbMfnc9/fvkO+3xvN2b/Yz6VI7vXSzbNrP2r86Lczdbek8XV65K0bTGmpAOA30saQfKr5seSDgEywACgT44xXoiIWekYU4ChNJIsShoPjAf4yHf2Y/eTh7fwWzHbPpVWFq+vFAKsWbSW0h4l9foUdyle/7z/Eb14+/b3AVj25gqWvL6cOf+YR111hkxdhsKyQoaNc6XRzLZP7T1ZbEwt9afXy5o7UEQ8m1YRewHHpv8dHRE16cUyucZek/W8jhyfc0RMACYAnPfi/2usFmJmzdBlWAWrP1jD6vlrKK0sZt6zC9nj/GH1+qxZvCGBXPDiYsoHJP+cd8/qN/dfH7L8nZVOFM1su9YRk8WZwJclFZBU/8Y2dyBJuwKFwEKgGzA/TRQPB4ak3ZYDvmTSLI8UFIqdzxnCy1dOJzLQ77BelA/szDt3zaLrjuX0HN2DWQ/PY8GLS1AhFFcUsesXd2zrsM3M8lJHTBafAWaQLH/zKjB5C/fPPg9SwNkRUSfpNuABSZOAKcB0gIhYKOkZSa8CDwJ/a4k3YWZbp2qf7lTt071e246fGrj++bAzBjHsjE1XDPsd2ot+h/baJvGZWevyHVyar10ni42tkxgRAZyVo//QTe2bthfmaF8AHJBj25kNmp7I2nZ+Y/uYmZmZtQdOs83MzMwsp3ZdWTQzMzNrioyXzmk2VxbNzMzMLCcni2ZmZmaWk6ehzczMrMPLNLyNkzWZk8U8sbquZPOdzMzMzFqZp6HNzMzMLCdXFs3MzKzD89XQzefKopmZmZnl5GTRzMzMzHLyNLSZmZl1eL43dPM5WTSz7cKSVxYz8w/vEJmg92F9GHD8oHrb5z85j/fumEFJj1IA+h7dj96H9W2LUM3M8kqzkkVJVcA/05d9gTrgw/T12IhY26B/JXBaRNyUvt4JmAq8DpQCzwOfj4ja5sSzmVhvAI4HhkREpG0/AhZExC+2YJz9gZ8C/YHlwGzg4oiY1oR9ZwEjImJJM96CmW2lyAQzbn2b3b41gpLKEl79/hR6jKqi84DO9fpV7deLHc4e1kZRmpnlp2YlixGxEBgJIOkyYEVE/GwTu1QC5wE3ZbW9HhEjJRWRJJ6nAHc2J55cJBUCnwTmAAcBTzdznH7A7cAZEfF82nYIMAyY1qBv0bZIes2s+Va8vZyyPmWU9S4DoGr/Xix+ceFGyaKZdVy+Grr5WnwaWtJFwGfSlzdHxHXAlcAukqYADwG/Xtc/ImolTQQGpPt/HjgWKAH2AK4CKoAzgdXAsRGxRNIFwBeAGmBqRHy6kXCOAl4C7gfGUT9Z3EfS48BA4CcRcYuke9KYH0lj+SNwF7A/cMu6RDGN+8ms9/xHYB4wCpgo6WrgT0AVSdXU/4eataG1i9dSUlm6/nVJZSkr3l6+Ub9FExew/PWllPXtxJCzdqS0qnSjPmZm25sWPdtT0ljgLGAscADwZUl7AReTVhIj4uIG+3QC9gUezmreAzidJEn7KbA4IvYBXgTWJYUXASMjYm/g/BwhjSOpCN4DnJBWMdfZE/g4ScXxB5L6AHekx0VSGXAoSXK7BzB5M29/GHBkRFwEXA48HhGj0v37b2ZfM9uWopG2Bn/C9dinkn2u2Ze9fjyKbnt05+2b32iV0MzM8l1LXxr0EeCeiFgVEcuB+4CDc/RdV2lcCLzV4Ny/xyJiZUTMA1YAD6TtU4Gh6fNpwB8lnUVSXaxHUilwDPCX9FzBycCRWV3ui4jqiJgPPEmSsP4NOFpSMfCJNI41jYw9SdJ0Sf+T1XxXRGTS54cAfwSIiPtJznHciKTx6ViT3rh3emNdzKwFlFSWsHbRhn/KaxetoaR7/VtsFncppqA4+UrsfXhfVs5c0aoxmpnlq5ZOFrdkuvX1iBgJ7AQcKunYrG3ZCVom63WGDVPnHyU5B3IsMCk9PzHbJ4BuwDRJM0kqneOytjesNURErAKeAY4mqTDekW6bRjLFvK7jGOCydPx1VjYcj82IiAkRMSYixux80q6b625mzVSxYxeqP1hN9fxqMrUZFj73IT1GVdbrs3bJhuvyFk9eSKf+Pp/RrCPJoLx/5KuWPmfxSeDm9Jy9QuAEkqRrOdClsR0iYo6kbwPfBv7elIOkieHAiHhM0tMkU9+dqV/BGwecExF3pft0Ad5Kp5cBTpR0VRrXR4AL0vY7gM+RJKFnpW3XAc9K+kdEPJe2beo3yZPpvldKOj7Xezez1qFCMfQzw5h+9atEBnof0ofOA8t5/553Kd+hgspRVXzw8BwWv7QIFUBRRTHDxg9v67DNzPJCiyaLEfGCpNuBiWnTLyNiKqyfup1KMtX76wa73g1cJumAJh6qCPhTmgAWAD9Np71Jj1VBMuX82azYlkt6nqTiSBrjg8Ag4NJ0yhuScwxvJZlWrkn3nSNpHHC1pL7AfGABybmJjbkUuF3SacDjJMvsmFkb6jGykh4j61cTB50yZP3zwacPZfDpQ1s5KjOz/Kd06UFrY2e/8Dn/IMzMbLtx69jftOq860nPfCXvf8/ee9ANeTkX7XvfmJmZmVlOThbNzMzMLCffG9rMzMw6PN/BpflcWTQzMzOznJwsmpmZmVlOnoY2MzOzDs/T0M3nyqKZmZmZ5eRk0czMzMxy8jS0mZmZdXiehm4+VxbNzMzMLCcni2ZmZmaWk6ehzWy7sOSVxcz8wztEJuh9WB8GHD+o3vb5T87jvTtmUNKjFIC+R/ej92F92yJUM7O80irJoqQA/hgR/y99XQTMBZ6PiOO2YtzfAc9GxM1ZbScC4yPi2K2M+X6gd0QcsDXjmFnb+//s3Xl8VdW5//HPN2Ge50kEBAdkDIg4D1jnqnW82PZWrW3Va1s7aQfbeq326m21tYPaW2i9aq9af9ah1jpWRURRQESQSZlUxjCGKUBInt8fZyeehBwIIcNJ+L5fr/Ni77XXXvvZx5fJk2etfU6UBIsfWMjhPxhCs07NeP+mGXQc2ZlWB7Qq16/zUV056PIB9RSlmdWmErxmsbrqahp6CzBEUstk/zRgWQ2M+whwaYW2S5P2KkkS14ptHYCRQAdJB1X1PDPLTpsXbqJF9xa06NaCnCY5dD66K+vfWVvfYZmZNQh1uWbxOeCzyfbnSUvoJI2W9Kakd5N/D0vaB0uaImmGpJmSDqkw5r+AgZJ6Jv1bAacCT0nqJ2mupPGSZkt6sTRZlTRB0m2SXgO+VUmsFwH/AP5KWjIq6X5Jv5b0KvALSa0l3SdpahL755J+/SS9Lml68jp2n989M6u2Het30KxT87L9Zp2as2P9jl36rZu6hpk3TueD381l+9rtdRmimVnWqstk8a/ApZJaAMOAt9OOzQNOjIgRwE3AbUn7NcBvIyIPGAUsTR8wIoqBJ4B/S5rOA16NiE3J/iHAPRExGNhAKgks1SEiToqIX1USa2ky+0iyne5Q4NSI+B7wY+CViDgSGAPcIak1kA+cFhEjgbHA73b/1phZrYpK2irMSHUc0YkRdx3JsNtG0n5wBxb+8YM6Cc3M6kZJKOtf2arOksWImAn0I5V8PVvhcHvgMUnvA3cBg5P2ycCNkn4A9I2IwkqGTp+KrjgFvTgiZiTb7yTXL/VoZXFK6g4cDEyKiA+AnZKGpHV5LElSAU4HfihpBjABaAH0AZoC4yXNAh4DBmW41lWSpkma9sGT8yrrYmY1oFmnZuxY92mlcMe67TTr0Kxcn6Ztm5LTNPUjsduYHmxZsrlOYzQz2xNJZ0qaL2mBpB/upt/FkkLSqJq4bl1/dM7TwJ3suqbwVlIVwSHAuaSSLiLiYVLVwkLgBUmnVDLmG0BPScOBYymfiKbPIxVT/oGeLRliHAt0BBZLWkIqwUxfF5l+noCLIiIvefWJiLnAd4BVwHBSFdHyv5USETEuIkZFxKhDLxiYIRwz21dt+rdl28pCtuVvo2RnCWvfWk3HkZ3K9dmx4dNp6fXT19KyV6uKw5iZ1RtJucA9wFmkilCfl7RLMUpSW+A6ys/g7pO6fkjjPqAgImZJOjmtvT2fPvByRWmjpP7Aooj4XbI9DHglfcCICEn/D3gAeDYitu1jjJ8HzoyIyUkMBwEvAT+ppO8LwDclfTOJY0REvJvcz9KIKJF0OZC7jzGZ2T5Qruh32QDm3fE+UQLdTuxOq96t+eTxj2h9UBs6jezMyheWs/7ddSgHmrRpyoCrKi6RNrOGLJuneatoNLAgIhYBSPor8DlgToV+twK/BK6vqQvXabIYEUuB31Zy6JfAA5K+S/lkcCzw75KKgJXALRmGfgS4AchYkq0KSf1ITSO/lRbzYkkbJR1VySm3Ar8BZkoSsAQ4B7gXeFzSJcCrZK5imlkd6ZjXiY555auJB17Ut2y7z9h+9Bnbr46jMjOrsgOAT9L2lwLlchNJI4ADI+IZSQ0rWYyINpW0TSC1zo+kindo2uGfJu23A7dXYfx3qbBcPSKWAEPS9u9M2z45wzhLSP3HqNg+Mtl8u0J7IXB1Jf0/JFUFLfWj3d+BmZmZ7e8kXQVcldY0LiLGlR6u5JSyx/ck5ZB67uOKmo7LnxVoZmZmjV5DmIZOEsNxGQ4vBdK/eqo3sDxtvy2pItmE1GQnPYCnJZ0XEdP2JS5/N7SZmZlZ9psKHCLpIEnNSD18+3TpwYgoiIguEdEvIvqRWlK3z4kiOFk0MzMzy3oRsRP4BqmHa+cC/y8iZku6RdJ5tXltT0ObmZlZo9cQpqH3JCKepcJnVUfETRn6nlxT13Vl0czMzMwycmUxS2wrblrfIZiZmZntwpVFMzMzM8vIlUUzMzNr9KIRrFmsL64smpmZmVlGThbNzMzMLCNPQ5uZmVmjV1Lpt+VZVThZNLNGaePMtSx7+EOiBDqf2JPu5/SttN+GqfksuWc2h/7nEbQ6qB3r3lxJ/nOflB3ftnQzh948ilZ929ZV6GZmWaVBJIuSioFZaU3nA12AyyLiuhq6xhJgVESsqYnxzKz+REmw9C8fMOCGPJp2as4HP5tG+xFdaHFA63L9igt3svqlpbTq366srdOxPeh0bA8ACj/ZzOLfzXKiaGb7tQaRLAKFEZFXoW0JsMv3HUpqknwljpntp7Yu2kjz7i1p3q0lAB2P6k7Bu2t2SRZXPLGYbmf3KVdJTLf+7VV0PKp7rcdrZrWvMXyDS31psA+4SDpZ0jPJ9s2Sxkl6EXhQUq6kOyRNlTRT0tVp50yU9KSkOZL+R9Iu74GkpyS9I2m2pKvS2s+UNF3Se5JeTtpaS7ovuda7kj6XtA+WNEXSjCSGQ+rkjTEzitZvp2mnFmX7TTs2p2j99nJ9tn60iaJ122mf1yXjOBvezqfD0d1qLU4zs4agoVQWW0qakWwvjnR1F1wAACAASURBVIgLKulzBHB8RBQmCV5BRBwpqTnwRpJIAowGBgEfAc8DFwJ/qzDWlRGxTlJLYKqkx0kl1uOBEyNisaROSd8fA69ExJWSOgBTJP0LuAb4bUQ8JKkZkFsTb4SZVUHs4XBJsOzhBfT56sCMfbYsLCCneS4te7ep4eDMzBqWhpIsVjYNXdHTEVGYbJ8ODJN0cbLfHjgE2AFMiYhFAJIeAY5n12TxOkmlCemBybldgYkRsRggItalXes8Sdcn+y2APsBk4MeSegNPRMSHFQNOktqrAI74/gkMOH/QHm7RzKqiaafmFK3bVrZftH47TTs2L9sv2VbMtmVbWPDfqb9BdxbsYNFvZ9H/W0NpdVBq/eKGt/PpeJSrimaNhT+Uu/oaSrJYFVvStgV8MyJeSO8g6WR2rTlEJX1OBY6JiK2SJpBKAFXJuaXXuigi5ldonyvpbeCzwAuSvhoRr5S7cMQ4YBzA2MnX7KEWYmZV1eqgtmxfVcj21YU07dic9W+vou81g8uO57ZqwtC7jy/b//D2dzng0gFliWKUBBumrubgH42o89jNzLJNg12zuAcvAP8hqSmApEMlla5sHy3poGSt4lhgUoVz2wPrk0RxIHB00j4ZOEnSQcmYpdPQLwDflKSkfUTyb39gUUT8DngaGFYbN2pmu1JuDr3//VAW3fke8370Nh2O7EbLA1qz4olFFLy75w882Dx/A007Ni97QMbMbH/WmCqL6f4E9AOmJ0ncalIftwOppO+/gaHARODJCuc+D1wjaSYwH3gLICJWJ9PGTySJZj5wGnAr8BtgZnKtJcA5pBLRf5dUBKwEbqmVOzWzSrUb3pl2wzuXa+t5Yf9K+x5SoYLY9vCOtL3piFqLzczqnp+Grr4GkSxGxC4rzCNiAjAh2b65wrES4MbkVSYp/m2NiLGVjNcvbfesDHE8BzxXoa0QuLqSvrcDt1c2jpmZmVlD0Vinoc3MzMysBjSIymJNSa9GmpmZ2f7DT0NXnyuLZmZmZpaRk0UzMzMzy8jJopmZmZlltF+tWcxmm4ua1XcIZmZmjZY/Oqf6XFk0MzMzs4ycLJqZmZlZRp6GNjMzs0Yvor4jaLhcWTQzMzOzjJwsmpmZmVlGnoY2s0Zpy/urWfPXeVAStDuhNx3P6l9pv83vrGTl/7xH7x8fTYt+7dk6Zw1rH/+QKC5BuTl0vvhQWh3euY6jN7OaVoKfhq6uOqssSiqWNEPSe5KmSzq2BsbMk3R22v4VklYn15kh6cGk/RZJp+7FuK0kPSRplqT3JU2S1KbCfZS++lVy/vOSNkh6Zl/v0cz2XpQEqx+eS69vHUGfW45n05QV7Fi+eZd+Jdt2suHlj2l+UPuyttw2zej5zRH0ufk4ul05hFX3zarL0M3Msk5dVhYLIyIPQNIZwO3ASfs4Zh4wCng2re3RiPhGeqeIuGkvx/0WsCoihgJIOgwoSo6V3cdu3AG0Aq7ey+uaWQ3YtriApl1b0bRrKwDaHNmTzTPy6dSrTbl+a5/6kI5n9GP9i0vK2pr3aVe23axXG6KohCgqQU29asfM9k/19dOvHbAeQFJPSROTKt37kk5I2jdL+oWkdyT9S9JoSRMkLZJ0nqRmwC3A2OTcsZkuJul+SRcn20sk/Sypbs6SNLCSU3oCy0p3ImJ+RGyv6s1FxMvApqr2N7OaVbxhG007tSjbb9KxBcUbtpXrs/3jjexcv43Ww7tlHGfL9FU079PWiaJZIxChrH9lq7r8CdgySermAX8Cbk3avwC8kFTrhgMzkvbWwISIOIJU4vVz4DTgAuCWiNgB3ESqkpgXEY8m55UmjzMkfTlDLGsiYiTwB+D6So7fB/xA0mRJP5d0SCX3MUPSk9V5I8ysllX6ERmf/iCOkmD1o/PockllfyumbF+2mTWPf0C3fx9c8/GZmTUg9TUNfQzwoKQhwFTgPklNgaciojRZ3AE8n2zPArZHRJGkWUC/3Vxnl2noSjyR/PsOcGHFgxExQ1J/4HTgVGCqpGMiYi5Vm4auEklXAVcBDPneGPqcN6QmhjXb7+V2bEHRuk8riTvXbyO3Q/Oy/ZJtO9mxfDPL7pwCQHHBDlbc/S49vzGCFv3as3PdNlbe+y7drxxK026t6jx+M7NsUi9PQ0fEZEldgK4RMVHSicBngb9IuiMiHgSKIso+QrME2J6cWyJpX+MunVIuJsN7EBGbSSWVT0gqAc4G5u7jdSteYxwwDuCzE6/zx4Wa1ZAW/dpRlL+VotVbadKxBZunrqD7V4eXHc9t1ZT+d51Str/0jil0ueQwWvRrT/HWIpb//h06X3gILQ/uWB/hm1kt8HdDV1+9JIvJOsFcYK2kvsCyiBgvqTUwEniwikNtAtrWQnzHAXMiYn2yNnIQMKGmr2NmtUO5OXT9wuEs/807RATtjjuA5ge0Ye3fP6RF3/a0zsu8TrHglY8pyi9k3TOLWPfMIgB6fecImrRrnvEcM7PGrC6TxZaSSqeYBVweEcWSTgZukFQEbAYu24sxXwV+mIx7ew3GOgD4gySRWtf5T+Dxqp4s6XVgINBG0lLgKxHxQg3GZ2Z70HpoV1oP7VqurfPnDqm0b+8bRpdtdzpnAJ3OGVCrsZmZNSQKf1liVvA0tJmZ7U/+eeLv6nReOO+fP83637MzPntrVs6V+xtczMzMrNFzbaz6/OFhZmZmZpaRk0UzMzMzy8jT0GZmZtboZfM3pGQ7VxbNzMzMLCNXFrPE6q1t6jsEMzMzs104WTQzM7NGz9PQ1edpaDMzMzPLyMmimZmZmWXkaWgzMzNr9Eo8DV1triyamZmZWUauLJpZo3V0l0P43uHnkEMOf186lQcXTyx3/MIDR3Nxn6MpiRK2Fu/g9vefYvGWfAa1782Ng88HQIjxC15mQv6c+rgFM7N6V6PJoqTewD3AIFJVy2eAGyJiR01ep8I1rwDuAJYBzYC7ImJ8DYy7BBgVEWt206cVMB4YBgjYAJwZEZslFQOz0rqfHxFL9jUuM6uaHMT3B53HN6beR/62jTxwzLW8nj+PxVvyy/q8sPw9nvhkCgAndB3ItweezbfeuZ+Fm1Zx+eR7KY4SOjdvy0PHfpPXV8+jOErq63bMbB/5u6Grr8amoSUJeAJ4KiIOAQ4F2gD/VVPX2I1HIyIPOBm4TVL3qpwkaV+T5W8BqyJiaEQMAb4CFCXHCiMiL+21ZB+vZWZ7YXCH3izdupblhevZGcW8uHImJ3Y/vFyfLcXby7ZbNmlGkPptsr2kqCwxbJ7TBP+OMbP9WU1WFk8BtkXE/wJERLGk7wCLJf0n8G/ABUBz4CDg4Yj4GYCkfweuI1UZfBu4Njl/M/Bb4BygEPhcRKzKFEBE5EtaCPSVVATcB/QHtgJXRcRMSTcDvYB+wBpJXwJ+AZwBBDA+In6fDPlNSecCTYFLImJehUv2BD5Ku/78vX3TzKx2dG3enlWFBWX7+dsKGNz+wF36XdznaL7Q7ziaKpdrp/65rH1w+978dMhF9GjZgZtnPuaqopntt2ryAZfBwDvpDRGxEfgYODhpGg18EcgDLpE0StLhwFjguKQ6WJz0AWgNvBURw4GJwNd2F4Ck/qSSwwXAz4B3I2IYcCPwYFrXI0glnl8AriKVvI5I+j6U1m9NRIwE/gBcX8kl7wN+IGmypJ9LOiTtWEtJM5LXk7uL28xqXlWfe/zbx29x4cRfcfcHL3DlgDFl7bMLlnLpG7/lisn3cnn/k2iW4yXeZg1ZhLL+la1qMlkUVDpbk97+UkSsjYhCUlPWxwOfIZW8TZU0I9nvn/TfQWrdI6QS0X4Zrj02OfcR4OqIWJeM/ReAiHgF6CypfdL/6SQGgFOB/4mInUnfdWnjPrG7a0fEjCTWO4BOyT2UznOlT0NfUFnQkq6SNE3StPxn381wa2ZWHfnbC+jesn3ZfrcW7Vm9fWPG/i+umMlJ3Qbt0r5ky2oKi4sY0KZKq1vMzBqdmkwWZwOj0hsktQMOBBYmTRWTySCVTD6QllgdFhE3J8eLIsqWpBaTedr80eTcoyKitIpXWYpeOtaW9DAriatU6YKmjNeOiM0R8UREXAv8H3B2hrEqO3dcRIyKiFHdzh5R1dPMrArmFCzjwFZd6NWyI02Uy+k9hvF6/txyfQ5s1bls+7iuh/HJ1tTzbL1adiRXqR+PPVp0oG/rLiwvXF93wZuZZZGanFd5GfhvSZdFxIOScoFfAfdHxNbU8y+cJqkTqfWH5wNXklpP+HdJdyVrDjsBbSPiowzXqaqJpKazb5V0Mqkp5Y1JHOleBK6RNCEidkrqVKG6mJGk44A5EbFeUjNST4FP2Me4zawGFEcJd8x5mt+N+jI5Ev9Y+g6LNudz1cGnMrdgKa+vnsclfY5hdOcB7IxiNhZt42ez/gbA8I59ufygk9gZxZRE8Ms5f6egaGs935GZWf2osWQxIkLSBcC9kn5Kqmr5LKn1gqUmkZoaPpjUAy7TACT9BHhRUg6pp4m/TtqDI9V0M/C/kmaSSkgvz9DvT6Se3J6ZPBQzHri7itcYAPwheRI8B/gn8Pi+BG1mNefNNR/w5uu/Ltc2bsG/yrZ/Pe+ZiqcA8NzyGTy3fEatxmZmdSub1wRmO0UdffBQ8nmIoyLiG3VywQZm9PM3+tM5zMxsvzHlzNvqNHsb+MQtWf97dt6FN2VlRuuv+zMzMzOzjOrssyAi4n7g/rq6npmZmVmprC8rZjFXFs3MzMwsIyeLZmZmZpaRv5LAzMzMGj0/DV19ThazRB09lG5mZma2VzwNbWZmZmYZubJoZmZmjZ9n8KrNlUUzMzMzy8jJopmZmZll5GloMzMza/T8NHT1OVk0s0brmC6H8L3DzyFHOfx96VQeWDSx3PELDxzNJX2PpiRK2LpzB7fNforFm/MZ1L43Px5yftJLjF/wMhNWzan7GzAzywI1mixKugv4KCJ+k+y/AHwSEV9N9n8FLIuIX+/jde4HnomIv1XSfhKwEWgJvAX8KCKWVeMaVwCjIuIbu+nTHfgzcCDQFFgSEWdL6gfMBeandR8dETv2Ng4zq54cxPcHn8c3ptzHqm0beeDYa5mYP4/Fm/PL+ryw4j2e+GQKACd2G8h3Bp7NddPuZ+GmVVz25r0URwmdm7fl4eO+yev58yiOkvq6HTOzelPTaxbfBI4FkJQDdAEGpx0/Fnijhq9Z0Q0RMRw4DHgXeFVSs1q61i3ASxExPCIGAT9MO7YwIvLSXk4UzerQ4A69+WTLWpYVrmdnFPPSipmc1O3wcn227Nxett0itxmRPC65vaSoLDFsntPED1Ga2X6tppPFN0iSRVJJ4vvAJkkdJTUHDgfeVcodkt6XNEvSWIA9tN8taY6kfwLd9hRIpNwFrATOSsY5XdJkSdMlPSapTdJ+pKQ3Jb0naYqktuljSfpscl6XCpfpCSxNu+bMvX7HzKxWdG3RnlXbCsr2V20roGuLdrv0u6TP0Tx50ve47rAzuXPOM2Xtg9v35tHjv8Ujx1/Hf89+ylVFswYuIvtf2apGk8WIWA7slNSHVNI4GXgbOAYYBcxMKmwXAnnAcOBU4A5JPXfTfgGpSuFQ4Gt8mpBWxXRgYJLo/QQ4NSJGAtOA7yZVx0eBbyUVyVOBwtKTJV1AqmJ4dkSsqTD2PcCfJb0q6ceSeqUdGyBpRvK6p7LAJF0laZqkaaufe3cvbsnM9qSypeyV/TB+7OO3uOC1X/H7+S9w5YAxZe2zC5YydtJvufzNe7mi/0k0y/ESbzPbP9XGR+eUVhdLk8XJaftvJn2OBx6JiOKIWAW8Bhy5m/YT09qXA6/sRTylvzOOBgYBb0iaAVwO9CWVhK6IiKkAEbExInYm54wBfgB8NiLWVxw4Il4A+gPjgYGkqqZdk8Pp09BfryywiBgXEaMiYlTXs0bsxS2Z2Z7kbyuge4v2ZfvdW7RnzfaNGfu/uGImJ3cftEv7ki2rKSwuYkCb7rUSp5lZtquNZLF03eJQUtPQb5GqLKavV8z0/PrunmuvboF2BKmHTURqfWFpAjcoIr6StGcaexHQFjg0Y1AR6yLi4Yj4EjCVVGJrZvVsTsEy+rTuQq+WHWmiXE7rOYyJ+XPL9TmwVeey7eO7HcbHW1OTB71adiRXqR+PPVp0oG/rLiwv3OXvRTNrQCKU9a9sVRvzKm8A3wMWRUQxsE5SB1JrGL+W9JkIXC3pAaATqQTrhiSe3bU/SGq94hjg4d0FIUnAN0mtK3weaA/cI+ngiFggqRXQG5gH9JJ0ZERMTdYrlk5DfwRcDzwp6ZKImF3hGqcAb0XE1uS8AcDH1XjPzKyGFUcJv5zzNL878svkSjy99B0Wbc7n6kNOZW7BUibmz+Pf+h7D6M4D2BnFbCzaxs9mpj5gYXjHvlzR/yR2RjElEfxi9t8pKNpaz3dkZlY/aiNZnEXqKeiHK7S1SVvz9ySpauN7pKp634+IlZJ2135KMs4HpKanM7lD0k+BVqSqmmOSdZKrk4/DeSR52AbgJxHxQfIgze8ltSSVKJ5aOlhEzJf0ReAxSedGxMK0ax0B3C1pJ6kq7Z+ShLNfld8tM6s1b67+gDdXl/+krj9++K+y7V/NfabiKQA8t3wGzy2fUauxmZk1FIpsfvxmP3Lkczf6P4SZme03pp51W53Ouw74621Z/3t24aU3ZuVctL8b2szMzMwycrJoZmZmZhn5g8PMzMys0fOqu+pzZdHMzMzMMnJlMUvsKM6t7xDMzMzMduFk0czMzBo/T0NXm6ehzczMzCwjJ4tmZmZmlpGTRTMzMzPLyGsWzczMrNGLyMovR2kQXFk0MzMzs4xcWTSz/cKxXQ/mB4M/S47Ekx+/w30LXy93/JI+RzK231EURwmFxTu4ZebfWbR5dT1Fa2aWPRpNsihpc0S0qWLf84EPImLObvq8B8yJiM/XVIxmVj9yEDcOOZer376fVYUbefiEa5iwal65ZPDZ5TN57OOpAJzUfSDXDzqLa6c8WF8hm1lN80fnVNv+Og19PjAo00FJh5N6b06U1DpDn0aTaJs1dkM69OaTLWtZtnU9O6OY55fN4uTuh5frs2Xn9rLtlrlNCf9mMTMDGlFlsTKS+gL3AV2B1cCXgd7AecBJkn4CXBQRCyuc+gXgL8DhSd9HkvEmAG8CxwFPS3oQ+B+gT3LetyPiDUmjgd8ALYFC4MsRMb+27tPMdq9by3as3FZQtp+/rYChHXvv0m9s39F8qf9xNM3J5Wtv3VeXIZqZZa3GXlm8G3gwIoYBDwG/i4g3gaeBGyIir5JEEWAs8CipJLHiNHSHiDgpIn4F/Ba4KyKOBC4C/pT0mQecGBEjgJuA2yoLTtJVkqZJmrb2+en7dqdmllFlz0BGJYXDRz+awjmv3sVv5r7I1w4+ubbDMrM6FKGsf2Wrxp4sHgM8nGz/BTh+TydIOhJYHREfAS8DIyV1TOvyaNr2qcDdkmaQSkDbSWoLtAcek/Q+cBcwuLJrRcS4iBgVEaM6nzlyL2/NzKpqVeFGerRoX7bfrUV78rdtytj/+eWzGNPj8IzHzcz2J409WayoKouQPg8MlLQEWAi0I1U1LLUlbTsHOCapUOZFxAERsQm4FXg1IoYA5wItaiR6M6uW2QXL6NO6Mwe07EAT5XLmAUN5bdW8cn36tO5Utn1it0P5eMvaug7TzCwrNeo1i6TWF15Kqqr4RWBS0r4JaFuxs6Qc4BJgWEQsS9rGAD/h0ynmdC8C3wDuSPrmRcQMUpXFZUmfK2roXsysmoqjhNtnP8MfjrqcHOXw1CfTWbg5n2sPPYXZBct5bdU8Lu13NEd3GUBRSTGbigr56Ywn6jtsM6tJfmat2hpTsthK0tK0/V8D1wH3SbqBTx9wAfgrMF7SdcDFaesWTwSWlSaKiYnAIEk9K7nmdcA9kmaSei8nAtcAvwQekPRd4JWauT0z2xeT8j9kUv5vy7Xd+8Gn/3v+cvazdR2SmVmD0GiSxYjINKV+SiV936CSj86JiAnA0RXaioHSRPHkCsfWkHoYpuI4k4FD05p+mjlyMzMzs+zVaJJFMzMzs8yy92njbLe/PeBiZmZmZnvByaKZmZmZZeRpaDMzM2v8/DR0tTlZzBLZ/MntZmZmtv/yNLSZmZmZZeRk0czMzMwy8jS0mZmZNX5es1htriyamZmZWUZOFs3MzMwsI09Dm5mZWePnTx2pNieLZtYoHdf1YH4w5GxyJJ74eDr3LXi93PEv9T+WC/uMpDhKWL99Kze99yQrCgsA+M7hp3NC90PJQUxevZBfzH62Pm7BzCwr1Og0tKRiSTMkvSdpuqRja2DMPElnZzh2sqSC5JozJP1rD2P1k/R+2rnP7GHMmZL+Janb3sQo6WZJ11ftDs2spuUgbhx6Dv/x9l84/9W7OavXUPq36Vquz7yCFXz+9T9y8Wv38tKK2Xzn8NMBGN7xQPI69eHiCfdw4YS7GdLhAEZ17lcPd2Fmlh1qes1iYUTkRcRw4EfA7TUwZh5QabKYeD25Zl5EnFoD10sfcxgwFfj6PsZoZnVoSMfefLxlHcu2rmdnFPP88lmM6TGwXJ+paxezrbgIgJnrP6F7y/ZA6oHJ5jlNaJqTS7PcJjTJyWHt9s11fQtmVsMisv+VrWrzAZd2wHoAST0lTUyqde9LOiFp3yzpF5LeSSp4oyVNkLRI0nmSmgG3AGOTc8dW5cKS7pd0cdp+tX7SSxLQNu0+Rkt6U9K7yb+H7SbGQWn3cl11rm9m1dO9RVtWJVPKAKu2baRbi3YZ+1/Q5wgm5X8IpBLHqWsX8/LpN/DyaTfw5uoFLN68ptZjNjPLVjWdLLZMEqZ5wJ+AW5P2LwAvREQeMByYkbS3BiZExBHAJuDnwGnABcAtEbEDuAl4NKn0PVrJNU9Im4b+cQ3dxwmSZgAfA6cC9yXt84ATI2JEEtdtu4lxIHAGMBr4T0lNK15E0lWSpkmatu756TUUupnBrgvZI8OHrH32gGEM7tCL+xdOAuDAVp04qE1XTnvpV5z60p2M7tyfIzr1rdVozcyyWU0/4FKYJIRIOgZ4UNIQUlO59yUJ01MRUZos7gCeT7ZnAdsjokjSLKBfFa/5ekScU2N3UGFMST8AfglcA7QHHpB0CKnZql0SwDT/jIjtwHZJ+UB3YGl6h4gYB4wDGPaPm7K4AG3WsKzatrFsWhmge4t2rN62aZd+R3Xpz9cOOYkr37yPopJiAD7T83Bmrv+EwuIdAEzK/5BhHQ/knXUf1U3wZlY7/Fu22mptGjoiJgNdgK4RMRE4EVgG/EXSZUm3ooiyWfoSYHtybgn7lsjuJLm3ZCq52T6M9TSp2CFVKX01IoYA5wItdnPe9rTtYvzkuVmdmb1hGX1bd+KAlh1oolzO7DWUCSvnleszsF0Pbhp2HtdNfYh1O7aUta8oLGBU537kKocmymFU534s2ry6rm/BzCxr1FoCI2kgkAusldQXWBYR4yW1BkYCD1ZxqE2k1g3ujSXAEcD/Az7H7iuAe3I8sDDZbk8q4QW4Iq1PdWI0s1pSHCXc9v4/+cPRl5GrHJ76ZDoLN6/m2sNOYc6GZUxYNZ/vDjqDVk2acecRqWXGKwsLuG7qw7y0fDajuxzE4yd9nSB4I38Br62aX893ZGZWf2o6WWyZrPWD1KKhyyOiWNLJwA2SioDNwGWZBqjEq8APk3Fvz7BusaLxwN8lTQFeBrbsoX9FpWsWBRQAX03af0lqGvq7wCuZYtzLa5lZLZiU/2HZQyul7p3/6f+2V731QKXnlRDcOvMftRqbmdUDfyh3tSmy+Vnt/YjXLJqZ2f5k5rm31Gn21vdPd2T979mPvnpDVma0/m5oMzMzM8vIyaKZmZmZZeQndM3MzKzRU9ZPQmcvVxbNzMzMLCMni2ZmZmaWkaehzczMrPHzNHS1ubJoZmZmZhk5WTQzMzOzjDwNbWZmZo2fv8Gl2lxZNDMzM7OMXFk0s0bpuK4H84MhZ5Mj8cTH07lvwevljn+p/7Fc2GckxVHC+u1buem9J1lRWADAdw4/nRO6H0oOYvLqhfxi9rP1cQtmZlmhQVYWJW2usH+FpLv3cE5ZH0ldJb0t6V1JJ1ToN0HSfEkzJM2VdFUV4vm2pFaZ4jOzupWDuHHoOfzH23/h/Ffv5qxeQ+nfpmu5PvMKVvD51//Ixa/dy0srZvOdw08HYHjHA8nr1IeLJ9zDhRPuZkiHAxjVuV893IWZ1ahoAK8s1SCTxRrwGWBeRIyIiNcrOf7FiMgDjgN+IanZHsb7NtBqD33MrI4M6dibj7esY9nW9eyMYp5fPosxPQaW6zN17WK2FRcBMHP9J3Rv2R5I/bxuntOEpjm5NMttQpOcHNZu999/Zrb/anTJoqRz06qG/5LUvcLxPOCXwNlJ9bDlboZrA2wBipNz/yBpmqTZkn6WtF0H9AJelfRq2nX+S9J7kt6qGIOZ1a7uLdqyKplSBli1bSPdWrTL2P+CPkcwKf9DIJU4Tl27mJdPv4GXT7uBN1cvYPHmNbUes5lZtmqoyWLLJNGbIWkGcEvasUnA0RExAvgr8P30EyNiBnAT8GhE5EVEYSXjPyRpJjAfuDUiipP2H0fEKGAYcJKkYRHxO2A5MCYixiT9WgNvRcRwYCLwtRq5azOrol2feowMczyfPWAYgzv04v6FkwA4sFUnDmrTldNe+hWnvnQnozv354hOfWs1WjOrA/U9xexp6DpXmCR6ecl08U1px3oDL0iaBdwADK7G+F+MiGFAH+B6SaW/Kf5N0nTg3WTcQRnO3wE8k2y/A/SrrJOkq5JK5bR1z0+vRphmVplV2zaWTSsDdG/RjtXbNu3S76gu/fnaISdx3ZSHKSpJ/U34mZ6HM3P9JxQW76CweAeT8j9kWMcD6yx2M7Ns01CTxd35PXB3RAwFrgZaVHegiFgNTAeOknQQcD3wmSSR/Oduxi6KiNK/EYrJ8NR5RIyLiFERMarTv4Bv6AAAIABJREFUmSOrG6aZVTB7wzL6tu7EAS070ES5nNlrKBNWzivXZ2C7Htw07Dyum/oQ63ZsKWtfUVjAqM79yFUOTZTDqM79WLR5dV3fgplZ1miMH53THliWbF++LwMlTziPILXGsR2p9YsFyRrEs4AJSddNQFvAC5vMskBxlHDb+//kD0dfRq5yeOqT6SzcvJprDzuFORuWMWHVfL476AxaNWnGnUeMBWBlYQHXTX2Yl5bPZnSXg3j8pK8TBG/kL+C1VfPr+Y7MbJ9l8TRvtmuMyeLNwGOSlgFvAQdVY4yHJBUCzYH7I+IdAEnvArOBRcAbaf3HAc9JWpG2btHM6tGk/A/LHlopde/8V8q2r3rrgUrPKyG4deY/ajU2M7OGRJ/Ollp9GvaPm/wfwszM9hszz72lTr9/r9+9d2b979kl116fld9J2BjXLJqZmZlZDWmM09BmZmZm5UVWFu0aBFcWzczMzCwjJ4tmZmZmlpGnoc3MzKzRU9Y/3pK9nCxmiZ3FLvKamZlZ9nGGYmZmZmYZubJoZmZmjZ+noavNlUUzMzMzy8jJopmZmZll5GTRzMzMzDLymkUza5SO73YwPxp6JrnK4W8fTedPH04qd/zyAcdwcd+R7IwS1u/Ywk+m/53lhQUA9GzZnltGnEePlu0g4Oq3HmL51g31cRtmZvWuTiqLkrpLeljSIknvSJos6YK6uPYe4uomabGkHmlt90r6YRXOLZY0Q9J7kqZLOjZp7yfp/WQ7T9LZtXcHZlaZHMRPhp/N1ZMf4tyX7+Hs3kMY0LZruT5zC1ZwyWvjuODVP/DCsjl8b/BpZcduP+IC7vvwDc59+R7Gvjaeddu31PUtmJntQtKZkuZLWlBZriKpuaRHk+NvS+pXE9et9WRRkoCngIkR0T8ijgAuBXrvxRi5tRFbROQDvwDuTK4zEjge+FWF61dWgS2MiLyIGA78CLi9kj55gJNFszo2tOMBfLx5HUu3rqcoinlu6fuc0uOwcn2mrFnCtuIiAGauX0r3lu0AGNC2K7nKYfLqRQBsLd5R1s/MGi5F9r92G38qF7oHOAsYBHxe0qAK3b4CrI+Ig4G7SOU4+6wuKounADsi4n9KGyLio4j4PZRV4l5PqnPpFbqTJb0q6WFgVtL2VFKZnC3pqtLxJH1F0geSJkgaL+nupL2rpMclTU1ex1US3zhggKQxwN3ANyKiSNIVkh6T9A/gxT3cYztgfXqDpGbALcDYpAI5dq/eNTOrtu4t27GycGPZ/sptG+mWJIOVubDvSF5ftQCAfm06s6loG78dPZbHT76a6wefRg6q9ZjNzPZgNLAgIhZFxA7gr8DnKvT5HPBAsv034DNJ0W6f1MWaxcHA9N0czwdOi4htkg4BHgFGJcdGA0MiYnGyf2VErJPUEpgq6XGgOfBTYCSwCXgFeC/p/1vgroiYJKkP8AJwePrFI6JE0n8k5z0dERPTDh8DDIuIdZXE3VLSDKAF0JNUUpw+7g5JNwGjIuIbu7l/M6thlf9krPzP9nN7D2NIh15cNul/AchVDkd07sNFr/6RFYUF/OrIizm/bx5PfPRurcVrZlYFBwCfpO0vBY7K1CcidkoqADoDa/blwnX+NLSke5J1flOTpqbAeEmzgMdIlVZLTUlLFAGuk/Qe8BZwIHAIqYTytYhYFxFFyRilTgXuTpK6p4F2ktpWjCkiZgDvA/dWOPRShkQRPp2GHgicCTy4t9m7pKskTZM0bf2L7+zNqWa2GysLN6YeTkn0aNGO/MJNu/Q7pmt/rjrsBL7+1iMUlRSXnTu3YCVLt66nOEp4ecU8BrXvWWexm9n+Kz0vSF5XpR+u5JSKfwVXpc9eq4vK4mzgotKdiPi6pC7AtKTpO8AqYDip5HVb2rllq8olnUwq+TsmIrZKmkCqqre7BC0n6V9YhThLkle6Kq1qj4jJyT113WPn8ueNIzUNzqCnbvZny5vVkPc3LKdvm84c0KoD+YWbOKv3EL4/7fFyfQ5v34P/zDuHq9/8P9bt+PR/9ffXL6Nd0xZ0bNaK9Tu2cnSXg3h/w/K6vgUzq2mR/ctJ0vOCSiwlVSgr1Ruo+MOptM/S5HmL9kCmoleV1UVl8RWgRTLVW6pV2nZ7YEVElABfAjI9zNKe1KLNrZIGAkcn7VOAkyR1TN6Yi9LOeREomwKWlLdvt1K5JJ5cYG2FQ5uAXSqZZla7iqOE/5r5LOOP/RL/OPXrvLBsNgs2reYbA8cwJnnQ5frBp9Mqtxl3jf43nhhzDXcf9XkASgjueP9F7jvucp4a8x8g8bclu1tJY2ZWJ6YCh0g6KHku4lJSs6bpngYuT7YvBl6JiOyvLEZESDofuEvS94HVpCp2P0i63As8LukS4FUyV/OeB66RNBOYT2oqmohYJuk24G1SGfYcoCA55zrgnuScJsBE4JoaurXSNYuQqm5eHhHFFWaiXwV+mPS7PSIeraFrm9keTFz1IRNXfViu7e55r5Ztf+XNBzOeO3n1Ii549Q+1FpuZ2d5K1iB+g9TzF7nAfRExW9ItwLSIeBr4M/AXSQtIVRQvrYlrqwYSznonqU1EbE4qi0+SegOfrO+49oanoc3MbH8y5/yb63ReuP9vfp31v2cXffu7WTlX3li+7u/mpHr3PrCY1Oc6mpmZmdk+ahRf9xcR19d3DGZmZmaNUaNIFs3MzMx2K+snobNXY5mGNjMzM7Na4GTRzMzMzDLyNHSWKClx3m5mZlZb5GnoanOGYmZmZmYZOVk0MzMzs4w8DW1mZmaNn6ehq82VRTMzMzPLyMmimZmZmWXkaWgza5SO7z6AHw87gxzl8Lcl7zL+gzfKHb/i4KO5uN8IiqOEddu38uN3nmZ5YQEAsy/4CR8U5AOworCAayc/Wufxm5lliwaRLEo6EHgQ6AGUAOMi4rd7OcYE4PqImFZJe0+gMGn6eUT8TdLmiGhThXGvBL5DajVEDvDjiPi7pPuBk4CCpOt9EfG7vYnZzKonB3HT8LO4ctL/sapwI4+N+SqvrJjPwk1ryvrM3bCSi18dz7binVx60BFcP/RUvjvlcQC2Fe/kglfG1Vf4ZlYbvGax2hpEsgjsBL4XEdMltQXekfRSRMypofG/WDGJrIyk3IgoTtvvDfwYGBkRBZLaAF3TTrkhIv5WQzGaWRUN63QAH29Zz9KtGwB4dulsPtPzsHLJ4ttrlpRtv7duGef1GVbXYZqZNQgNIlmMiBXAimR7k6S5wAHAnKQy+DYwBugAfCUiXpfUEvhfYBAwF2hZnWtLOhn4z+T6ecl4pboBm4DNSWybS7fNrP50b9GWFYUFZfsrCzcyvNMBGftf3C+PiSsXlO03z2nC38Z8lZ1Rwvj5b/Dyivm1Gq+ZWTZrEMliOkn9gBGkEsRSTSJitKSzSSV2pwL/AWyNiGGShgHTdzPsQ5JKp6E/ExFrKxwfDQyJiMUV2t8DVgGLJb0MPBER/0g7foeknyTbX4qIWVW7SzPbJ9q1KdMM1LkHDmVwx158aeIDZW2nPP8b8rdtpnerDjxwwmV8sDGfT7asr51YzaxO+Btcqq9BPQ2dTPM+Dnw7IjamHXoi+fcdoF+yfSLwfwARMROYuZuhvxgRecmrYqIIMKWSRJFkSvpM4GLgA+AuSTendbkhbdxdEkVJV0maJmnahhf3OAtuZlW0qnATPVu2L9vv0bId+YWbdul3TNeDuOaw47l28l8pKilbYUL+ttQEwdKtG5iyZgmD2veo/aDNzLJUg0kWJTUllSg+FBFPVDi8Pfm3mPLV0pr6O2JLpgORMiUibgcuBS6q6qARMS4iRkXEqA6nj6qJOM0MmLV+GX3bdOKAVh1oqhzO7j2YV1Z8UK7P4e178LMRn+XayY+ybvvWsvZ2TVvQNCcXgA7NWjKi84Es2LS6TuM3M8smDWIaWpKAPwNzI+LXVTxtIvBF4FVJQ4AaX70uqRfQIyJKp7jzgI9q+jpmtneKI7h1xnP8+bgvkiPx+EczWLBpNd88/GTe37CcV1d8wA1DT6VVk2b85qiLgU8/ImdA2y78bMRnKYkgR2L8/DfKPRhjZg1UVLI+xaqkQSSLwHHAl4BZkmYkbTdGxLO7OecPwP9KmgnMAKbUQlxNgTuTpHEbsBq4phauY2Z7aeKqBUx8aUG5tt/PnVC2feWk/6v0vHfXLeW8l/9Ym6GZmTUoDSJZjIhJVLpkHSLi5LTtNSRrFiOikNS08J7GPjlDe5vk3wnAhAx9PgJOyXDsij1d28zMzCzbNYhk0czMzGyf+GnoamswD7iYmZmZWd1zsmhmZmZmGXka2szMzBo9fyh39bmyaGZmZmYZubKYJYp2+D+FmZmZZR9nKGZmZtb4eRq62jwNbWZmZmYZOVk0MzMzs4ycLJqZmZlZRl6zaGZmZo2ePzqn+pwsmlmjdGKP/vx05GnkSjy66D3+OHdyueNHdj2Qn4w4jYEduvGtN5/i+aXzyo59f/gYxvQ8GIC7Z0/in5/MrdPYzcyySb1NQ0sqljRD0nuSpks6tgbGzJN0doZjV0i6u0LbBEmj9jBmV0lvS3pX0gkVjp2TtL8naY6kq5P2myUtS+5vhqT/3td7M7Oqy5G4edQZXPnao5zx3DjO7TOIg9t1Kddn+daNfP/tf/CPj2aXaz+55wAGd+zBOS/8iQtfup+vHX40bZo0q8vwzcyySn1WFgsjIg9A0hnA7cBJ+zhmHjAKeHYfx0n3GWBeRFye3iipKTAOGB0RSyU1B/qldbkrIu6swTjMrIqGd+rFR5vW88mWDQA88/EcTj3gEBZsXFPWZ9mWAgBKKnyexiHtuzAl/2OKIygsLmLuhlWc2HMAz7q6aNaweRq62rLlAZd2wHoAST0lTUwqcu+XVvMkbZb0C0nvSPqXpNFJZXCRpPMkNQNuAcYm547dmwCS8f8rqRK+Jam7pDzgl8DZyZgt005pSyrZXgsQEdsjYv6+vxVmtq+6t2zLiq0by/ZXFm6ie8u2VTp37oZ8TurZnxa5TejYrCVHd+tLz1ZVO9fMrDGqz2SxZZKAzQP+BNyatH8BeCGpOg4HZiTtrYEJEXEEsAn4OXAacAFwS0TsAG4CHo2IvIh4dC/jaQ28FRHDgYnA1yJiRoUxC0s7R8Q64GngI0mPSPqipPT38ztp09Bn7GUsZrYPpOqfO2nlYiasWMhjp17Ob449n3fXLKM4XJIws/1XfSaLhUkCNhA4E3hQkoCpwJcl3QwMjYhNSf8dwPPJ9izgtYgoSrb7VeF6mX7al7bvAJ5Jtt+pypgR8VVS09RTgOuB+9IO35XcX15EvFDZ+ZKukjRN0rSNL0+pwi2YWVWs3LqJnq3ale33aNmWVYWbdnNGeffOeZNzX/gzl094BEks2bSuNsI0s7oUDeCVpbJiGjoiJgNdgK4RMRE4EVgG/EXSZUm3ooiyP+9LgO3JuSVUbe3lWqBjhbZOQOkipvTxi6s4JhExKyLuIlXlvKgq56SdOy4iRkXEqHafGb03p5rZbsxct5x+bTvSu3V7mubkcE6fQby87MMqnZsj0aFZasXJYe27MrB9N15fuag2wzUzy2pZ8dE5kgYCucBaSX2BZRExXlJrYCTwYBWH2kRqLWFlpgJ3S+oRESuTp6CbA59UM+Y2wKiImJA05QEfVWcsM6tZxRH87J0Xuf+kS8nJyeFvi97jw41r+PaQE5m1bgUvL/+QoZ168ofjL6J9sxac0utgvjX0BM56bjxNlMNfP/MlADYXbee7b/3d09Bmtl+rz2SxpaTS9YgCLo+IYkknAzdIKgI2A5dlGqASrwI/TMa9PX3dYkSskvQt4NlkbeFm4PNJZbI6BHxf0h+BQmALcEU1xzKzGjZhxUImrFhYru03708s2561bgXHP313xdPYUVLMmc+Nq/X4zKxu+UO5q0/hv5izwoC/3ub/EGZmtt9YeOmN+/Ao2t477Na7sv737PyffqdO35Oqyoo1i2ZmZmaWnZwsmpmZmVlGThbNzMzMLCMni2ZmZmaWkZNFMzMzM8soKz5n0cAPpZuZmdUi/56tNlcWzczMzCwjJ4tmZmZmlpGnoc3MzKzR8ze4VJ8ri2ZmZmaWkZNFMzMzM8vI09Bm1iid2LM/N408jRyJ/7fwPf5n7uRyx4/seiA/HXkaAzt041tvPsVzn8wrO/aDvDGM6XUwOYhJKxdzy/SX6jp8M6tpnoautjqvLEravBd9z5c0KMOxmyUtkzQjef13DcWXJ+nsmhjLzOpHjsTPjjiDL094lDOeHce5fQdxcLsu5fos37qR77/9D57+aHa59pFdDuCILr05+7k/ceZz4xnWuSdHdetTl+GbmWWVbJ+GPh+oNFlM3BURecnrhxUPSsqtxjXzACeLZg3Y8E69+Gjzej7ZsoGikhKe+XgOp/U+pFyfZVsKmLdhNSUVPuQ0AprnNqFpTi7NcnJpqlzW/H/27jy8qure//j7kyBjwqgMihoEZ0RUHHBARitWHKp1qHNr7aS9tbd2skWrnW31/u611mpFRbTFiao4MWjAEUVBJlFAQIEAggJJIAzJ9/fH2cQk5EAIIRzi5/U858nea33X2msdHuCbtfY+p6S4PodvZpZRMiJZlLS/pPGSpiU/95N0InAWcFuycti1hn0tkDRU0qvA15OVwjeTvkdJapPE5Uv6k6S3JH0o6RRJjYFbgAuTa14o6ThJr0uakvw8OGnfXNKjSb8jJU2S1CupO03SG5LelfSYpJyd8saZWbU6Ns+lYO2a8vOCtYV0aJZbo7ZTVi7mzWULmXTOD5l0zg+ZuPQj5q1ZubOGamb1JXaDV4bKiGQRuBMYHhE9gIeB/42I14GngRuSlcN51bS7vsI29FcqlJdExMkR8W9gOPCzpO/pwE0V4hpFxHHAj4CbImIDMBQYmVxzJDAb6BMRRyV1v0/afh/4POn3VuAYAEl7Ar8CBkbE0cBk4Mc7+gaZ2Y6p6b/D++e0oVvLPTnxqf+j91P/R+8O+3PsXvvu1LGZmWWyTEkWewOPJMcPASfXsF3FbegXK5SPBJDUCmgdEROS8geBPhXinkx+vgPkpblGK+AxSTOAO4DDk/KTgX8DRMQMYFpSfgKprfPXJE0FrgD2r65jSddImixp8prxb9VkvmZWA0vXFtKpecvy807Nc1m+rrBGbU/rfBBTVi5m7aaNrN20kQlLPuKoPffZWUM1M8t4mZIsVrWji7E1vcFoffKzlPRPht8KvBwR3YEhQNOkXGniBYytkMQeFhHfqi4wIu6JiF4R0avlgONqOGQz25Zpny0hL7cNnVu0Yo+sLM7c7zDGLZpTo7ZL1q7h+Pb7kS3RSFkc334/5q5esZNHbGY7myLzX5kqU5LF14GLkuNLgFeT40KgZjcaVSMiVgOfSzolKboMmLCVJtVdsxWwODm+skL5q8AFAMkT20ck5W8CJ0nqltQ1l3RQbedgZtuvNIKbJ4/hwb4XMeaM7/Dsx+8zZ80KfnREHwbsk3rQpUfbTrx29rWcsd8h/PbY03nhjG8D8Pwns1lYtIrnB3+bZwdfzfurlvHSkrm7cjpmZrvUrvicxeaSFlU4vx34ITBM0g3Ap8BVSd2/gXsl/RA4P819i9tyBXC3pObARxX6Tudl4OfJFvIfgD8DD0r6MfBShbi7kvJpwBRS29CrI+JTSVcC/5LUJIn9FfBhLcZuZrWUXzCP/Gcr/5PxP9Mnlh9P+6yAk566c4t2ZRH86u3nd/r4zMx2F/WeLEZEutXM/tXEvkaaj86JiJvTlOdVOZ9K6j7CqnF9KxyvILlnMSI+A46tEl5xZfDXyc8S4NKIKEme1B4PLEz6eKmaPszMzGxXyeBt3kznb3CpvebAy5L2IHWf4veSp6nNzMzMGgwni7UUEYVAr109DjMzM7OdKVMecDEzMzOzDOSVRTMzM2vwMvmjaTKdVxbNzMzMLC2vLGaIso3Zu3oIZmZmZltwsmhmZmYNn7eha83b0GZmZmaWlpNFMzMzM0vL29BmZmbW8Hkbuta8smhmZmZmaTlZNLMG6dS9uzD+7KvJP+cavtf9+C3qj2vfmdFfvYK5l97A4P0O3qI+Z4/GvHn+9/nNcQPrY7hmZhmrVsmipFJJUyW9J+ldSSduZ/ubJf2kNteuK5L2krRR0neqlBdtZz+NJP1e0pzkPZkq6ca6Ha2ZbY8siVuOH8SV4x9j0NP/5Ky8w+jWql2lmCXFa/jJa8/x1PxZ1fbx3z1PYdKyT+pjuGZWDxSZ/8pUtV1ZXBcRPSPiSOAXwB/qYjCS6vMeyq8DbwIX72A/vwX2Bo6IiJ7AKcAeVYOU4pVcs3rQs10nFhau4pOi1WwsK+OZBe9z2r4HVopZVLyG2as+JWLLf6G7t+3Ank1b8MqS+fU1ZDOzjFUXyUtL4PPNJ5JukPS2pGmSflOh/EZJH0gaBxxcoTw/WZmbAPyXpP0ljU/aj5e0XxKXrvwBSX+X9LKkjySdKmmYpPclPbCVcV8M/DfQWdI+FSsk/TVZMR2frEAeKumtCvV5yTiaA98GrouIEoCIKIyImyvEvS/pLuBdYN/avMFmtn06NM9lSfGa8vOCtYV0aJ5To7YCftWrP79/5+WdNDozs91LbZPFZsl262zgn8CtAJJOAw4EjgN6AsdI6iPpGOAi4Cjga8CxVfprHRGnRsRfgTuB4RHRA3gY+N8kJl05QBugP3A98AxwB3A4cISknlUHL2lfoGNEvAU8ClxYoboF8G5EHA1MAG6KiPeBxpIOSGIuTNp1Az6OiMKtvFcHJ+M+KiIWbiXOzOqItGVZTXd4Ljv4aF5ePI+CtVv7a21mu53YDV4Zake3oQ8BTgeGSxJwWvKaQmol7RBSyeMpwKiIWBsRa4Cnq/Q3ssJxb+CR5Pgh4ORtlAM8E6m9pOnAsoiYHhFlwEwgr5rxX0Qq2QP4N5W3ossqjGdEhes8ClyQHF9YZcwASLoqSaI/SRJSgIUR8WY1Y0DSNZImS5pc+PKk6kLMrBaWFheyd4uW5eedmueyfG3Nbkc+eq+9ufyQY3j1a9/ll8f042sHdOdnR5+6s4ZqZpbxdvgewYh4Q9KewF6kdnD+EBH/qBgj6UdsPWcu3tolalC+PvlZVuF483l1c7wY6CDpkuR8b0kHRsScrVxnJPCYpCeBiIg5yTb0fpJyk+3n+4H7Jc0ANn/Zc9q5RcQ9wD0AecP/lMG/U5jtXt5bWUBebhs657Ri2dpChuQdyg9feaZGbX/06ujy4/O7dueIdh3507sTdtZQzcwy3g7fsyjpEFKJ0UrgReCbknKSun0ktQcmAudKaiYpFxiylS5fJ7XyB3AJ8Oo2yrd3vAcDLSJin4jIi4g8Ug/obO47Czg/Of7G5utExDygFPg1yapiRKwF7gPulNQ06T8baFybsZlZ3SiNYOhbYxk+8ALGnX01oxfOZs7qFVx/5MkM7NwNgB7tOvLGed/njP0P5ve9v8KYs761i0dtZpaZaruy2EzS1ORYwBURUQqMkXQo8EZqV5oi4NKIeFfSSGAqsBB4ZSt9/xAYJukG4FPgqm2Ub6+LgVFVyp4gtR19K6mVwMMlvQOspvL9jCOB24AuFcpuTNrNkFQIrAMeBJaQekrazHaB/MUfkb/4o0pld7z3xe+Y01YupfcTd221j8fnzeDxeTN2yvjMrJ55/67WVN3HRlj98za0mZl9mSy4/GfVPIq28xz+szsy/v/ZmX+6vl7fk5ry5/6ZmZmZWVr1+SHYZmZmZrtEJn9DSqbzyqKZmZmZpeVk0czMzMzS8ja0mZmZNXzehq41ryyamZmZWVpOFs3MzMwsLW9Dm5mZWYPnp6FrzyuLZmZmZpaWk0UzMzMzS8vb0GZmZtbweRu61pwsmlmDdOreXRh67ACylcXIue/x9xmTKtUf174zQ48dwCFt2nPdxKd5/uMPANinRUvu7nsu2RKNsrJ5cPY7PPzh1F0xBTOzjFBv29CSbpQ0U9I0SVMlHV9f197KmK6U9GkynlmSvl1H/S6QtGdd9GVm2y9L4pbjB3Hl+McY9PQ/OSvvMLq1alcpZknxGn7y2nM8NX9WpfLl64o47/kRnDH6Ac55bjjf634C7Zvl1OfwzcwySr2sLErqDZwJHB0R65NEqnEN2zaKiE07cXgjI+JaSe2BmZKejohlGTAuM6ulnu06sbBwFZ8UrQbgmQXvc9q+BzJ39crymEXFawCIqLw3tbGsrPy4cXY2kuphxGZmmau+VhY7ASsiYj1ARKyIiCUAko6V9Lqk9yS9JSk3WfF7TNIzwJgk7gZJbycrk7/Z3LGkS5N2UyX9Q1J2Ul4k6XdJv29K6rC1AUbEcmAesL+ktpL+k1zrTUk9kj5vlnSPpDHAcEnZkv4iaXoSe12FLq+T9G5Sd0jdvZVmti0dmueyJEkGAQrWFtKhec1XBzs1z+X5IVfxxnnf5+4Zb7J8XdHOGKaZ1afYDV4Zqr6SxTHAvpI+lHSXpFMBJDUGRgL/FRFHAgOBdUmb3sAVEdFf0mnAgcBxQE/gGEl9JB0KXAicFBE9gVLgkqR9C+DNpN+JwFa3mCUdABwAzAV+A0yJiB7AL4HhFUKPAc6OiG8A1wBdgKOS2IcrxK2IiKOBvwM/2Z43y8x2THWLgdvz73DB2kIGP3M/p466h/O6dmfPps3rbGxmZrubekkWI6KIVJJ1DfApMFLSlcDBQEFEvJ3EramwtTs2Ij5Ljk9LXlOAd4FDSCWPA5J+35Y0NTk/IGmzARidHL8D5KUZ3oVJ238B30mueTLwUDKml4B2klol8U9HxOaEdiBw9+YxVxgvwJPburakayRNljS58OVJ1YWYWS0sLS5k7xYty887Nc9l+drtXx1cvq6IOatWcmz7fetyeGZmu5V6e8AlIkojIj8ibgKuBc4DRPpf+IsrHAv4Q0T0TF7dIuK+pPzBCuUHR8TNSZuN8cXNSKWkvz9zZNL2+IgYVeF6W0yPsa8oAAAgAElEQVQhzbjSjX/9tq4dEfdERK+I6JXbb5c/72PWYLy3soC83DZ0zmnFHllZDMk7lLGfzK1R247Nc2mSnfor27JxE45pvw8frVm5jVZmlum0G7wyVX094HIwUBYRc5KinsBCYDawt6RjI+JtSbl8sQ1d0YvArZIejogiSfsAG4HxwFOS7oiI5ZLaArkRsXAHhzyR1Hb2rZL6ktpSXlPNje5jgO9Kyo+ITZLaVlldNLNdoDSCoW+NZfjAC8iWeHTudOasXsH1R57M9JVLGbdoLj3adeQffb9Gq8ZNGLBvN67veTKnPX0f3Vq148Ze/VK/BgrunfkWH6xasaunZGa2y9TX5yzmAP8nqTWwidR9gddExAZJFyZ1zUgligOrNo6IMcn9iW8kCVsRcGlEzJL0K2CMpCxSCeQPSCWiO+Jm4H5J04C1wBVp4v4JHARMk7QRuBe4cwevbWZ1IH/xR+Qv/qhS2R3vvVp+PG3lUno/cdcW7V4tWMDgZ+7f2cMzM9ttqOrHRtiukTf8T/6DMDOzL40Fl/+sXndee1x/R8b/Pzvtjuszcjfa3w1tZmZmZmk5WTQzMzOztPzd0GZmZtbgKeM3oTOXVxbNzMzMLC0ni2ZmZmaWlrehM0Vx9q4egZmZWcPlbeha88qimZmZmaXlZNHMzMzM0vI2tJmZmTV83oauNa8smpmZmVlaThbNzMzMLC1vQ5tZg3HqvnkMPbk/2RIj35/O36e8Vam+cVY2tw8YTPe9OrCqpIRrxz7DosI15fV75+Qy9qKr+J+3X+fe9yYDcNURR3PRYT0Q8O/3pzFs2rv1OSUzs10uo1YWJTWV9Jak9yTNlPSbCnVnSpqS1M2S9J06uF6+pA+SPl+TdHAd9NlX0ugd7cfMtk+WxC2nDOTK0U8w6N/3c1a3Q+jWpl2lmAsOPYLV60vo+8h93DdtMj8/oU+l+l+f1I/8j+eXnx/Udk8uOqwHZz8xgsGPPkj//buS16p1vczHzOqWIvNfmSqjkkVgPdA/Io4EegKnSzpB0h7APcCQpO4oIL+OrnlJ0ueDwG01bSTJH4xolkF6tu/IwtWf80nhajaWlfHM3Nmclte1UsxpeV154oOZADw370NO3Ge/CnXd+HjNauZ8trK8rFvrtkxZtoSSTZsojWDSkk/4SpcD62dCZmYZIqOSxUgpSk73SF4B5JLaMl+ZxK2PiA8AJH1d0oxkdXBiUnalpCclvSBpjqQ/1+DyE4FuSfsBySrmdEnDJDVJyhdIGirpVeDrkrpJGpdc+11Jm/9nypH0uKTZkh6WpLp5h8wsnQ4tcllSXFh+XlBcRIcWuZVjcnJZUpSKKY2gcMMG2jRtRrNGe/Ddo47j/739eqX4Dz5bwXGdOtO6SVOaNmpEv/0OoFNO5T7NzBq6jLtnMVmxe4dU4va3iJiUlD8NLJQ0HhgN/CsiyoChwFciYrGkivtDPUmtQK4HPpD0fxHxyVYuPQSYLqkp8AAwICI+lDQc+B7wP0lcSUScnIxpEvDHiBiVtMsC9k2ueziwBHgNOAl4dYfeGDPbqup+I4sqn5VRbUwE1x97IvdNe4e1mzZWqpu36jPunvIWI4Z8neKNG3h/5XJKy8rqbtBmVn8yeJs302VcshgRpUDPJPEbJal7RMyIiKslHQEMBH4CDAKuJJWMPSDpUeDJCl2Nj4jVAJJmAfsD1SWLD0taBywArgMOBuZHxIdJ/YPAD/giWRyZ9JkL7BMRo5JxlyTlAG9FxKLkfCqQRzXJoqRrgGsA2n7jPHJPPqHmb5SZVbK0uJC9K6wkdmqRw/LiosoxRYXsnZPL0uIisiVyGzdm1foSenboxBkHHMQvTuhDyyZNKItgfWkpw2dM4dHZM3h09gwAbjj+ZAqKKvdpZtbQZVyyuFlErJKUD5wOzEjKppNa/XsImA9cGRHflXQ88FVgqqSeSRfrK3RXSvq5XhIRkzefSGqXJm6z4s2hW4mp0bUj4h5S92KS9/e/+Hcesx3w3vKl5LVuQ+fcViwrLmRIt0P44bhnK8WMXTCP8w4+nHeXFXBG14N4fXHq98cL/vPv8pgf9TqR4o0bGD5jCgDtmjVn5bq17J2Ty+ldDuTcJx+pv0mZmWWAjEoWJe0FbEwSxWakVhH/JCkH6BUR+UloT2Bh0qZrslU9SdIQUtvAO2I2kCepW0TMBS4DJlQNiog1khZJOici/pPc1+iHXsx2kdIIhr4ynuFnnke2snh09nTmfL6S6489iemfLmXcgnk8Ons6tw84g/xvfItVJSVcN3bbH1zw96+cRZsmzdhUVsqvXxnPmg3rt9nGzDJPJj9tnOkyKlkEOgEPJvctZgGPRsToZMv3p5L+Aawjtbp3ZdLmNkkHklrpGw+8RyqZrJWIKJF0FfCYpEbA28DdacIvA/4h6RZgI/D12l7XzHZc/sfzK330DcAdb79Wfry+tJQfjHlmq338z+TKD7lUXHU0M/syUoRT7UzgbWgzM/syWfC9n9TrJ4Uc9YM7Mv7/2Sl/uz4jPz0l01YWzczMzOpexqeKmSujPmfRzMzMzDKLk0UzMzMzS8vb0GZmZtbg+Wno2vPKopmZmZml5ZXFTFGWkQ9AmZmZ2ZecVxbNzMzMLC2vLJqZmVnD53sWa80ri2ZmZmaWlpNFMzMzM0vL29BmZmbW8HkbutacLJpZg3HqfnkMPbkf2Vli5KwZ/P3dtyrVN87K5vaBg+nevj2rSkq49sXRLCpcw5HtO/KHfoMAEPA/b73Bi/Pn0iQ7m5HnXkiT7Gyys7J4ft4c7njr9V0wMzOzXafBJYuSAhgREZcl542AAmBSRJxZwz6aA/cCPUj937EKOD0iirbSpigicqopfwAYHRGPb+9czKzmsiRu6TOAS59+nKVFhTz99UsYO38ucz//rDzmgsO6s3p9CX1HDGNIt4P5ee8+XDtmNB98toIhj46gNIK9mrfg+QsvZ9yCeawvLeUbTz3G2o0baZSVxeNfu4j8hfOZsqxgF87UzKx+NcR7FouB7pKaJeeDgMXb2cd/Acsi4oiI6A58C9hYh2M0szrWs31HFq5exSdrVrOxrIxn5nzAaV26VYo5rUs3npg9E4Dn5n3IiZ33A6Bk0yZKI7VH1SQ7m6iwX7V2Y+qvfqOsLBplZVWqM7PdhyLzX5mqISaLAM8DX02OLwb+tblCUltJ/5E0TdKbknpU074TFRLMiPggItYn7X8saUby+lHVhkq5U9IsSc8C7etyYmZWvQ45OSwpKiw/LygqpEOLyov9HVp8EVMaQeGG9bRpmvq9smeHjoy5+ApevPgKfpU/rjx5zJJ47sLLeOeb3+PVTxYyddnSepqRmVlmaKjJ4r+BiyQ1JbWVPKlC3W+AKRHRA/glMLya9sOAn0l6Q9JvJR0IIOkY4CrgeOAE4NuSjqrS9lzgYOAI4NvAiekGKekaSZMlTS589c3azNPMEmLLb0Gq+ou6qvmipEiSwqnLlnLavx7krMce5nvHHEeT7GwAyiI4Y+RD9H7gHo5s35GD2rar66GbmWW0BpksRsQ0II/UquJzVapPBh5K4l4C2klqVaX9VOAA4DagLfC2pEOTtqMioji5f/FJ4JQq/fcB/hURpRGxBHhpK+O8JyJ6RUSv3JNPqN1kzQyApUWF7J2TW37eKSeX5cVFVWKKymOyJXIbN2HV+pJKMfM+/4x1GzdyUNs9K5Wv2bCeN5cs4tT9uuykGZjZThW7wStDNchkMfE08BcqbEEnqvsS5i3+iCKiKCKejIjvAyOAM9K0rU4G/5GbNUzvLV9KXqvWdM5tyR5ZWQw58GDGLphXKWbs/Hmcd8jhAJzR9SBeX/wxAJ1zW5KdLDvuk5vLAW3asqhwDW2bNqNl4yYANMluxEmd92NehQdmzMy+DBrc09AVDANWR8R0SX0rlE8ELgFuTcpXRMSaig0lnQTMiojPJTUGDgPygY+AByT9kVTieC5wWZXrTgS+I2k4qfsV+wGP1PHczKyK0giGvvISw886j2xl8ej7M5jz2UquP+5Epi9fxrgF83j0/encPnAw+Zd+k1UlJVw35lkAju20D9875jg2lZVRFsGvJ4zn85J1HNJuT/46YDBZElkSz879gJcWfrSLZ2pmVr8abLIYEYuA/1dN1c3A/ZKmAWuBK6qJ6Qr8XZJIrb4+CzwREZF8FM7mD2/7Z0RMqdJ2FNAfmA58CEzYwamYWQ3lL5xP/sL5lcoqfi7i+tJSfvDi6C3ajfrwfUZ9+P4W5bNXruCrjz5U9wM1s3qn8KZfbTW4ZLG6zzqMiHxSK4NExGfA2dvoYzjVP/hCRNwO3J7uupG6W/7a7Ry2mZmZWUZqyPcsmpmZmdkOanAri2ZmZmZb8C50rXll0czMzMzScrJoZmZmZml5GzpDqGxXj8DMzMxsS04WzczMrMGT71msNW9Dm5mZmVlaThbNzMzMdnOS2koaK2lO8rPNVmJbSlos6c6a9O1k0czMzBq+2A1eO+bnwPiIOBAYn5yncyvb8Q1zThbNzMzMdn9nAw8mxw8C51QXJOkYoAMwpqYdO1k0MzMz2/11iIgCgORn+6oBkrKAvwI3bE/HfhrazBqMPvvlcVOffmRJjJw1g7vfeatSfeOsbP562mC679WeVSUlXPvCaBYXruHkfffnpyeewh5ZWWwsK+MPr03gjUWfAPDAWV+jfYsWZCuLt5csZuiE8ZSFH6s0293sDk9DS7oGuKZC0T0RcU+F+nFAx2qa3ljDS3wfeC4iPpFU43HtdsmipFJgOqmxvw9cERFra9FPUUTkpKk7F3gSODQiZu/IeM2sfmRJ3NJ3AJf953GWFhXy1IWXMO6jucz9/LPymAsO787qkhL6PTSMMw88mJ+f1IfrXhjNZ+vWcfXoUSwvLuagtu148Ozz6H1/6t/na58fTdHGDQDcNXgIZ3Q7iNFzPtglczSzhi1JDO/ZSv3AdHWSlknqFBEFkjoBy6sJ6w2cIun7QA7QOMmHtnZ/4265Db0uInpGRHdgA/DdnXCNi4FXgYuqq5SUvROuaWY74MgOHVm4ahWfrFnNxrIynvnwAwYd0K1SzKAu3Xhi9kwAnp/7ISd23g+AWSuWs7y4GIAPP1tJk+xGNM5K/TXfnCg2ysqicXa2v17WzDLV08AVyfEVwFNVAyLikojYLyLygJ8Aw7eVKMLumSxW9ArQDUDSjyXNSF4/2hyQrjwdSTnAScC3qJAsSuor6WVJj5Ba2UTSpZLekjRV0j82J5GS/i5psqSZkn5TpzM2s2p1bJFDQVFh+fnSokI65lTePOiQk0NBYSqmNILCDetp07RZpZjBXQ9k5orlbCgrLS978KzzmPyt71G0YQPPz/1wJ87CzHaaXf2k885/GvqPwCBJc4BByTmSekn65450vNsmi5IaAYOB6cmTPVcBxwMnAN+WdFS68m10fQ7wQkR8CHwm6egKdccBN0bEYZIOBS4EToqInkApcEkSd2NE9AJ6AKdK6pFmDtckSeXkwtfe3P43wczKVXf/TdVbC6u7Qycq/At9YNt2/OykPtz40thKMVc8/QTHDbubxtnZ5auRZmaZJCJWRsSAiDgw+flZUj45Iq6uJv6BiLi2Jn3vjsliM0lTgcnAx8B9wMnAqIgojogiUvcbnrKV8q25GPh3cvzv5HyztyJifnI8ADgGeDsZzwDggKTuAknvAlOAw4HDqrtQRNwTEb0iolfuSSfUcPpmVp2CokI65eSWn3fMyWVZcVGlmKVFRXTKTcVkS+Q2bsKqkpJUfIsc/nHGWfz32Of5eM3qLfrfUFrKuPnzGHRA1504CzOzzLPbPeBCcs9ixQKlf6Sn5o/6pPppB/QHuksKIBsIST9NQoqr9P1gRPyiSh9dSN0HcGxEfC7pAaDp9ozDzLbftGVLyWvdms4tW7KsqIghBx3Mf734XKWYcfPncd4hhzNlaQGDux3EG4s+BiC3cROGnXUuf37jVd4pWFIe33yPPWixR2M+XVtMtkS/vAN4e8miep2XmdWN3eFp6Ey1OyaL1ZkIPCDpj6SSuHOBy5Lj6srTOZ/UzZ7f2VwgaQKpFcqqxgNPSbojIpZLagvkAi1JJZWrJXUgtVWev4PzM7NtKI3gpgkvMfys88jKyuKxWTOY89lKrj/+RKYvX8a4+fMYOWs6dwwazMuXfZPV60u47oVnAbiiR0/2b9WG6449geuOTa3yX/7U4whx75nn0CQ7myyJNxZ9wsPT39uV0zQzq3cNIlmMiHeTFbzNH6r2z4iYApCuPI2LSW4IreAJ4BvAyCrXnCXpV8CY5EMuNwI/iIg3JU0BZgIfAa/VemJmtl3yF84nf+H8SmV3THq9/HhDaSk/eGH0Fu3unDyJOydPqrbPcx59uG4HaWa2m9ntksV0n40YEbcDt29H+Rb9RETfasr+t8JpfpW6kVRJIpPyK6sbo5mZmdnuZrdLFs3MzMy2m+9ZrLXd8WloMzMzM6snThbNzMzMLC1vQ5uZmVmD54/OqT2vLJqZmZlZWk4WzczMzCwtb0ObmZlZw1f1y+KtxryyaGZmZmZpOVk0MzMzs7S8DW1mZmYNnp+Grj2vLJqZmZlZWl5ZNLMGo89+edzUpx9ZEiNnzeDud96qVN84K5u/njaY7nu1Z1VJCde+MJrFhWto3bQpdw0eQo/2HXli9kxumvBSeZs9srL4zakDOGGfzpQBf3njVV6YN6eeZ2ZmtuvUW7IoqRSYDggoBa6NiNd3sM+ewN4R8VxyfiVwG7A4CZkWEZdLugWYGBHjathvc+BeoEcy3lXA6RFRVGEem50TEQuqjOnvQEtS8/xdRIys/SzNrCayJG7pO4DL/vM4S4sKeerCSxj30Vzmfv5ZecwFh3dndUkJ/R4axpkHHszPT+rDdS+MZv2mTdz+5usc1K4dB7fbs1K/Pzj2BFauW0v/EfcjoHXTZvU8MzOrE96GrrX63IZeFxE9I+JI4BfAH+qgz57AGVXKRibX6RkRlwNExNCaJoqJ/wKWRcQREdEd+BawMalbV6H/nhUTxcRa4PKIOBw4HfgfSa23d2Jmtn2O7NCRhatW8cma1WwsK+OZDz9g0AHdKsUM6tKNJ2bPBOD5uR9yYuf9AFi3aROTCxazflPpFv1+/dDu3DV5EpD6v+bzknU7dyJmZhlmV92z2BL4HEBSJ0kTJU2VNEPSKUl5kaQ/SXpH0jhJx0nKl/SRpLMkNQZuAS5M2l6Y7mKSHpB0fnK8QNJvJL0rabqkQ6pp0okvVieJiA8iYn1NJhYRH0bEnOR4CbAc2KtG74qZ1VrHFjkUFBWWny8tKqRjTk6lmA45ORQUpmJKIyjcsJ42W1kpzG3cBIAfn3ASz1x4KX87/Uz2bNZ8J4zezCxz1Wey2CxJ6mYD/wRuTcq/AbwYET2BI4GpSXkLID8ijgEKgd8Cg4BzgVsiYgMwlC9WEjdv9W5OHqdKuirNWFZExNGktot/Uk39MOBnkt6Q9FtJB1Yzj6mSRm1twpKOAxoD89LUXyNpsqTJha+9ubWuzGwbJG1RVvUzeLeMgNjK3lSjrCz2zs3lnYIlDBk5gneXFvDLk0/dwZGame1e6vMBl3VJQoik3sBwSd2Bt4FhkvYA/hMRm5PFDcALyfF0YH1EbJQ0HcjbynVGRsS12xjLk8nPd4CvVa2MiKmSDgBOAwYCb0vqHRHvV5zH1kjqBDwEXBERZdXFRMQ9wD0AXf7vr76bwmwHFBQV0iknt/y8Y04uy4qLKsUsLSqiU24uS4uLyJbIbdyEVSUlafv8vGQdazdu5MXkgZbn5n7IBYd13zkTMLOdStX+T2w1sUu2oSPiDWBPYK+ImAj0IbXt+5Cky5OwjRHl6wJlwPqkbRk7nuRu3lIuTddXRBRFxJMR8X1gBFveG5mWpJbAs8CvIsJLhmb1YNqypeS1bk3nli3ZIyuLIQcdzLj5lRf1x82fx3mHHA7A4G4H8caij7fZ7/j58zih874AnNh5P+Z+trLuB29mlsF2yUfnJPcJZgMrJe0PLI6IeyW1AI4Ghtewq0Igd5tR2z++k4BZEfF5cm/kYUB+Dds2BkYBwyPisboem5lVrzSCmya8xPCzziMrK4vHZs1gzmcruf74E5m+fBnj5s9j5Kzp3DFoMC9f9k1Wry/huheeLW//yhVXk9O4MXtkZTPogG5c/p/Hmfv5Z/zp9YncPugMhp7ShJXr1vLTcS/uwlmamdW/+kwWm0navMUsUtuzpZL6AjdI2ggUAZen66AaLwM/T/qti6erN+sK/F2pm6CySK0SPlHDtheQWiltl3yUD8CVFbbXzWwnyV84n/yF8yuV3THpi0/o2lBayg9eGF1t21Me/Ge15YsLC7nwSX/6ldluzzd71Zqi6h3gtkv4nkUzM/symX/df1f3zNlOc+IFmf//7OuP1u97UlP+uj8zMzMzS8tf92dmZmYNnjJ+XTFzeWXRzMzMzNJysmhmZmZmaXkbOkOoLCPvaTUzM2sY/EBvrXll0czMzMzScrJoZmZmZml5G9rMzMwaPD8NXXteWTQzMzOztJwsmpmZmVla3oY2s93e0FP70TevCyWbNnLDmBeZ+enyLWK6t2/PbYNOp0mjRuQvmM8tE14GoFWTpvzfGV+lc8uWLFqzhmufG82a9ev59tG9OPuQQwDIVhbd2ral1z13s3p9CQBZEk9ddAnLiou4+un/1N9kzax2vA1daw1mZVFSSHqownkjSZ9KGp2cnyXp5zvQ/5WS/lWlbM/kGk220u4BSefX9rpmtnV987qQ17o1/R8cxi/Hj+PW/gOqjbu130B+OX4s/R8cRl7r1py6fx4A3+11LK9/8jH9H7yf1z/5mO/1Og6Ae9+dzJmPjODMR0Zw2+uvMmnxovJEEeCqnkcx7/PPdvr8zMx2tQaTLALFQHdJzZLzQcDizZUR8XRE/HEH+n8SGCSpeYWy84GnI2L9DvRrZjtg4AFdGfX+LACmLi2gZZMm7NW8RaWYvZq3IKdxY6YsLQBg1PuzGNS1GwCDunbliVmp9k/MmsWgrl23uMZZBx/CMx98UH7eMSeHfl0OYOSM6TtlTmZmmaQhJYsAzwNfTY4vBspXApOVwTuT469LmiHpPUkTk7JsSX+RNF3SNEnXVew4ItYAE4EhFYov2nwNSUMlvZ30e48kf8q2WT3omJNDQVFh+fnSoiI65uRsEbM0TcyezZvz6dpiAD5dW0y7Zs0rtW3aqBF99s/jhblzyst+3acvf3x1ImX+kF8z+xJoaMniv4GLJDUFegCT0sQNBb4SEUcCZyVl1wBdgKMiogfwcDXt/kUqQUTS3sBBwMtJ3Z0RcWxEdAeaAWfWwXzMbBuq+60sqtycVN2vblHDRG9AlwN4Z8ni8i3o/l26sHLdWmYs3/K+SDPLXIrMf2WqBvWAS0RMk5RHalXxua2EvgY8IOlRUtvLAAOBuyNiU9JXdTcjjQbuktQSuAB4PCJKk7p+kn4KNAfaAjOBZ7Y2XknXkEpSaXfB+bQ8sfc252hmcFmPI7mw+xEATFu2jE45ueV1HXNyWFZUXCm+oLCIjlVjilMxK9auZa/mLfh0bTF7NW/BynVrK7U986BDeObDL7agj+m0DwO6dKVvXheaZDcip3Fjbv/KYH784vN1Pk8zs0zQ0FYWAZ4G/kKFLeiqIuK7wK+AfYGpktqRWqDYal4fEeuAF4BzqbwF3RS4Czg/Io4A7gWabmugEXFPRPSKiF5OFM1q7qFp75U/fDJ23lzOPfQwAHp27ETh+g3l28qbfbq2mOKNG+jZsRMA5x56GOM+mgfAuI8+4rzDUu3PO+wwxs6bV94ut3Fjju/cmbHz5paX3fb6q5w07F763H8fP3z+Wd5Y9IkTRTNr0BrUymJiGLA6IqZL6ltdgKSuETEJmCRpCKmkcQzwXUn5EbFJUts0q4v/Av4AtATeTMo2J4YrJOWQevDl8bqbkpml8/KC+fTN68LLV3yTkk2b+OnYF8vrRn/jUs58ZAQAv35pPH8e9BWaNmrEhIULyF8wH4C7J7/FnWecyQWHd2dJYSE/eHZ0efvTunbjlYULWLdpU/1Oyszqnu8xrrUGlyxGxCLg/20j7DZJB5JaTRwPvAfMIHUP4jRJG0mtDt5ZTdsxwIPAfZHc9BQRqyTdC0wHFgBv18FUzKyGbsp/qdryzYkiwPTlyxj88PAtYlaVlHDpk9X/bvfE+7N4InnSujqTFi9i0uJF2zlaM7PdS4NJFiMip5qyfCA/OX4AeCA5/lo1XWwCfpy8tnadTcBe1ZT/itTWdtXyK7c+cjMzM7PM1WCSRTMzM7N0Mvlp40zXEB9wMTMzM7M64mTRzMzMzNLyNrSZmZk1fN6GrjWvLJqZmZlZWl5ZzBT+jcfMzMwykJNFMzMza/D8NHTteRvazMzMzNJysmhmZmZmaTlZNDMzM7O0fM+imZmZNXxlvmmxtpwsmlmDMvTUfvTt0oWSjRu5YcyLzPx0+RYx3du357bTTqdJo0bkz5/PLRNeBmDwgQfyXyf0plvbdpz7r0eYvnwZAPu0bMnYy6/ko88/A2BqQQG/eml8/U3KzGwXavDb0Ep5VdLgCmUXSHphG+3OlDRF0nuSZkn6zjbib5b0k2rK8yTNqP0MzKym+uZ1Ia9Na/o/MIxfjh/HrQMGVBt3a/+B/HL8WPo/MIy8Nq05NS8PgA9XrOR7o5/hrcWLtmizcNUqznx4BGc+PMKJopl9qTT4lcWICEnfBR6T9DKQDfwOOH1zjCQBioiy5HwP4B7guIhYJKkJkFfvgzez7TKwa1dGvT8LgKlLC2jZuAl7NW/Bp2uLy2P2at6CnMaNmVJQAMCo92cxqGs3JixYwLxk5dDMGiDvQtdag08WASJihqRngJ8BLYDhQKmk94GXgd7AOcDCpEkuqfdmZdJ+PfABgKT9gWHAXsCnwFUR8XHF60k6JolZC7y6UydnZuU6tgvDwLgAACAASURBVMihoLCw/HxpUREdc3IqJYsdc3JYWlQhprCIji1yttn3vq1a8cw3LqVowwZuf/013l6yuG4Hb2aWoRr8NnQFvwG+AQwG/pyUHQwMj4ijImJzokhEfAY8DSyU9C9Jl0ja/F7dmbTpATwM/G8117of+GFE9N5JczGzakhblkWV5YSaxFT1aXExJ993L0MeGcHvJuZzx+AzyGnceEeGama22/hSrCwCRESxpJFAUUSsT+08szAi3kwTf7WkI4CBwE+AQcCVpFYhv5aEPcQXiScAkloBrSNiQoWYwVRD0jXANQDtvn4+LU90bmm2vS7rcSQXHnEEANOWLqNTbm55XcecHJYVFVeKLygsomNOhZjcHJYVV46pakNpKRtKSwGYsXw5H69eRZfWbcofgDGzzOdvcKm9L9PKIkBZ8tpsq/9DRMT0iLiDVKJ4XrqwKueqpixd//dERK+I6OVE0ax2Hpr2XvmDJ2PnzeXcQw8DoGfHThRu2FBpCxrg07XFFG/YQM+OnQA499DDGDdv3lav0bZZM7KSJcl9W7Yir3UbPl69eifMxsws83xpVha3h6QcoFdE5CdFPfnifsbXgYtIrRheQpV7EiNilaTVkk6OiFeTGDOrBy8vmE/fLl14+cpvUrJpEz8d82J53ehLLuXMh0cA8OuXxvPn075C00aNmLBgAfkL5gNwWtdu3NS3H22bNeO+s89h1opPuXLUkxy3T2d+1Ls3pWVBaZTxq/HjWL2+ZJfM0cysvjlZrJ6An0r6B7CO1ArklUndD4Fhkm4gecClmvZXJTFrgRerqTezneSml1+qtnxzoggwffkyBo8YvkXMmHlzGTNv7hblL8ydwwtz59TdIM2s/oX3oWvrS5UsRsTNFY4XAN3TxBUCZ6SpWwD030bf7wBHVqi+uWq8mZmZ2e7gy3bPopmZmZlthy/VyqKZmZl9Oflp6NrzyqKZmZmZpeVk0czMzMzS8ja0mZmZNXzehq41J4sZQpt29QjMzMzMtuRtaDMzMzNLy8mimZmZmaXlbWgzMzNr8ORvcKk1ryyamZmZWVpOFs3MzMwsLW9Dm1mDMrR/P/p26cK6TRv56fMvMnP58i1iundoz59PP52mjRqRP38+t7z0cqX6q3sdwy/6nkqvv93F5+tKOOvQQ/jOcccCsHbDRn49bhyzP11RL/MxszpStqsHsPuq1cqipKK6HkiFvk+W9Jak2ZI+kPSDHeyv2rFKKpU0tcIrT1IvSf+7nf1/U9J0SdMkzZB0dlL+gKT5Ffr/4Y7Mw8y2rW+XLuS1aU3/+4Zx45hx3DJoQLVxtwwcyI1jxtL/vmHktWnNqV3yyus65eZw0v77s3jNmvKyRatXc/G/H+WrDz7EnW++ye9OG7STZ2JmljkyamVRUkfgEeCciHhX0p7Ai5KWRMSoOr7cuojoWaVsATC5ph1I6gzcCBwdEasl5QB7VQi5ISIe3+GRmlmNDOzWlVEzZwEwtaCAlk2asFeLFnxaXFwes1eLFuQ0bsyUggIARs2cxaBu3ZgwfwEAN/bry58mTuQf55xd3ubdJQXlx1OWFNAxJ7ceZmNmlhnq7J5FSftLGp+ssI2XtJ+kbEkfKaW1pDJJfZL4VyR1q9LND4AHIuJdgIhYAfwUuCFp84Ck8ytcsyj5mZNc891kle9sakFSX0mjk+ObJQ2TlJ/MobqVwfZAIVCUjLcoIubX5tpmtuM65OSwpLCw/HxpYREdc3IqxXTMyWFp0RcxBYVFdEhiBnQ9gGWFRVvdYr7giO5MmO+/5ma7G0Vk/CtT1eUDLncCwyOiB/Aw8L8RUQp8CBwGnAy8A5wiqQnQOSLmVunj8CSmoslJ+60pAc6NiKOBfsBfJWkbbZpV2CJOt2p5CPAV4DjgJkl7VKl/D1gGzJd0v6QhVepvq3CNI7YxHjPbQdX9rY+q3/GVJqZpo0Z8/4TjueO119P2f8K++/L1I7rz54mv7OBIzcx2H3W5Dd0b+Fpy/BDw5+T4FaAP0AX4A/BtYALwdjV9iNp9e6OA3yerlmXAPkAHYOlW2lS3DV3VsxGxHlgvaXnS56LNlRFRKul04FhgAHCHpGMi4uYkZKvb0JKuAa4B2PO882l5Qu9tDMfMqrq055Fc2CP1u9j0pcvYOze3/DfOjrk5LCsqrhSfWm38Yhu5U24Oy4uK2a91a/Zt1Ypnr7gsaZvL05ddyrkjHmHF2rUcvOee/P4rg/jmE0+yqqSkXuZmZpYJduZH52xO+l4BTiG1Ovcc0BroC0ysps1MoFeVsmP44j7CTSRjTlYOGyfll5C6V/CYJAFcBjStgzmsr3BcSjXJdaS8FRF/AC4Czqtp5xFxT0T0ioheThTNamfE1PcYMnwEQ4aPYMzcuZx7eGojomenThSu31DpfkWAT4uLKd64gZ6dOgFw7uGHMW7uPD5csYLj7rqbU++9j1PvvY+lhYWc9dAIVqxdS6fcXP5+9ln85LnnWfD5qnqfo5nVgdgNXhmqLlcWXyeVLD1EKnl7NSmfBAwHPoqIEklTge8AZ1bTx9+ASZKejIipktoBvwN+ntQvIJU8PgqcDWzeFm4FLI+IjZL6AfvX4bzSkrQ30HHzPZZAT2BhfVzbzLaU/9F8+nbpwktXf5OSjZv42Qsvltc9c/mlDBk+AoChY8fz58FfoUmjRkyYv4D8bdyDeF3vE2jdrCm/GZh6urq0rIxzRjyy8yZiZpZBapssNpe0qML57cAPgWGSbgA+Ba4CiIj1kj4B3kxiXwEuBqZX7TQiCiRdCtwjqRWQB1wZEROSkHuBpyS9BYwHNi8ZPAw8I2kyMBWYXct5ba89gL8kSWMJqXl/t56ubWbVuHn8S9WWb04UAaYvW8bgB4ZvtZ9T772v/PiXY8byyzFj62aAZma7GUUGP32TfMbid4E+EfH5rh7PztT1L7dn7h+EmZlZHZv3kx9v60HUOjWg7+8z/v/Z8fm/rNf3pKYy+uv+IuJvEXFEQ08UzczMzDJVRieLZmZmZrZrOVk0MzMzs7Qy6uv+zMzMzHYGZfwdi5nLK4tmZmZmlpaTRTMzMzNLy9vQZmZm1vBl8EcFZjqvLJqZmZlZWk4WzczMzCwtb0ObmZlZg6eyXT2C3ZdXFs3MzMwsLa8smlmDMrR/P/p26cK6TRv56fMvMnP58i1iundoz59PP52mjRqRP38+t7z0cqX6q3sdwy/6nkqvv93F5+tKOH7fzvzjnLP5ZPVqAF6cM5c733izXuZjZrar7fDKoqRSSVMlvSfpXUkn1kGfPSWdkaaur6TRVcoekHT+Nvosj5F0iqSZybib7ch8JLWW9P2tjc/M6kffLl3Ia9Oa/vcN48Yx47hl0IBq424ZOJAbx4yl/33DyGvTmlO75JXXdcrN4aT992fxmjWV2ry9aDFDho9gyPARThTNdkcRmf/KUHWxDb0uInpGxJHAL4A/1EGfPYFqk8U6cgnwl2Tc66rUbe98WgPf30aMmdWDgd26MmrmLACmFhTQskkT9mrRolLMXi1akNO4MVMKCgAYNXMWg7p1K6+/sV9f/jRxIpHB/3CbmdWnur5nsSXwOYCkTpImJqt0MySdkpQXSfqTpHckjZN0nKR8SR9JOktSY+AW4MKk7YXbMwBJQyW9nVzzHkmqUn81cAEwVNLD2zGfHEnjk9XG6ZLOTmL+CHRNxnpbUpYj6XFJsyU9XHUMZrZzdMjJYUlhYfn50sIiOubkVIrpmJPD0qIvYgoKi+iQxAzoegDLCouY/emKLfo+au9OjL78Moaddy4Htmu3k2ZgZpZ56uKexWaSpgJNgU5A/6T8G8CLEfE7SdlA86S8BZAfET+TNAr4LTAIOAx4MCKeljQU6BUR16a55inJNTfbD9i89XtnRNwCIOkh4Ezgmc2BEfFPSScDoyPi8e2YTwlwbkSskbQn8Kakp4GfA90jomdyzb7AUcDhwBLgNeAk4NV0b6CZ1Y3qfi0LqqwQpolp2qgR3z/heK547Ikt6mcuW06fe/7J2o0b6dulC3efcxYD7ru/jkZtZvXCmwW1VhfJ4roKiVJvYLik7sDbwDBJewD/iYjNyd0G4IXkeDqwPiI2SpoO5NXwmq9ExJmbTyQ9UKGun6SfkkpO2wIzqZAs7sB8BPxeUh+gDNgH6JCmj7ciYlHSx1RS89oiWZR0DXANwJ7nnU/LE3pvxzDNDODSnkdyYY8jAJi+dBl75+byTlLXMTeHZUXFleJTq4255eedcnNYXlTMfq1bs2+rVjx7xWVJ21yevuxSzh3xCCvWri2Pz58/n99k9adNs6Z8vq5k507OzCwD1OnT0BHxRrLqtldETEwSq68CD0m6LSKGAxvji5uByoD1SdsySTs0HklNgbtIrUp+IulmUiuEOzwf/n979x1nVXXuf/zzVZoyKDFUExWkiSCgYMGEIghKxMIvlihGsYSY3OQmemPUWImxXEvUqIlBCTYs0WtHpEmxxQDSBVEEC1I1AjPSeX5/nD3jmeEcGAZm5gx836/XebHP2muv/ewjcp6z1tprp+ZQ1gc6Jsntwq20vS5texNZPueIGAwMBmh2x5/9m8esDB6fNp3Hp00HoPvBTTnv8A68PPcDOjRuzOp161leUDxZXF5QQMGG9XRo3JhpixfTr82hPPreNOatWMFRf32gqN6En13EaY8P4z9r1lJv772LEsZ2jRqxh+RE0cx2Gzs1WZR0CLAn8KWkg4BFEfGgpNrAEcCjpWxqNVBnm7W2VJi8rZCUB5wOZBpqLpX06wH2BZYlieJxwEE7GKuZ7WTjP15A96ZNef3iC1m7YSNXvDayaN/L553LyY8+DsB1o8dyW58TqFmtGhMWLGT8ggVbbbdPq5ac074dmzYHazdu5DevDC/X6zAzyyU7c84ipIZqz4+ITcncvcslbQDygfO2o81xwJVJu7dExNOlOSgivpb0IKnh7YWkhsK3V7brGQa8LGkyMA2Ym5zzS0lvSZoFjAD8LWJWiW4Y+3rG8sJEEWDm0qX0eXjrv127PTikaPuxqdN4bOq0rdQ2s1wnr3BQZvLyELnBw9BmZrY7mf+7yyp0pZDenW/M+e/ZUe9cm5Orp/hxf2ZmZmaWlR/3Z2ZmZrs+j6SWmXsWzczMzCwrJ4tmZmZmlpWHoc3MzGzXt7myA6i6nCzmCHkqhZmZmeUgD0ObmZmZWVbuWTQzM7NdnhflLjv3LJqZmZlZVk4WzczMzCwrD0ObmZnZrs/D0GXmZNHMdinX9jiO7gc3Zc3GDVzx6khmL1u2RZ02DRtwW58TqVWtGuM/XsCNr48D4L+P7cyZ7Q7jqzXfAHDnxLeYsGABdWvV4r5TT+awRg15btb7DBr7eoVek5lZZXKyuJNIyo+IvAzlDwOvRMSzFR+V2e6lW9OmNPlOXXo+9A86NG7MoF49OX3Yk1vU+2Ov47lm1GimfrGYIT/uR9emTZi4YCEAQ6dMYcikKcXqr9u0kbvefIuW9erRsl69CrgSM7Pc4TmLZrbLOL5FM56f/T4A0xYvZp9aNalfu3axOvVr1yavRg2mfrEYgOdnv0+vFs232u6aDRuZsugL1m3cWD6Bm1n5i8j9V45yz+JOJknAvUAPYAGgyo3IbPfRMC+PxatXF71fsjqfhnl5LC8oKFZnSf6WdQr99PAO9GtzKDOXLOWWcRNYtW5dxQRvZpaj3LO48/UDWgGHAT8Djq3ccMx2H5l+mQXFf60rY6VUnWHTptPjwX9w8sOPsTy/gKuO67bzgzQzq2KcLO58XYEnI2JTRHwBZJ0JL2mgpMmSJq/61zsVF6HZLuTcw9vz0vnn8tL557Isv4DGdeoU7WtUJ49l+QXF6i9ZnU+jvOJ1liY9j19+8w2bI5VePj1jJu0bNaqQazAzy2VOFstHqSYeRMTgiOgUEZ32OaZzecdktkt6fOp0TnnkcU555HFGf/QR/docCkCHxo1ZvW59sSFogOUFBRSsX0+Hxo0B6NfmUMZ8OB+g2PzG3i2aM2/Figq6CjMrd5urwCtHec7izjcR+LmkR4EGwHHAE5UbktnuYfzHC+h+cFNe/9mFrNmwkStGjCza99L553LKI48DcN3osdzW5wRqVa/GhI8XMmHBAgCu6NaF1g0aEASLVq7imlFjvm174EXk1ahJ9T33oFeLZgx45v/46MuvKvYCzcwqgSKH776pSgqXzilxg8u8ZPfj21o6p/ntf/Z/CDMz2218dPllFXoD6AmHX5/z37Mjpw7KyZti3bO4kxSusRip7PtXlRyOmZmZpZE7x8rMcxbNzMzMLCsni2ZmZmaWlYehzczMbNfnYegyc8+imZmZmWXlZNHMzMzMsvIwdI7YY0NO3i1vZma2a/AwdJm5Z9HMzMzMsnKyaGZmZmZZeRjazMzMdn0ehi4z9yyamZmZWVZOFs3MzMwsKw9Dm9ku5Zpe3enWrClrNm7gypdH8f7SZVvUadOoAbf2PYFa1aoxYf4C/jR6PACtG9RnUJ+e1Ky2Jxs3B4NeG8uMxUu56OiOnNL2EAD23GMPmn13P465+wFWrl1XkZdmZlYpKrxnUVJIeiztfTVJyyW9krxvKOkVSdMlvS/p1SztXC1ptqQZkqZJOnob571B0u+y7Gsp6VVJH0maI+mfSRzdC+Mys9zXrVkTmuxXl14PDOXaV8cw6MQeGesNOrEn144YQ68HhtJkv7p0PbgJAJf36MJ9b/yLU4cM4y8T3+byHl0AGPLuFE4dMoxThwzjznFv8e9PP3eiaFbVbK4CrxxVGT2LBUBbSXtFxBqgF7Aobf8fgdERcQ+ApHYlG5DUGegLHBER6yTVA2qUJRhJtYDhwGUR8XJSdhxQvyztmVnl6dmyGc/PnAPA9C+WUKdWTerXrs3ygoKiOvVr1yavZg2mLVoMwPMz53B8q2ZM/HghQZBXM/VPSV7NmizLL9jiHH3btGL4+x9UwNWYmeWGypqzOAI4Kdk+G3gybV9j4PPCNxExI8PxjYEVEbEuqbMiIr4AkLQwSR6R1EnS+LTj2kt6XdKHkn6WlJ0DvFOYKCbtjYuIWeknlHSUpLclTU3+bJWUt5H076R3c4akFpJqSxqe9I7OknTWdn9CZrbdGublsWTV6qL3S1fn07BOXvE6dfJYsiq/eJ28VJ2bR0/g9z26MOFXF3Nlz67cOe7NYsfWqlaNLgc3YeTcD8vxKszMcktlJYtPAT9JevXaAe+m7bsfGCJpXDLUvH+G40cBB0iaJ+mvkrqV8rztSCWpnYHrkrbbAlNKcexcoGtEHA5cB9yclF8C3BMRHYBOpBLdE4EvIqJ9RLQFXitlfGa2A5ThQUhBlKJOytlHtOPmMRPodt9D3DxmAjef1LtYvR4tDua9z7/wELRZFaSInH/lqkpJFpPewiakehVfLbFvJHAw8CBwCDBVUv0SdfKBjsBAYDnwtKQBpTj1ixGxJiJWAOOAo7Yj7H2BZyTNAu4C2iTl7wB/kHQFcFAytD4TOF7S/0rqEhErMzUoaaCkyZImr/z3O9sRipkV6t+xPS9e1J8XL+rPstUFNNqnTtG+hnXyWLa6+FDyklX5NNonr3id/FRPY7/DDmXUBx8BMGLOPNrt37DYsScd2opXZs8tr0sxM8tJlbl0zkvAHRQfggYgIr6KiCci4qfAJKBrhjqbImJ8RFwP/Ar4cbJrI99eV62Sh2V4P5tU4rktNwLjkp7CkwvbjogngFOANcBIST0iYl7S5kzgFknXZWowIgZHRKeI6LTvUZ1LEYKZlTRsyvSim0/GzJtPv8NaA9B+/0bkr1tfbL4iwPKCAgrWraf9/o0A6HdYa8bOmw/Asvx8jjrw+wB0bnIAC7/6uui4vJo1OPLA7zP2w/kVcVlmZjmjMpfO+QewMiJmSupeWCipB/CviPhGUh2gGfBp+oHJfMHNEVE4cagD8EmyvZBUojaCbxPIQqdKugWoDXQHrgT+A1wl6aSIGJ60fyLFb7qBVM9iYdmAtFgOBj6OiL8k2+0kzQW+iojHJeWn1zez8jN+/gK6NW/CmF9cwJoNG7nqlVFF+168qD+nDhkGwPWvvc6tJ/emVrVqTJy/kAnzFwJwzatjuLpXd6rtsQfrNm7k2hFjio7v1bI5by34hDUbNlboNZnZTpLDw7y5TlHBH56k/IjIK1HWHfhdRPSVdDlwAd/2EA6NiDtL1O8I3AvUTep9BAyMiBWSugBDgKWk5kJ2iojukm4A9ieVfB4I3BYRDybtHQLcnezbAMwAfgO0TourM/AIqWHv14GfRkQTSVcB5ybHLSF1w8yRwO2kboTfAPwiIiZv7XNpefNd/ltsZma7jXl/uDTDDOLy06f1VTn/PTtizi0V+pmUVoUni5aZk0UzM9udOFncUq4mi36Ci5mZme36Nud8rpiz/GxoMzMzM8vKyaKZmZmZZeVhaDMzM9v1+R6NMnPPopmZmVkVJ2k/SaOTRxqPlvSdLPVukzRb0hxJf5EyPdeqOPcs5gr/4DEzM7OyuxIYGxG3SroyeX9FegVJxwI/IPX4Y4A3gW7A+K017GTRzMzMdn27/jD0qaQeOAKpdaHHUyJZJNU1VQuoAQioTmpd6q3yMLSZmZlZDpA0UNLktNfA7Ti8YUQsBkj+bFCyQkS8A4wDFievkRExZ1sNu2fRzMzMLAdExGBgcLb9ksYAjTLsuro07UtqTurpdN9PikZL6hoRE7d2nJNFMzMzsyogIo7Ptk/SUkmNI2KxpMbAsgzV+gH/ioj85JgRwDHAVpNFD0ObmZnZri8i91875iXg/GT7fODFDHU+BbpJqiapOqmbWzwMbWa7l2t6d6dbs6as2bCBK18ZxftLtvxx3aZRA249+QRqVavGhPkL+NOo8QAc0qAeg/r0ZO8aNVi0chX/88IICtav5+Q2h3Bx545Fx7dqUJ9+Q4YxZ+nyirosM7NtuRX4p6SLSCWFZwBI6gRcEhEXA88CPYCZpG52eS0iXt5WwxWaLEr6PnA/cCipXs1XgMsjYn05nzc/IvIkNQFeiYi2Geq0BO4GWgIbSH2Qv46Ibd4ltI1zDwA6RcSvdqQdM9u2bs2a0GS/uvT621Da79+IQSf24IyHn9qi3qA+Pbn21TFMW7SYh35yGl2bNWHi/IXcdFIvbh07kUmfLuLH7dtwceeO3DPhHV6ePZeXZ88FoGX97/K3M051omhmOSUivgR6ZiifDFycbG8Cfr69bVfYMHSy6ONzwAsR0YJUUpYH3LQT2t6hpFdSLWA48LeIaB4RrYG/AfV3NDYzqzg9Wzbj+RmpEZXpXyyhTq2a1M+rXaxO/bza5NWowbRFiwF4fsYcjm/ZDICm3/0Okz5dBMBbH3/CCa1abHGOvm0O4ZX355bnZZhZedgcuf/KURU5Z7EHsDYihkJRdnspcKGkvSW9K6lNYWVJ4yV1lFRb0j8kTZI0VdKpyf4Bkp6R9DIwSlKepLGS3pM0s7BeKZ0DvJPeFRsR4yJilqRakoYmbU6VdFza+Z+T9FqyWvptabFfIGmepAmkFr80swrQsE4eS1atLnq/dFU+DevkbVlndf63dVZ/W2fe8i/p2fJgAPq0bkmjfepscY4fHdqSV2Z/UB7hm5nlpIpMFtsAU9ILImIVqXH15sBTwJkAyV08+0fEFFK3g78eEUcCxwG3SyrsKugMnB8RPYC1QL+IOCKpd2dpHmGTaFsytjT/lcR6GHA28EjSEwnQATgLOAw4S9IBSeyDSCWJvUgNuZtZBcj0f3yUmDSe6R+Fwhp/eGUU/Tt24LkLz6F2zRps2LSpWL12+zdizYaNfLj8y50TsJlZFVCRcxZF5ofaFZb/ExgNXE8qaXwm2d8bOEXS75L3tYADk+3REfFVWjs3S+oKbAa+BzQEluxg3D8E7gWIiLmSPiE1hA6px+qsBJD0PnAQUA8YHxHLk/Kn0+oXkyy2ORCgwalnsO+RnXcwVLPdT/+O7Tnz8NQ05JlfLC3WG9hwnzyW5RcUq79kdT6N0nobG9bJY1nS0/jxl//hwiefA6DJfnXp3rxpsWNPOrQVw2d7CNqsSorNlR1BlVWRPYuzgU7pBZL2AQ4A5kfEIuBLSe1I9dYVzkoX8OOI6JC8DkxbbTz9W6A/qTmGHSOiA6nH19SidGYDHbPs21rv5Lq07U18m3yXauJBRAyOiE4R0cmJolnZDJsynVMfGsapDw1jzLz59GvXGoD2+zcif916lpdIFpfnF1Cwfj3t90+ta9uvXWvGzpsPwH577wWk/qf/5Q+O5sn3ZhQdJ6BP6xYMf39e+V+UmVkOqchkcSywt6TzACTtCdwJPBwR3yR1ngJ+D+wbETOTspHArwuHlCUdnqX9fYFlEbEhmVd40HbE9gRwrKSTCgsknSjpMFILVfZPylqS6tXc2oSld4Hukr6brGF0xnbEYWY7YPxHC/jsPysZ88sL+NNJvbjhtdeL9r14cf+i7etfe52bTurFmF9ewKf/WcmE+QuB1M0rIy8ZwGuXDGBZfgH/N3120TFHHvh9lqzO57OvV1bY9ZiZ5YIKG4aOiJDUD/irpGtJJaqvAn9Iq/YscA9wY1rZjaSWtJmRJIwLgb4ZTjEMeFnSZGAaUOqxoohYI6kvcLeku0ktnTMD+A3wV+ABSTOBjcCAiFiXbTpksnL6DcA7pJ67+B6wZ2ljMbMdM2jkuIzlpz40rGh71uKl9H3wsS3qPDppKo9Omprx+H9/+jlnZliGx8yqiB1f9Hq3pZKTv61ytLzpLv+HMDOz3ca8qy8t7U2oO0WfJpfm/PfsiIV3VehnUlp+3J+ZmZmZZeXH/ZmZmdmuL4cXvc517lk0MzMzs6ycLJqZmZlZVk4WzczMzCwrz1nMEdq07TpmZmZWRl79pczcs2hmZmZmWTlZNDMzM7OsPAxtZmZmuz4PQ5eZexbNzMzMLCsni2ZmZmaWlYehzWyXdfUJ3enWoilrN2zgyhdH8f6SZVvUbOYiQQAAENdJREFU+e1xx3Jau0PZZ6+aHHHr/UXlP+nYjnM6tWdzbOab9Ru49pUxzF/xVUWGb2Y7k4ehy2yn9yxKyk/b/pGkDyUdKOkSSecl5QMk7b+NdgZIum9nx5fW/j2SFknaI63sBkm/2852jpI0PrnO9yQNl3TYzo/YzLZH1+ZNaPLduvS+byjXvjKGG07qkbHeuHkfc8aQJ7cof3nmXE75+2OcNngYD709mat6dyvvkM3MclK59SxK6gncC/SOiE+BB9J2DwBmAV+U1/m3JkkQ+wGfAV2B8WVspyHwT+CciHg7Kfsh0AyYWaJutYjYuANhm9l26NmqGS9MnwPA9EVL2KdmTern1WZ5fkGxetMXLcl4fMH69UXbe1WvTuBeCTPbPZVLsiipC/Ag8KOImJ+U3QDkAwuBTsAwSWuAzkBb4B6gNrAO6Jk0tb+k10glX89HxO+TtnoDg4CawHzggojIl7QQeAQ4GagOnBERczOEeBypZPVp4GyKJ4vtJb0OHADcFhEPSnoaeCQiXk3O/zDwMtAhKX+78OCIeDPtc3gY+Ao4HHgP+J9SfoRmtoMa1sljyarVRe+XrM6nYZ28LZLFrTmnU3suOOYIqu+5J+c/9mx5hGlmFWXz5sqOoMoqjxtcagIvAqdlStQi4llgMtA/IjoAm0glbb+JiPbA8cCapHoH4CzgMOAsSQdIqgdcAxwfEUckbV2WdooVSfnfgGxDymcDTwLPA30lVU/b1w44iVQSe10yXP5UEgeSapBKZl8F2pBKAremZRKrE0WzCiRtWba9vYNPTJ5Or/uGcsfYN/hFl6N3UmRmZlVLeSSLG4C3gYtKWb8VsDgiJgFExKq04dqxEbEyItYC7wMHAccAhwJvSZoGnJ+UF3ou+XMK0KTkyZJk70fACxGxCngX6J1W5cWIWBMRK4BxwFHACKCHpJpAH2BiRKwp0TSS3pU0R9I9acXPRETGh/lJGihpsqTJX09+J+sHZGalc06n9rwwsD8vDOzPstUFNNqnTtG+RnXyWLa69L2K6YbP+oDjWzXbWWGamVUp5TEMvRk4Exgj6Q8RcfM26guy/txfl7a9iVS8AkZHxNnbOKawfkknAvsCM5Xqetgb+AYYnuwvGUtExFpJ44ETSPUwFs6Gnw0cQaonlYg4WtLpQN+047N+O0XEYGAwQKs/3uUJUWY76InJ03li8nQAurVoyrlHtmf47A9o/71GrF63fruGoA/ary6ffPU1AN1bHly0bWZVlO+GLrNymbMYEd9I6gu8IWlpRAwpUWU1UPiTfy6puYlHRsQkSXX4dhg6k38B90tqHhEfSdob+H5EzCtleGcDF0fEkwCSagMLknYATpV0C6n5k92BK5Pyp4CLSc23HJCU3Q+8K2lk2rzFwnbMrBJN+HAB3Zo3YfSvLmDNho384aVRRfteGNif0wYPA+Dy47vQt20r9qpenQm/vZhnps7ivgn/4twjO9C56YFs3LyJVWvXccWLIyvrUszMKlW53Q0dEV9JOhGYKGlFid0PAw+k3eByFnCvpL1IJYrHb6Xd5ZIGAE8mw8KQmsO4zWQxSQhPAH6e1l6BpDdJ3RQD8G9SvYwHAjdGROEd26OAR4GXImJ9cuwSSWcB/yvpe8AyYAXwx23FYmbl748jxmUsL0wUAW4f8wa3j3ljizo3jRxfXmGZmVUpCnfL5gQPQ5uZ2e7kg+suzXAbWvnp0+iXOf89O2LJXyv0MyktP8HFzMzMdn3uHCszPxvazMzMzLJysmhmZmZmWXkY2szMzHZ9mz0MXVZOFnOE/HfYzMzMcpCHoc3MzMwsK/csmpmZ2S4vYnNlh1BluWfRzMzMzLJysmhmZmZmWXkY2szMzHZ9vhu6zNyzaGZmZmZZOVk0s13W1Sd2Z+SvL+DFS87l0EYNMtb5bY9jGffbi5ly1X9l3H9C6xbMvf5S2jZuWJ6hmpnlrB1OFiVtkjQt7XVlGdtZKKnejsaTpe0mkmZlKV+TxP2+pAck7YzP5GFJp+9oO2ZWdl2bN+Gg/epywr1Due7lMVx/Uo+M9cZ98DFnPvRkxn21a1Tn3KM7MO3zxeUZqplVhIjcf+WondGzuCYiOqS9bt0JbVak+RHRAWgHHAqcVpqDJO1ZrlGZ2Q7peUgzXpwxB4Dpi5awT62a1M+rvUW96YuWsDy/IGMb/33csQx5azLrN24s11jNzHJZuQ1DJz2FgyS9J2mmpEOS8jxJQ5OyGZJ+nOHYyyTNSl6/TcpqSxouaXpSflZS3lHSBElTJI2U1DitfLqkd4DM40tpImIj8DbQXCm3J+eZmXau7pLGSXoCmJmUnZdcx3RJj6U12VXS25I+di+jWcVrWCePxStXF71fsiqfhnXySn1860b1abxPHcZ/uKA8wjMzqzJ2xt3Qe0malvb+loh4OtleERFHSPol8DvgYuBaYGVEHAYg6TvpjUnqCFwAHA0IeFfSBOBg4IuIOCmpt6+k6sC9wKkRsTxJ6m4CLgSGAr+OiAmSbt/WRUjaG+gJXAf8P6AD0B6oB0ySNDGpehTQNiIWSGoDXA38ICJWSNovrcnGwA+BQ4CXgGcznHMgMBCgYd8zqNup87bCNLMdEJRumEfAVSd046oXRpVvQGZWcTZ7Ue6y2hnJ4ppkGDeT55I/p5BKwACOB35SWCEi/lPimB8Cz0dEAYCk54AuwGvAHZL+F3glIt6Q1BZoC4yWBLAnsFjSvkDdiJiQtPkY0CdLjM2SZDeAFyNihKS7gCcjYhOwNElWjwRWAf+OiMKuhh7AsxGxIrmWr9LafSFSy8W/LynjzPiIGAwMBjhk0F25O1nBrIo458j2nHFEWwBmfrGUxvvWgc9S+xrtk8ey1ZmHm0uqXbMGLRrU49EBqUGBenm1+evZp/DLJ19i1uKl5RK7mVmuKu91Ftclf25KO5dgqz/vlakwIuYlvY4/Am6RNAp4HpgdEcW65CTV3cY50s3PkOxmjCGR/m2ztWtZV6KemZWzJyZN54lJ0wHo1qIp/Y9sz/BZH9D+e41YvW591rmJJeWvW0/n2x8oev/o+adz26g3nCia2W6pMpbOGQX8qvBNyWFoYCJwmqS9JdUG+gFvSNof+CYiHgfuAI4APgDqS+qctFVdUpuI+BpYKemHSZv9tzPGicBZkvaUVB/oCvw7Q72xwJmSvpucf78MdcysEkz4cAGffb2SUb++gBtP7sUfh79etO/5n3/7T8Lvju/C+EsvZq/q1Rl/6cX8qtsxlRGumVnOKo85i69FxNaWz/kTcH+ylM0mYBDfDlcTEe9Jephvk7OHImKqpBOA2yVtBjYAv4iI9cnNI39Jhp6rAXcDs0nNe/yHpG+Akdt5Tc8DnYHppHoOfx8RSwpv0kmLdbakm4AJkjYBU4EB23kuMysnN746LmN5v78PK9q+Y8wb3DHmja22c94jW0w5NrOqJoeXpsl1Cn94OcFzFs3MbHcy9/pLK3SK1on7XJDz37OvrRqak9PW/AQXMzMzM8uqvG9wMTMzM6t04aVzysw9i2ZmZmaWlZNFMzMzM8vKw9A5ovrKyo7AzMxsF+YbesvMPYtmZmZmlpWTRTMzMzPLysPQZmZmtuvb7GHosnLPopmZmZll5WTRzMzMzLLyMLSZmZnt+sKLcpeVk0Uz22Vd2a87XVo3Ze36DVzz5CjmLFpWbH+t6tW48/yTOOC7ddkUwYTZH3P38DeL9p/QviW/OOEYApj3xXKueHxEBV+BmVnlc7K4HSRtAmaS+tzmAOdHxDeS8iMiT1KTpHwuUAtYDdwfEY9UUshmu60urZtwUL26nHTzUNod1IhrTu9B/3ue2qLew+OnMOmjz6m25x489IvT+eEhTXhz7kIOrFeXi3oeyXn3Ps2qNevYL2+vSrgKM7PK5zmL22dNRHSIiLbAeuCSDHXmR8ThEdEa+AlwqaQLKjRKM+O4ts14afIcAGZ8soQ6e9WkXp3axeqs3bCRSR99DsDGTZuZ8/kyGtbNA+DHxxzGU29NZ9WadQB8lb+mAqM3M8sd7lksuzeAdlurEBEfS7oMuBMYWiFRmRkADfbJY8nXq4veL/06nwb75rFidUHG+nVq1aR7m4MZNnEqAE3q1wXg0V+fxR57iL+NfIe35n5S/oGbWbkIL51TZu5ZLANJ1YA+pIakt+U94JAs7QyUNFnS5K9mvLMzQzTb7UmZSjN/Wey5h7jtp30Y9sZUPv9qZVK2BwfVr8uF9z/DFY+9yqAze1GnVs3yC9jMLEe5Z3H77CVpWrL9BjCkFMdk/MoCiIjBwGCAwy67yz95zHbQT37Qnh8f0xaAWZ8tpVHdOkX7GtbNY9nKzL2K159xPJ+s+JrHk15FgKUr85nxyWI2bt7Moq9WsWDZfziwfl1mf7a0fC/CzCzHOFncPmsiosN2HnM4qZtezKycPfXWdJ56azoAXVo35ZwftmfE1A9od1Aj8teuzzgE/es+x5K3V02u/+foYuWvz/qIPocfwouT3qdu7Vo0qf8dPv9yZYVch5mVAy+dU2ZOFstRcnf0HcC9lRuJ2e7njTkL6Nq6Ca/+4QLWbtjINU+OKtr3zP/054w7h9Fw3zwG9jqaj5d+yT8v6w/Ak29O57l3Z/HW3E84tuVBvPD789gcwZ0vT2TlN2sr63LMzCqNIjz6WVqFS+RkK8+ydM7fImKbN7d4GNrMzHYnM/98adZpWuWhd/Wf5Pz37KgNT1XoZ1Ja7lncDpkSxfTyiFgIeDE2MzOzHOO7ocvOd0ObmZmZWVZOFs3MzMwsKw9Dm5mZ2a7Pd0OXmXsWzczMzCwrJ4tmZmZmlpWXzjGz3ZqkgcnTlMzMLAP3LJrZ7m5gZQdgZpbLnCyamZmZWVZOFs3MzMwsKyeLZra783xFM7Ot8A0uZmZmZpaVexbNzMzMLCsni2ZWZUi6WtJsSTMkTZN09FbqPizp9G2097CkBUlb70nqnKXeJZLO29H4zcyqIj/uz8yqhCSR6wscERHrJNUDauyEpi+PiGcl9Qb+DrQrcd5qEfHATjiPmVmV5GTRzKqKxsCKiFgHEBErACRdB5wM7AW8Dfw8SkzGltQR+DOQB6wABkTE4hLtTwSaJ/XHJ239AHhJUh0gPyLukNQceACoD2wCzoiI+ZIuB84EagLPR8T1O/n6zcwqhYehzayqGAUcIGmepL9K6paU3xcRR0ZEW1IJY9/0gyRVB+4FTo+IjsA/gJsytH8yMDPtfd2I6BYRd5aoNwy4PyLaA8cCi5NeyRbAUUAHoKOkrjt0tWZmOcI9i2ZWJUREftJD2AU4Dnha0pXAakm/B/YG9gNmAy+nHdoKaAuMlgSwJ5Deq3i7pGuA5cBFaeVPl4wh6WH8XkQ8n8S0NinvDfQGpiZV80gljxN35JrNzHKBk0UzqzIiYhMwHhgvaSbwc1JzDDtFxGeSbgBqlThMwOyIyHjzCsmcxQzlBRnKlKUNAbdExN+3cQlmZlWOh6HNrEqQ1EpSi7SiDsAHyfYKSXlAprufPwDqF97pLKm6pDZliSEiVgGfSzotaaumpL2BkcCFSQxI+p6kBmU5h5lZrnHPoplVFXnAvZLqAhuBj4CBwNek5houBCaVPCgi1idL6PxF0r6k/t27m9RwdVn8FPi7pD8CG0jd4DJKUmvgnWSoOx84F1hWxnOYmeUMP8HFzMzMzLLyMLSZmZmZZeVk0czMzMyycrJoZmZmZlk5WTQzMzOzrJwsmpmZmVlWThbNzMzMLCsni2ZmZmaWlZNFMzMzM8vq/wMjEk7WfV0N3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Model Creation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69206"/>
            <a:ext cx="8915400" cy="3777622"/>
          </a:xfrm>
        </p:spPr>
        <p:txBody>
          <a:bodyPr/>
          <a:lstStyle/>
          <a:p>
            <a:r>
              <a:rPr lang="en-US" dirty="0"/>
              <a:t>Motivation: </a:t>
            </a:r>
            <a:r>
              <a:rPr lang="en-US" dirty="0" smtClean="0"/>
              <a:t>Build model based on highest correlation to sale price</a:t>
            </a:r>
          </a:p>
          <a:p>
            <a:r>
              <a:rPr lang="en-US" dirty="0" smtClean="0"/>
              <a:t>Build features matrix based on these highly correlated factors</a:t>
            </a:r>
          </a:p>
          <a:p>
            <a:r>
              <a:rPr lang="en-US" dirty="0" smtClean="0"/>
              <a:t>The result were metric values: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989" y="3862186"/>
            <a:ext cx="6860789" cy="141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5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Tuning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Categorical variables were factored into the model based upon their impact to one’s first impression of a home</a:t>
            </a:r>
          </a:p>
          <a:p>
            <a:r>
              <a:rPr lang="en-US" dirty="0" smtClean="0"/>
              <a:t>Emotional home-buying decisions are common in the real-estate market so positive correlations were identified with categorical variables:</a:t>
            </a:r>
          </a:p>
          <a:p>
            <a:r>
              <a:rPr lang="en-US" dirty="0" smtClean="0"/>
              <a:t>Neighborhood, building type, house style, exterior quality, exterior condition, kitchen quality, garage quality, garage condition, and presence of a paved driveway were added to the model</a:t>
            </a:r>
          </a:p>
          <a:p>
            <a:r>
              <a:rPr lang="en-US" dirty="0" smtClean="0"/>
              <a:t>Adding these features into the model resulted is the following metric values: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5136122"/>
            <a:ext cx="6126031" cy="10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012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</TotalTime>
  <Words>182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Home Improvement </vt:lpstr>
      <vt:lpstr>EDA, Cleaning and Initial Visualizations</vt:lpstr>
      <vt:lpstr>PowerPoint Presentation</vt:lpstr>
      <vt:lpstr>Initial Model Creation </vt:lpstr>
      <vt:lpstr>Model Tuning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Improvement </dc:title>
  <dc:creator>Anthony Lathrop</dc:creator>
  <cp:lastModifiedBy>Anthony Lathrop</cp:lastModifiedBy>
  <cp:revision>8</cp:revision>
  <dcterms:created xsi:type="dcterms:W3CDTF">2019-10-04T17:46:11Z</dcterms:created>
  <dcterms:modified xsi:type="dcterms:W3CDTF">2019-10-04T18:45:05Z</dcterms:modified>
</cp:coreProperties>
</file>