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61" r:id="rId6"/>
    <p:sldId id="263" r:id="rId7"/>
    <p:sldId id="259" r:id="rId8"/>
    <p:sldId id="262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06CB1B-2FF2-44C3-AC33-9FA00DCCAD5D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BB66248-7C25-48BD-9A32-F14EFF115739}">
      <dgm:prSet custT="1"/>
      <dgm:spPr/>
      <dgm:t>
        <a:bodyPr/>
        <a:lstStyle/>
        <a:p>
          <a:r>
            <a:rPr lang="en-US" sz="1800"/>
            <a:t>Scaling the bitcoin: Bitcoin Platinum scales the network up to 32 times more than the legacy bitcoin</a:t>
          </a:r>
        </a:p>
      </dgm:t>
    </dgm:pt>
    <dgm:pt modelId="{8603E83E-CE92-4869-ACDD-276DDA0E189E}" type="parTrans" cxnId="{28F8EEC0-59C9-48FA-B673-FC03588614C0}">
      <dgm:prSet/>
      <dgm:spPr/>
      <dgm:t>
        <a:bodyPr/>
        <a:lstStyle/>
        <a:p>
          <a:endParaRPr lang="en-US" sz="3200"/>
        </a:p>
      </dgm:t>
    </dgm:pt>
    <dgm:pt modelId="{E9D4BF54-5338-46BC-AA12-1E779847E8EF}" type="sibTrans" cxnId="{28F8EEC0-59C9-48FA-B673-FC03588614C0}">
      <dgm:prSet phldrT="01" phldr="0" custT="1"/>
      <dgm:spPr/>
      <dgm:t>
        <a:bodyPr/>
        <a:lstStyle/>
        <a:p>
          <a:r>
            <a:rPr lang="en-US" sz="4800"/>
            <a:t>01</a:t>
          </a:r>
        </a:p>
      </dgm:t>
    </dgm:pt>
    <dgm:pt modelId="{D9A75959-EC1E-4180-9C91-4690FA27E439}">
      <dgm:prSet custT="1"/>
      <dgm:spPr/>
      <dgm:t>
        <a:bodyPr/>
        <a:lstStyle/>
        <a:p>
          <a:r>
            <a:rPr lang="en-US" sz="1800"/>
            <a:t>Lowering fees: Scaling network will eventually lower the amount of unconfirmed transactions &amp; provide worldwide payment network with unbelievable fees.</a:t>
          </a:r>
        </a:p>
      </dgm:t>
    </dgm:pt>
    <dgm:pt modelId="{24A4270D-FE3E-436A-A57F-CD0304AE6E89}" type="parTrans" cxnId="{87065D80-097A-4DD7-B630-4BFAAD4AE8D7}">
      <dgm:prSet/>
      <dgm:spPr/>
      <dgm:t>
        <a:bodyPr/>
        <a:lstStyle/>
        <a:p>
          <a:endParaRPr lang="en-US" sz="3200"/>
        </a:p>
      </dgm:t>
    </dgm:pt>
    <dgm:pt modelId="{250C574D-6045-4A4D-AD41-E92476073E6C}" type="sibTrans" cxnId="{87065D80-097A-4DD7-B630-4BFAAD4AE8D7}">
      <dgm:prSet phldrT="02" phldr="0" custT="1"/>
      <dgm:spPr/>
      <dgm:t>
        <a:bodyPr/>
        <a:lstStyle/>
        <a:p>
          <a:r>
            <a:rPr lang="en-US" sz="4800"/>
            <a:t>02</a:t>
          </a:r>
        </a:p>
      </dgm:t>
    </dgm:pt>
    <dgm:pt modelId="{1651F28B-63F0-4F6A-8246-EB868A9C6684}">
      <dgm:prSet custT="1"/>
      <dgm:spPr/>
      <dgm:t>
        <a:bodyPr/>
        <a:lstStyle/>
        <a:p>
          <a:r>
            <a:rPr lang="en-US" sz="1800"/>
            <a:t>Faster network: With decreased block time, clients will be able to send transactions up to 4 times faster speed</a:t>
          </a:r>
        </a:p>
      </dgm:t>
    </dgm:pt>
    <dgm:pt modelId="{B9BEDEA4-0993-4C90-9F85-2142730EA5A9}" type="parTrans" cxnId="{1160C423-EA78-46B6-ACA0-F626E610178C}">
      <dgm:prSet/>
      <dgm:spPr/>
      <dgm:t>
        <a:bodyPr/>
        <a:lstStyle/>
        <a:p>
          <a:endParaRPr lang="en-US" sz="3200"/>
        </a:p>
      </dgm:t>
    </dgm:pt>
    <dgm:pt modelId="{4A709769-0739-43A4-B907-4FC250677F66}" type="sibTrans" cxnId="{1160C423-EA78-46B6-ACA0-F626E610178C}">
      <dgm:prSet phldrT="03" phldr="0" custT="1"/>
      <dgm:spPr/>
      <dgm:t>
        <a:bodyPr/>
        <a:lstStyle/>
        <a:p>
          <a:r>
            <a:rPr lang="en-US" sz="4800"/>
            <a:t>03</a:t>
          </a:r>
        </a:p>
      </dgm:t>
    </dgm:pt>
    <dgm:pt modelId="{E11EEA79-C1F5-4CB0-902D-34651E540085}">
      <dgm:prSet custT="1"/>
      <dgm:spPr/>
      <dgm:t>
        <a:bodyPr/>
        <a:lstStyle/>
        <a:p>
          <a:r>
            <a:rPr lang="en-US" sz="1800"/>
            <a:t>Decentralized monetary system: For too long, Bitcoin has been a target to centralized mining company. With the change to equihash, BTP will provide a better user experience.</a:t>
          </a:r>
        </a:p>
      </dgm:t>
    </dgm:pt>
    <dgm:pt modelId="{92978A2B-E912-4D30-BFD8-3D1A8703B025}" type="parTrans" cxnId="{AAB1133E-B5A4-401D-B412-7F9E1A637453}">
      <dgm:prSet/>
      <dgm:spPr/>
      <dgm:t>
        <a:bodyPr/>
        <a:lstStyle/>
        <a:p>
          <a:endParaRPr lang="en-US" sz="3200"/>
        </a:p>
      </dgm:t>
    </dgm:pt>
    <dgm:pt modelId="{C2A1F6D5-DB10-40A6-9633-A20441D424D2}" type="sibTrans" cxnId="{AAB1133E-B5A4-401D-B412-7F9E1A637453}">
      <dgm:prSet phldrT="04" phldr="0" custT="1"/>
      <dgm:spPr/>
      <dgm:t>
        <a:bodyPr/>
        <a:lstStyle/>
        <a:p>
          <a:r>
            <a:rPr lang="en-US" sz="4800"/>
            <a:t>04</a:t>
          </a:r>
        </a:p>
      </dgm:t>
    </dgm:pt>
    <dgm:pt modelId="{67AE032F-F3FB-4409-99F5-255C807312A4}" type="pres">
      <dgm:prSet presAssocID="{8206CB1B-2FF2-44C3-AC33-9FA00DCCAD5D}" presName="Name0" presStyleCnt="0">
        <dgm:presLayoutVars>
          <dgm:animLvl val="lvl"/>
          <dgm:resizeHandles val="exact"/>
        </dgm:presLayoutVars>
      </dgm:prSet>
      <dgm:spPr/>
    </dgm:pt>
    <dgm:pt modelId="{20F6BE05-D314-4A45-9557-005A5BF8C304}" type="pres">
      <dgm:prSet presAssocID="{CBB66248-7C25-48BD-9A32-F14EFF115739}" presName="compositeNode" presStyleCnt="0">
        <dgm:presLayoutVars>
          <dgm:bulletEnabled val="1"/>
        </dgm:presLayoutVars>
      </dgm:prSet>
      <dgm:spPr/>
    </dgm:pt>
    <dgm:pt modelId="{03A109D2-4A8C-4516-9200-02532479E050}" type="pres">
      <dgm:prSet presAssocID="{CBB66248-7C25-48BD-9A32-F14EFF115739}" presName="bgRect" presStyleLbl="alignNode1" presStyleIdx="0" presStyleCnt="4"/>
      <dgm:spPr/>
    </dgm:pt>
    <dgm:pt modelId="{EEF45B1B-F298-4ACA-AEC6-12822AA378B2}" type="pres">
      <dgm:prSet presAssocID="{E9D4BF54-5338-46BC-AA12-1E779847E8EF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C0ECCECA-2D7E-409D-977F-12697DBDF0A7}" type="pres">
      <dgm:prSet presAssocID="{CBB66248-7C25-48BD-9A32-F14EFF115739}" presName="nodeRect" presStyleLbl="alignNode1" presStyleIdx="0" presStyleCnt="4">
        <dgm:presLayoutVars>
          <dgm:bulletEnabled val="1"/>
        </dgm:presLayoutVars>
      </dgm:prSet>
      <dgm:spPr/>
    </dgm:pt>
    <dgm:pt modelId="{27701125-B08A-45B1-A7C8-8742F51F6097}" type="pres">
      <dgm:prSet presAssocID="{E9D4BF54-5338-46BC-AA12-1E779847E8EF}" presName="sibTrans" presStyleCnt="0"/>
      <dgm:spPr/>
    </dgm:pt>
    <dgm:pt modelId="{C11811F6-BDD7-4CC1-B02F-A5BCF2465A68}" type="pres">
      <dgm:prSet presAssocID="{D9A75959-EC1E-4180-9C91-4690FA27E439}" presName="compositeNode" presStyleCnt="0">
        <dgm:presLayoutVars>
          <dgm:bulletEnabled val="1"/>
        </dgm:presLayoutVars>
      </dgm:prSet>
      <dgm:spPr/>
    </dgm:pt>
    <dgm:pt modelId="{E6477CCA-DF29-47CF-97A2-A3587464F8AA}" type="pres">
      <dgm:prSet presAssocID="{D9A75959-EC1E-4180-9C91-4690FA27E439}" presName="bgRect" presStyleLbl="alignNode1" presStyleIdx="1" presStyleCnt="4"/>
      <dgm:spPr/>
    </dgm:pt>
    <dgm:pt modelId="{564FB931-EA47-4858-9EA7-F29278911C44}" type="pres">
      <dgm:prSet presAssocID="{250C574D-6045-4A4D-AD41-E92476073E6C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F185227D-6596-4685-8A27-2DA9FDE070AA}" type="pres">
      <dgm:prSet presAssocID="{D9A75959-EC1E-4180-9C91-4690FA27E439}" presName="nodeRect" presStyleLbl="alignNode1" presStyleIdx="1" presStyleCnt="4">
        <dgm:presLayoutVars>
          <dgm:bulletEnabled val="1"/>
        </dgm:presLayoutVars>
      </dgm:prSet>
      <dgm:spPr/>
    </dgm:pt>
    <dgm:pt modelId="{2B0682A6-62D9-41A9-A489-B9432F5DD9A8}" type="pres">
      <dgm:prSet presAssocID="{250C574D-6045-4A4D-AD41-E92476073E6C}" presName="sibTrans" presStyleCnt="0"/>
      <dgm:spPr/>
    </dgm:pt>
    <dgm:pt modelId="{A332D1C3-6D5F-46F9-A3AF-0B68960F62C3}" type="pres">
      <dgm:prSet presAssocID="{1651F28B-63F0-4F6A-8246-EB868A9C6684}" presName="compositeNode" presStyleCnt="0">
        <dgm:presLayoutVars>
          <dgm:bulletEnabled val="1"/>
        </dgm:presLayoutVars>
      </dgm:prSet>
      <dgm:spPr/>
    </dgm:pt>
    <dgm:pt modelId="{AB959D80-BB28-43C2-AC4C-19708DA15C53}" type="pres">
      <dgm:prSet presAssocID="{1651F28B-63F0-4F6A-8246-EB868A9C6684}" presName="bgRect" presStyleLbl="alignNode1" presStyleIdx="2" presStyleCnt="4"/>
      <dgm:spPr/>
    </dgm:pt>
    <dgm:pt modelId="{8207FE31-DCD3-4D35-9754-40E67C67926F}" type="pres">
      <dgm:prSet presAssocID="{4A709769-0739-43A4-B907-4FC250677F66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315CA4EF-AC02-4DD7-B510-48E1EDBC8946}" type="pres">
      <dgm:prSet presAssocID="{1651F28B-63F0-4F6A-8246-EB868A9C6684}" presName="nodeRect" presStyleLbl="alignNode1" presStyleIdx="2" presStyleCnt="4">
        <dgm:presLayoutVars>
          <dgm:bulletEnabled val="1"/>
        </dgm:presLayoutVars>
      </dgm:prSet>
      <dgm:spPr/>
    </dgm:pt>
    <dgm:pt modelId="{5DED18BC-5E10-498E-990B-85F1122EB3C0}" type="pres">
      <dgm:prSet presAssocID="{4A709769-0739-43A4-B907-4FC250677F66}" presName="sibTrans" presStyleCnt="0"/>
      <dgm:spPr/>
    </dgm:pt>
    <dgm:pt modelId="{4D16C544-8A15-4DBF-BE4B-7EFFCE31645A}" type="pres">
      <dgm:prSet presAssocID="{E11EEA79-C1F5-4CB0-902D-34651E540085}" presName="compositeNode" presStyleCnt="0">
        <dgm:presLayoutVars>
          <dgm:bulletEnabled val="1"/>
        </dgm:presLayoutVars>
      </dgm:prSet>
      <dgm:spPr/>
    </dgm:pt>
    <dgm:pt modelId="{813E4C54-2EF8-4B9E-9490-0723562233C3}" type="pres">
      <dgm:prSet presAssocID="{E11EEA79-C1F5-4CB0-902D-34651E540085}" presName="bgRect" presStyleLbl="alignNode1" presStyleIdx="3" presStyleCnt="4"/>
      <dgm:spPr/>
    </dgm:pt>
    <dgm:pt modelId="{6B3E36F6-7A8C-42DF-9CB0-2627BF1EA851}" type="pres">
      <dgm:prSet presAssocID="{C2A1F6D5-DB10-40A6-9633-A20441D424D2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42AA469F-2C1F-4254-8306-EB77CB259441}" type="pres">
      <dgm:prSet presAssocID="{E11EEA79-C1F5-4CB0-902D-34651E540085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BD6A0A0D-2036-481E-A7B7-F44E7DE2701D}" type="presOf" srcId="{8206CB1B-2FF2-44C3-AC33-9FA00DCCAD5D}" destId="{67AE032F-F3FB-4409-99F5-255C807312A4}" srcOrd="0" destOrd="0" presId="urn:microsoft.com/office/officeart/2016/7/layout/LinearBlockProcessNumbered"/>
    <dgm:cxn modelId="{1160C423-EA78-46B6-ACA0-F626E610178C}" srcId="{8206CB1B-2FF2-44C3-AC33-9FA00DCCAD5D}" destId="{1651F28B-63F0-4F6A-8246-EB868A9C6684}" srcOrd="2" destOrd="0" parTransId="{B9BEDEA4-0993-4C90-9F85-2142730EA5A9}" sibTransId="{4A709769-0739-43A4-B907-4FC250677F66}"/>
    <dgm:cxn modelId="{38910C2C-9E3F-40F4-B105-38741DED1DB4}" type="presOf" srcId="{CBB66248-7C25-48BD-9A32-F14EFF115739}" destId="{C0ECCECA-2D7E-409D-977F-12697DBDF0A7}" srcOrd="1" destOrd="0" presId="urn:microsoft.com/office/officeart/2016/7/layout/LinearBlockProcessNumbered"/>
    <dgm:cxn modelId="{9E179137-FF02-475F-84D4-D0B89D6DBEE6}" type="presOf" srcId="{CBB66248-7C25-48BD-9A32-F14EFF115739}" destId="{03A109D2-4A8C-4516-9200-02532479E050}" srcOrd="0" destOrd="0" presId="urn:microsoft.com/office/officeart/2016/7/layout/LinearBlockProcessNumbered"/>
    <dgm:cxn modelId="{AAB1133E-B5A4-401D-B412-7F9E1A637453}" srcId="{8206CB1B-2FF2-44C3-AC33-9FA00DCCAD5D}" destId="{E11EEA79-C1F5-4CB0-902D-34651E540085}" srcOrd="3" destOrd="0" parTransId="{92978A2B-E912-4D30-BFD8-3D1A8703B025}" sibTransId="{C2A1F6D5-DB10-40A6-9633-A20441D424D2}"/>
    <dgm:cxn modelId="{D380B03F-8123-40B8-9075-9A0CD1C68338}" type="presOf" srcId="{1651F28B-63F0-4F6A-8246-EB868A9C6684}" destId="{315CA4EF-AC02-4DD7-B510-48E1EDBC8946}" srcOrd="1" destOrd="0" presId="urn:microsoft.com/office/officeart/2016/7/layout/LinearBlockProcessNumbered"/>
    <dgm:cxn modelId="{A7E64C5D-65D3-4017-865F-FAAE414321CE}" type="presOf" srcId="{C2A1F6D5-DB10-40A6-9633-A20441D424D2}" destId="{6B3E36F6-7A8C-42DF-9CB0-2627BF1EA851}" srcOrd="0" destOrd="0" presId="urn:microsoft.com/office/officeart/2016/7/layout/LinearBlockProcessNumbered"/>
    <dgm:cxn modelId="{F83E486D-7337-4A00-9037-3DCA739BE16E}" type="presOf" srcId="{250C574D-6045-4A4D-AD41-E92476073E6C}" destId="{564FB931-EA47-4858-9EA7-F29278911C44}" srcOrd="0" destOrd="0" presId="urn:microsoft.com/office/officeart/2016/7/layout/LinearBlockProcessNumbered"/>
    <dgm:cxn modelId="{87065D80-097A-4DD7-B630-4BFAAD4AE8D7}" srcId="{8206CB1B-2FF2-44C3-AC33-9FA00DCCAD5D}" destId="{D9A75959-EC1E-4180-9C91-4690FA27E439}" srcOrd="1" destOrd="0" parTransId="{24A4270D-FE3E-436A-A57F-CD0304AE6E89}" sibTransId="{250C574D-6045-4A4D-AD41-E92476073E6C}"/>
    <dgm:cxn modelId="{E3C90385-5E96-41DB-954C-2987E3A990C5}" type="presOf" srcId="{E11EEA79-C1F5-4CB0-902D-34651E540085}" destId="{42AA469F-2C1F-4254-8306-EB77CB259441}" srcOrd="1" destOrd="0" presId="urn:microsoft.com/office/officeart/2016/7/layout/LinearBlockProcessNumbered"/>
    <dgm:cxn modelId="{28F8EEC0-59C9-48FA-B673-FC03588614C0}" srcId="{8206CB1B-2FF2-44C3-AC33-9FA00DCCAD5D}" destId="{CBB66248-7C25-48BD-9A32-F14EFF115739}" srcOrd="0" destOrd="0" parTransId="{8603E83E-CE92-4869-ACDD-276DDA0E189E}" sibTransId="{E9D4BF54-5338-46BC-AA12-1E779847E8EF}"/>
    <dgm:cxn modelId="{257B65D5-4702-4216-A08F-287553020ABC}" type="presOf" srcId="{D9A75959-EC1E-4180-9C91-4690FA27E439}" destId="{E6477CCA-DF29-47CF-97A2-A3587464F8AA}" srcOrd="0" destOrd="0" presId="urn:microsoft.com/office/officeart/2016/7/layout/LinearBlockProcessNumbered"/>
    <dgm:cxn modelId="{3EDE5BD6-83A4-499B-BA37-011446FD0D87}" type="presOf" srcId="{E9D4BF54-5338-46BC-AA12-1E779847E8EF}" destId="{EEF45B1B-F298-4ACA-AEC6-12822AA378B2}" srcOrd="0" destOrd="0" presId="urn:microsoft.com/office/officeart/2016/7/layout/LinearBlockProcessNumbered"/>
    <dgm:cxn modelId="{6E0837DC-6EC8-4EEC-9AB3-8B9E6894A50F}" type="presOf" srcId="{1651F28B-63F0-4F6A-8246-EB868A9C6684}" destId="{AB959D80-BB28-43C2-AC4C-19708DA15C53}" srcOrd="0" destOrd="0" presId="urn:microsoft.com/office/officeart/2016/7/layout/LinearBlockProcessNumbered"/>
    <dgm:cxn modelId="{117160DF-EDE1-4892-9584-DA81DAE50654}" type="presOf" srcId="{D9A75959-EC1E-4180-9C91-4690FA27E439}" destId="{F185227D-6596-4685-8A27-2DA9FDE070AA}" srcOrd="1" destOrd="0" presId="urn:microsoft.com/office/officeart/2016/7/layout/LinearBlockProcessNumbered"/>
    <dgm:cxn modelId="{54C68DEB-AE22-49F8-8B94-62FFF9FACB3F}" type="presOf" srcId="{E11EEA79-C1F5-4CB0-902D-34651E540085}" destId="{813E4C54-2EF8-4B9E-9490-0723562233C3}" srcOrd="0" destOrd="0" presId="urn:microsoft.com/office/officeart/2016/7/layout/LinearBlockProcessNumbered"/>
    <dgm:cxn modelId="{1C55EDF3-E0D0-46CB-9D88-4F7FBF8D8F35}" type="presOf" srcId="{4A709769-0739-43A4-B907-4FC250677F66}" destId="{8207FE31-DCD3-4D35-9754-40E67C67926F}" srcOrd="0" destOrd="0" presId="urn:microsoft.com/office/officeart/2016/7/layout/LinearBlockProcessNumbered"/>
    <dgm:cxn modelId="{9467FB89-9330-4BBA-B741-252D7B27B5AD}" type="presParOf" srcId="{67AE032F-F3FB-4409-99F5-255C807312A4}" destId="{20F6BE05-D314-4A45-9557-005A5BF8C304}" srcOrd="0" destOrd="0" presId="urn:microsoft.com/office/officeart/2016/7/layout/LinearBlockProcessNumbered"/>
    <dgm:cxn modelId="{B9A7B4BC-896A-45EA-9454-9F123EF91F69}" type="presParOf" srcId="{20F6BE05-D314-4A45-9557-005A5BF8C304}" destId="{03A109D2-4A8C-4516-9200-02532479E050}" srcOrd="0" destOrd="0" presId="urn:microsoft.com/office/officeart/2016/7/layout/LinearBlockProcessNumbered"/>
    <dgm:cxn modelId="{CD411813-3E46-40A6-BB20-B2127604E275}" type="presParOf" srcId="{20F6BE05-D314-4A45-9557-005A5BF8C304}" destId="{EEF45B1B-F298-4ACA-AEC6-12822AA378B2}" srcOrd="1" destOrd="0" presId="urn:microsoft.com/office/officeart/2016/7/layout/LinearBlockProcessNumbered"/>
    <dgm:cxn modelId="{4732E875-96E7-47BE-A1D0-2560F957F782}" type="presParOf" srcId="{20F6BE05-D314-4A45-9557-005A5BF8C304}" destId="{C0ECCECA-2D7E-409D-977F-12697DBDF0A7}" srcOrd="2" destOrd="0" presId="urn:microsoft.com/office/officeart/2016/7/layout/LinearBlockProcessNumbered"/>
    <dgm:cxn modelId="{C05DC756-FC93-4DA6-9C24-2902207A129B}" type="presParOf" srcId="{67AE032F-F3FB-4409-99F5-255C807312A4}" destId="{27701125-B08A-45B1-A7C8-8742F51F6097}" srcOrd="1" destOrd="0" presId="urn:microsoft.com/office/officeart/2016/7/layout/LinearBlockProcessNumbered"/>
    <dgm:cxn modelId="{A9F480D0-7094-48B5-98D2-ACAE61F506CF}" type="presParOf" srcId="{67AE032F-F3FB-4409-99F5-255C807312A4}" destId="{C11811F6-BDD7-4CC1-B02F-A5BCF2465A68}" srcOrd="2" destOrd="0" presId="urn:microsoft.com/office/officeart/2016/7/layout/LinearBlockProcessNumbered"/>
    <dgm:cxn modelId="{66B9FD10-0358-4ADF-9D55-DEBB165F48BF}" type="presParOf" srcId="{C11811F6-BDD7-4CC1-B02F-A5BCF2465A68}" destId="{E6477CCA-DF29-47CF-97A2-A3587464F8AA}" srcOrd="0" destOrd="0" presId="urn:microsoft.com/office/officeart/2016/7/layout/LinearBlockProcessNumbered"/>
    <dgm:cxn modelId="{B99109BE-616A-4CF8-9EF4-92EE47609EB3}" type="presParOf" srcId="{C11811F6-BDD7-4CC1-B02F-A5BCF2465A68}" destId="{564FB931-EA47-4858-9EA7-F29278911C44}" srcOrd="1" destOrd="0" presId="urn:microsoft.com/office/officeart/2016/7/layout/LinearBlockProcessNumbered"/>
    <dgm:cxn modelId="{90B1C170-09B3-4740-829C-583E38B8CCC9}" type="presParOf" srcId="{C11811F6-BDD7-4CC1-B02F-A5BCF2465A68}" destId="{F185227D-6596-4685-8A27-2DA9FDE070AA}" srcOrd="2" destOrd="0" presId="urn:microsoft.com/office/officeart/2016/7/layout/LinearBlockProcessNumbered"/>
    <dgm:cxn modelId="{B94D1D41-59BF-4609-861F-AF2F56F6B7A4}" type="presParOf" srcId="{67AE032F-F3FB-4409-99F5-255C807312A4}" destId="{2B0682A6-62D9-41A9-A489-B9432F5DD9A8}" srcOrd="3" destOrd="0" presId="urn:microsoft.com/office/officeart/2016/7/layout/LinearBlockProcessNumbered"/>
    <dgm:cxn modelId="{4BF06D49-A86D-4EC1-A8F6-65198E101758}" type="presParOf" srcId="{67AE032F-F3FB-4409-99F5-255C807312A4}" destId="{A332D1C3-6D5F-46F9-A3AF-0B68960F62C3}" srcOrd="4" destOrd="0" presId="urn:microsoft.com/office/officeart/2016/7/layout/LinearBlockProcessNumbered"/>
    <dgm:cxn modelId="{7054C3F5-50C4-453E-8424-BB5E251925C0}" type="presParOf" srcId="{A332D1C3-6D5F-46F9-A3AF-0B68960F62C3}" destId="{AB959D80-BB28-43C2-AC4C-19708DA15C53}" srcOrd="0" destOrd="0" presId="urn:microsoft.com/office/officeart/2016/7/layout/LinearBlockProcessNumbered"/>
    <dgm:cxn modelId="{ECBC2ED8-3CE9-444B-877D-638CDDAE81CE}" type="presParOf" srcId="{A332D1C3-6D5F-46F9-A3AF-0B68960F62C3}" destId="{8207FE31-DCD3-4D35-9754-40E67C67926F}" srcOrd="1" destOrd="0" presId="urn:microsoft.com/office/officeart/2016/7/layout/LinearBlockProcessNumbered"/>
    <dgm:cxn modelId="{A16F9E82-D337-4D6B-B3A4-9B89208371BD}" type="presParOf" srcId="{A332D1C3-6D5F-46F9-A3AF-0B68960F62C3}" destId="{315CA4EF-AC02-4DD7-B510-48E1EDBC8946}" srcOrd="2" destOrd="0" presId="urn:microsoft.com/office/officeart/2016/7/layout/LinearBlockProcessNumbered"/>
    <dgm:cxn modelId="{B8DA34A7-8AE6-49CC-BC5F-D61C7A68EEC6}" type="presParOf" srcId="{67AE032F-F3FB-4409-99F5-255C807312A4}" destId="{5DED18BC-5E10-498E-990B-85F1122EB3C0}" srcOrd="5" destOrd="0" presId="urn:microsoft.com/office/officeart/2016/7/layout/LinearBlockProcessNumbered"/>
    <dgm:cxn modelId="{1FBF7BCA-CD66-46D9-ACE3-F13361438EBB}" type="presParOf" srcId="{67AE032F-F3FB-4409-99F5-255C807312A4}" destId="{4D16C544-8A15-4DBF-BE4B-7EFFCE31645A}" srcOrd="6" destOrd="0" presId="urn:microsoft.com/office/officeart/2016/7/layout/LinearBlockProcessNumbered"/>
    <dgm:cxn modelId="{30874668-DA82-48B8-9CB2-AB1636CEB75C}" type="presParOf" srcId="{4D16C544-8A15-4DBF-BE4B-7EFFCE31645A}" destId="{813E4C54-2EF8-4B9E-9490-0723562233C3}" srcOrd="0" destOrd="0" presId="urn:microsoft.com/office/officeart/2016/7/layout/LinearBlockProcessNumbered"/>
    <dgm:cxn modelId="{371A006C-9091-49FB-BE49-7C6A215B93AD}" type="presParOf" srcId="{4D16C544-8A15-4DBF-BE4B-7EFFCE31645A}" destId="{6B3E36F6-7A8C-42DF-9CB0-2627BF1EA851}" srcOrd="1" destOrd="0" presId="urn:microsoft.com/office/officeart/2016/7/layout/LinearBlockProcessNumbered"/>
    <dgm:cxn modelId="{2D24D1D6-4BD7-4B7F-B869-7B0D0F57CFDA}" type="presParOf" srcId="{4D16C544-8A15-4DBF-BE4B-7EFFCE31645A}" destId="{42AA469F-2C1F-4254-8306-EB77CB25944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109D2-4A8C-4516-9200-02532479E050}">
      <dsp:nvSpPr>
        <dsp:cNvPr id="0" name=""/>
        <dsp:cNvSpPr/>
      </dsp:nvSpPr>
      <dsp:spPr>
        <a:xfrm>
          <a:off x="130" y="1464535"/>
          <a:ext cx="1578432" cy="1894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914" tIns="0" rIns="15591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Scaling the bitcoin: Bitcoin Platinum scales the network up to 32 times more than the legacy bitcoin</a:t>
          </a:r>
        </a:p>
      </dsp:txBody>
      <dsp:txXfrm>
        <a:off x="130" y="2222183"/>
        <a:ext cx="1578432" cy="1136471"/>
      </dsp:txXfrm>
    </dsp:sp>
    <dsp:sp modelId="{EEF45B1B-F298-4ACA-AEC6-12822AA378B2}">
      <dsp:nvSpPr>
        <dsp:cNvPr id="0" name=""/>
        <dsp:cNvSpPr/>
      </dsp:nvSpPr>
      <dsp:spPr>
        <a:xfrm>
          <a:off x="130" y="1464535"/>
          <a:ext cx="1578432" cy="75764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914" tIns="165100" rIns="155914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01</a:t>
          </a:r>
        </a:p>
      </dsp:txBody>
      <dsp:txXfrm>
        <a:off x="130" y="1464535"/>
        <a:ext cx="1578432" cy="757647"/>
      </dsp:txXfrm>
    </dsp:sp>
    <dsp:sp modelId="{E6477CCA-DF29-47CF-97A2-A3587464F8AA}">
      <dsp:nvSpPr>
        <dsp:cNvPr id="0" name=""/>
        <dsp:cNvSpPr/>
      </dsp:nvSpPr>
      <dsp:spPr>
        <a:xfrm>
          <a:off x="1704837" y="1464535"/>
          <a:ext cx="1578432" cy="1894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914" tIns="0" rIns="15591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Lowering fees: Scaling network will eventually lower the amount of unconfirmed transactions &amp; provide worldwide payment network with unbelievable fees.</a:t>
          </a:r>
        </a:p>
      </dsp:txBody>
      <dsp:txXfrm>
        <a:off x="1704837" y="2222183"/>
        <a:ext cx="1578432" cy="1136471"/>
      </dsp:txXfrm>
    </dsp:sp>
    <dsp:sp modelId="{564FB931-EA47-4858-9EA7-F29278911C44}">
      <dsp:nvSpPr>
        <dsp:cNvPr id="0" name=""/>
        <dsp:cNvSpPr/>
      </dsp:nvSpPr>
      <dsp:spPr>
        <a:xfrm>
          <a:off x="1704837" y="1464535"/>
          <a:ext cx="1578432" cy="75764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914" tIns="165100" rIns="155914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02</a:t>
          </a:r>
        </a:p>
      </dsp:txBody>
      <dsp:txXfrm>
        <a:off x="1704837" y="1464535"/>
        <a:ext cx="1578432" cy="757647"/>
      </dsp:txXfrm>
    </dsp:sp>
    <dsp:sp modelId="{AB959D80-BB28-43C2-AC4C-19708DA15C53}">
      <dsp:nvSpPr>
        <dsp:cNvPr id="0" name=""/>
        <dsp:cNvSpPr/>
      </dsp:nvSpPr>
      <dsp:spPr>
        <a:xfrm>
          <a:off x="3409544" y="1464535"/>
          <a:ext cx="1578432" cy="1894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914" tIns="0" rIns="15591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Faster network: With decreased block time, clients will be able to send transactions up to 4 times faster speed</a:t>
          </a:r>
        </a:p>
      </dsp:txBody>
      <dsp:txXfrm>
        <a:off x="3409544" y="2222183"/>
        <a:ext cx="1578432" cy="1136471"/>
      </dsp:txXfrm>
    </dsp:sp>
    <dsp:sp modelId="{8207FE31-DCD3-4D35-9754-40E67C67926F}">
      <dsp:nvSpPr>
        <dsp:cNvPr id="0" name=""/>
        <dsp:cNvSpPr/>
      </dsp:nvSpPr>
      <dsp:spPr>
        <a:xfrm>
          <a:off x="3409544" y="1464535"/>
          <a:ext cx="1578432" cy="75764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914" tIns="165100" rIns="155914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03</a:t>
          </a:r>
        </a:p>
      </dsp:txBody>
      <dsp:txXfrm>
        <a:off x="3409544" y="1464535"/>
        <a:ext cx="1578432" cy="757647"/>
      </dsp:txXfrm>
    </dsp:sp>
    <dsp:sp modelId="{813E4C54-2EF8-4B9E-9490-0723562233C3}">
      <dsp:nvSpPr>
        <dsp:cNvPr id="0" name=""/>
        <dsp:cNvSpPr/>
      </dsp:nvSpPr>
      <dsp:spPr>
        <a:xfrm>
          <a:off x="5114251" y="1464535"/>
          <a:ext cx="1578432" cy="1894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914" tIns="0" rIns="15591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Decentralized monetary system: For too long, Bitcoin has been a target to centralized mining company. With the change to equihash, BTP will provide a better user experience.</a:t>
          </a:r>
        </a:p>
      </dsp:txBody>
      <dsp:txXfrm>
        <a:off x="5114251" y="2222183"/>
        <a:ext cx="1578432" cy="1136471"/>
      </dsp:txXfrm>
    </dsp:sp>
    <dsp:sp modelId="{6B3E36F6-7A8C-42DF-9CB0-2627BF1EA851}">
      <dsp:nvSpPr>
        <dsp:cNvPr id="0" name=""/>
        <dsp:cNvSpPr/>
      </dsp:nvSpPr>
      <dsp:spPr>
        <a:xfrm>
          <a:off x="5114251" y="1464535"/>
          <a:ext cx="1578432" cy="75764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914" tIns="165100" rIns="155914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04</a:t>
          </a:r>
        </a:p>
      </dsp:txBody>
      <dsp:txXfrm>
        <a:off x="5114251" y="1464535"/>
        <a:ext cx="1578432" cy="757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C8932-6140-4D4C-9B9B-714B6613E24C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32BF4-0C29-44B3-AC13-37F30420E2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28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845-33D9-4F03-979E-F04F5AFEAC11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DC0-639D-41E6-A195-3E3B850E695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834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845-33D9-4F03-979E-F04F5AFEAC11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DC0-639D-41E6-A195-3E3B850E695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5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845-33D9-4F03-979E-F04F5AFEAC11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DC0-639D-41E6-A195-3E3B850E6955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9415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845-33D9-4F03-979E-F04F5AFEAC11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DC0-639D-41E6-A195-3E3B850E695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001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845-33D9-4F03-979E-F04F5AFEAC11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DC0-639D-41E6-A195-3E3B850E6955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7138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845-33D9-4F03-979E-F04F5AFEAC11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DC0-639D-41E6-A195-3E3B850E695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927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845-33D9-4F03-979E-F04F5AFEAC11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DC0-639D-41E6-A195-3E3B850E695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064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845-33D9-4F03-979E-F04F5AFEAC11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DC0-639D-41E6-A195-3E3B850E695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23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845-33D9-4F03-979E-F04F5AFEAC11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DC0-639D-41E6-A195-3E3B850E695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30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845-33D9-4F03-979E-F04F5AFEAC11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DC0-639D-41E6-A195-3E3B850E695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18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845-33D9-4F03-979E-F04F5AFEAC11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DC0-639D-41E6-A195-3E3B850E695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10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845-33D9-4F03-979E-F04F5AFEAC11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DC0-639D-41E6-A195-3E3B850E695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28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845-33D9-4F03-979E-F04F5AFEAC11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DC0-639D-41E6-A195-3E3B850E695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43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845-33D9-4F03-979E-F04F5AFEAC11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DC0-639D-41E6-A195-3E3B850E695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89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845-33D9-4F03-979E-F04F5AFEAC11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DC0-639D-41E6-A195-3E3B850E695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60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845-33D9-4F03-979E-F04F5AFEAC11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6DC0-639D-41E6-A195-3E3B850E695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39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36845-33D9-4F03-979E-F04F5AFEAC11}" type="datetimeFigureOut">
              <a:rPr lang="ko-KR" altLang="en-US" smtClean="0"/>
              <a:t>2017-12-10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5E46DC0-639D-41E6-A195-3E3B850E695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19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wjcloud@btcplt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75D13B6-58DC-4406-872E-99DBBFE58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755558"/>
            <a:ext cx="7766936" cy="1096899"/>
          </a:xfrm>
        </p:spPr>
        <p:txBody>
          <a:bodyPr>
            <a:noAutofit/>
          </a:bodyPr>
          <a:lstStyle/>
          <a:p>
            <a:r>
              <a:rPr lang="en-US" altLang="ko-KR" sz="1600" dirty="0"/>
              <a:t>The next generation of Bitcoin</a:t>
            </a:r>
          </a:p>
          <a:p>
            <a:endParaRPr lang="en-US" altLang="ko-KR" sz="1600" dirty="0"/>
          </a:p>
          <a:p>
            <a:r>
              <a:rPr lang="en-US" altLang="ko-KR" sz="1600" dirty="0"/>
              <a:t>Bitcoin Platinum core Dev team</a:t>
            </a:r>
          </a:p>
          <a:p>
            <a:r>
              <a:rPr lang="en-US" altLang="ko-KR" sz="1600" dirty="0"/>
              <a:t>2017-12</a:t>
            </a:r>
            <a:endParaRPr lang="ko-KR" altLang="en-US" sz="1600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DE50602-BAD1-4E22-81A2-EA6D9E6D7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303" y="1978069"/>
            <a:ext cx="5981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7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Community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Twitter(@</a:t>
            </a:r>
            <a:r>
              <a:rPr lang="en-US" altLang="ko-KR" dirty="0" err="1"/>
              <a:t>bitcoinplatinum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Using 4 language, we were able to get closer to every clients in the world.</a:t>
            </a:r>
          </a:p>
          <a:p>
            <a:r>
              <a:rPr lang="en-US" altLang="ko-KR" dirty="0"/>
              <a:t>Weibo &amp; WeChat</a:t>
            </a:r>
          </a:p>
          <a:p>
            <a:pPr lvl="1"/>
            <a:r>
              <a:rPr lang="en-US" altLang="ko-KR" dirty="0"/>
              <a:t>Since Chinese government banned twitter, we used </a:t>
            </a:r>
            <a:r>
              <a:rPr lang="en-US" altLang="ko-KR" dirty="0" err="1"/>
              <a:t>weibo</a:t>
            </a:r>
            <a:r>
              <a:rPr lang="en-US" altLang="ko-KR" dirty="0"/>
              <a:t> to communicate with them.</a:t>
            </a:r>
          </a:p>
          <a:p>
            <a:r>
              <a:rPr lang="en-US" altLang="ko-KR" dirty="0"/>
              <a:t>Slack</a:t>
            </a:r>
          </a:p>
          <a:p>
            <a:pPr lvl="1"/>
            <a:r>
              <a:rPr lang="en-US" altLang="ko-KR" dirty="0"/>
              <a:t>For those who want to talk with our developers, we opened our slack page.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3F6B6C-597F-405B-BD52-D2AF05664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18" y="4671351"/>
            <a:ext cx="5981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92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3E94847-3D3B-4048-B950-CE9E087D8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72" y="2558360"/>
            <a:ext cx="4959803" cy="16878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Mining Pool &amp; Explorer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developed official Bitcoin Platinum mining pool as well as explorer	</a:t>
            </a:r>
          </a:p>
          <a:p>
            <a:pPr lvl="1"/>
            <a:endParaRPr lang="en-US" altLang="ko-KR" dirty="0"/>
          </a:p>
        </p:txBody>
      </p:sp>
      <p:pic>
        <p:nvPicPr>
          <p:cNvPr id="5" name="그림 4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A0E6341C-C75F-4F38-883C-6FD6BA21C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72" y="4767534"/>
            <a:ext cx="4733925" cy="127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4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services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Co-operate with Amazon Web Services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ko-KR"/>
              <a:t>The dream of Bitcoin Platinum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User-oriented development based on the founder, Satoshi </a:t>
            </a:r>
            <a:r>
              <a:rPr lang="en-US" altLang="ko-KR" dirty="0" err="1"/>
              <a:t>Nakamoto’s</a:t>
            </a:r>
            <a:r>
              <a:rPr lang="en-US" altLang="ko-KR" dirty="0"/>
              <a:t> original vision.</a:t>
            </a:r>
          </a:p>
          <a:p>
            <a:endParaRPr lang="en-US" altLang="ko-KR" dirty="0"/>
          </a:p>
          <a:p>
            <a:r>
              <a:rPr lang="en-US" altLang="ko-KR" dirty="0"/>
              <a:t>Co-operative relationship with other services</a:t>
            </a:r>
          </a:p>
          <a:p>
            <a:endParaRPr lang="en-US" altLang="ko-KR" dirty="0"/>
          </a:p>
          <a:p>
            <a:r>
              <a:rPr lang="en-US" altLang="ko-KR" dirty="0"/>
              <a:t>Strict Investor Protection Policy with a democratic governance and sustainable growth.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464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8359" y="310515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Q&amp;A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55598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Contact us!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Official email: </a:t>
            </a:r>
            <a:r>
              <a:rPr lang="en-US" altLang="ko-KR" dirty="0">
                <a:hlinkClick r:id="rId2"/>
              </a:rPr>
              <a:t>wjcloud@btcplt.org</a:t>
            </a:r>
            <a:endParaRPr lang="en-US" altLang="ko-KR" dirty="0"/>
          </a:p>
          <a:p>
            <a:r>
              <a:rPr lang="en-US" altLang="ko-KR" dirty="0"/>
              <a:t>Twitter: @</a:t>
            </a:r>
            <a:r>
              <a:rPr lang="en-US" altLang="ko-KR" dirty="0" err="1"/>
              <a:t>bitcoinplatinum</a:t>
            </a:r>
            <a:endParaRPr lang="en-US" altLang="ko-KR" dirty="0"/>
          </a:p>
          <a:p>
            <a:r>
              <a:rPr lang="en-US" altLang="ko-KR" dirty="0" err="1"/>
              <a:t>Kakao</a:t>
            </a:r>
            <a:r>
              <a:rPr lang="en-US" altLang="ko-KR" dirty="0"/>
              <a:t> talk:</a:t>
            </a:r>
          </a:p>
          <a:p>
            <a:r>
              <a:rPr lang="en-US" altLang="ko-KR" dirty="0"/>
              <a:t>LINE:</a:t>
            </a:r>
          </a:p>
          <a:p>
            <a:r>
              <a:rPr lang="en-US" altLang="zh-CN" dirty="0" err="1"/>
              <a:t>wechat+mobile</a:t>
            </a:r>
            <a:r>
              <a:rPr lang="en-US" altLang="zh-CN" dirty="0"/>
              <a:t>: </a:t>
            </a:r>
            <a:r>
              <a:rPr lang="ko-KR" altLang="en-US" dirty="0"/>
              <a:t>比特币白金</a:t>
            </a:r>
            <a:endParaRPr lang="en-US" altLang="zh-CN" dirty="0"/>
          </a:p>
          <a:p>
            <a:r>
              <a:rPr lang="en-US" altLang="zh-CN" dirty="0"/>
              <a:t>Weibo: @</a:t>
            </a:r>
            <a:r>
              <a:rPr lang="en-US" altLang="zh-CN" dirty="0" err="1"/>
              <a:t>bitcoinplatnium</a:t>
            </a:r>
            <a:endParaRPr lang="ko-KR" altLang="en-US" dirty="0"/>
          </a:p>
        </p:txBody>
      </p:sp>
      <p:pic>
        <p:nvPicPr>
          <p:cNvPr id="4" name="그림 3" descr="건물이(가) 표시된 사진&#10;&#10;높은 신뢰도로 생성된 설명">
            <a:extLst>
              <a:ext uri="{FF2B5EF4-FFF2-40B4-BE49-F238E27FC236}">
                <a16:creationId xmlns:a16="http://schemas.microsoft.com/office/drawing/2014/main" id="{D81B8A99-E611-4014-BD76-0DC9217BA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209800"/>
            <a:ext cx="2438400" cy="2438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9AE510-2FD3-4B94-AA0F-6FA4C815A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" y="4648200"/>
            <a:ext cx="1300163" cy="13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43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4059" y="314325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Thank you for participating!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2441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2D5DB-70D2-4F63-AF4F-9D1B8EB5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altLang="ko-K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key features</a:t>
            </a:r>
            <a:r>
              <a:rPr lang="en-US" altLang="ko-KR" dirty="0">
                <a:latin typeface="Calibri Light" panose="020F0302020204030204" pitchFamily="34" charset="0"/>
                <a:cs typeface="Calibri Light" panose="020F0302020204030204" pitchFamily="34" charset="0"/>
              </a:rPr>
              <a:t> that everyone knows…</a:t>
            </a:r>
            <a:endParaRPr lang="ko-KR" alt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357E70-D556-40BF-940C-6C0C72B98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The original purpose of Bitcoin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 Gov Backup, NO asset Backup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POW, </a:t>
            </a:r>
            <a:r>
              <a:rPr lang="en-US" altLang="ko-KR" dirty="0"/>
              <a:t>one-CPU-one-vote rule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Asymmetric encryption account sysetm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100% open source</a:t>
            </a: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Abstract: Bitcoin = Decentralization</a:t>
            </a:r>
            <a:endParaRPr lang="ko-KR" altLang="en-US" dirty="0"/>
          </a:p>
        </p:txBody>
      </p:sp>
      <p:pic>
        <p:nvPicPr>
          <p:cNvPr id="5" name="그림 4" descr="건물이(가) 표시된 사진&#10;&#10;높은 신뢰도로 생성된 설명">
            <a:extLst>
              <a:ext uri="{FF2B5EF4-FFF2-40B4-BE49-F238E27FC236}">
                <a16:creationId xmlns:a16="http://schemas.microsoft.com/office/drawing/2014/main" id="{CA0BE895-BBAB-4C23-8696-B85D345A7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209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7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potential of Hard fork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Definition: A hard fork is a software upgrade that introduces a new rule to the network that isn't compatible with the older software.</a:t>
            </a:r>
          </a:p>
          <a:p>
            <a:endParaRPr lang="en-US" altLang="ko-KR" dirty="0"/>
          </a:p>
          <a:p>
            <a:r>
              <a:rPr lang="en-US" altLang="ko-KR" dirty="0"/>
              <a:t>Those upcoming, and already occurred hard-forks include protocol upgrades that the legacy client didn’t do.</a:t>
            </a:r>
          </a:p>
          <a:p>
            <a:endParaRPr lang="en-US" altLang="ko-KR" dirty="0"/>
          </a:p>
          <a:p>
            <a:r>
              <a:rPr lang="en-US" altLang="ko-KR" dirty="0"/>
              <a:t>Therefore, as long as these </a:t>
            </a:r>
            <a:r>
              <a:rPr lang="en-US" altLang="ko-KR" dirty="0" err="1"/>
              <a:t>hardforks</a:t>
            </a:r>
            <a:r>
              <a:rPr lang="en-US" altLang="ko-KR" dirty="0"/>
              <a:t> follow the original, and immature vision of the founder’s, it will help the ecosystem </a:t>
            </a:r>
            <a:r>
              <a:rPr lang="en-US" altLang="ko-KR"/>
              <a:t>grow bigger.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16888-D756-48E2-A2DA-37449EDC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ko-KR" dirty="0"/>
              <a:t>Bitcoin multiplication party!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C0959-822D-4AC9-99AF-3EE88CF06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Bitcoin Core (BTC): 1M base block, segwit, no replay protection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Bitcoin ABC (BCH): 8M base block, no segwit, replay protection, no premine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Bitcoin Gold (BTG): 1M base block, segwit, equihash, unique address, replay protection, premine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Bitcoin Platinum (BTP): 2M base block, Segwit2X, 2.5M block time, equihash, replay protection, no premine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91D1899-A973-4BB0-BAEB-38BF146E3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18" y="4671351"/>
            <a:ext cx="5981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7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Bitcoin Platinum?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Problem need to solve:</a:t>
            </a:r>
          </a:p>
          <a:p>
            <a:pPr lvl="1"/>
            <a:r>
              <a:rPr lang="en-US" altLang="ko-KR" dirty="0"/>
              <a:t>Scaling problem</a:t>
            </a:r>
          </a:p>
          <a:p>
            <a:pPr lvl="1"/>
            <a:r>
              <a:rPr lang="en-US" altLang="ko-KR" dirty="0"/>
              <a:t>High fees</a:t>
            </a:r>
          </a:p>
          <a:p>
            <a:pPr lvl="1"/>
            <a:r>
              <a:rPr lang="en-US" altLang="ko-KR" dirty="0"/>
              <a:t>Slow transaction</a:t>
            </a:r>
          </a:p>
          <a:p>
            <a:pPr lvl="1"/>
            <a:r>
              <a:rPr lang="en-US" altLang="ko-KR" dirty="0"/>
              <a:t>Centralized mining ecosystem</a:t>
            </a:r>
          </a:p>
          <a:p>
            <a:pPr lvl="1"/>
            <a:r>
              <a:rPr lang="en-US" altLang="ko-KR" dirty="0"/>
              <a:t>Passive development</a:t>
            </a:r>
            <a:endParaRPr lang="ko-KR" altLang="en-US" dirty="0"/>
          </a:p>
        </p:txBody>
      </p:sp>
      <p:pic>
        <p:nvPicPr>
          <p:cNvPr id="4" name="그림 3" descr="건물이(가) 표시된 사진&#10;&#10;높은 신뢰도로 생성된 설명">
            <a:extLst>
              <a:ext uri="{FF2B5EF4-FFF2-40B4-BE49-F238E27FC236}">
                <a16:creationId xmlns:a16="http://schemas.microsoft.com/office/drawing/2014/main" id="{0D4D39A5-CECF-4655-9053-2A79EA861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209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0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Bitcoin Core: Not anymore…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Higher fees &amp; Slow transaction</a:t>
            </a:r>
          </a:p>
          <a:p>
            <a:pPr lvl="1"/>
            <a:r>
              <a:rPr lang="en-US" altLang="ko-KR" dirty="0"/>
              <a:t> One of the biggest game platform Steam, has abandoned Bitcoin Core for higher fees = It causes bad User Experience</a:t>
            </a:r>
          </a:p>
          <a:p>
            <a:pPr lvl="1"/>
            <a:r>
              <a:rPr lang="en-US" altLang="ko-KR" dirty="0"/>
              <a:t>Biggest mining equipment manufacture Bitmain, has shifted all of the payment option to Bitcoin Cash.</a:t>
            </a:r>
          </a:p>
          <a:p>
            <a:pPr lvl="1"/>
            <a:r>
              <a:rPr lang="en-US" altLang="ko-KR" dirty="0"/>
              <a:t>Roger Ver, one of the known Bitcoin entrepreneur, has discontinued his attention to Bitcoin Core.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4F87CB-07D9-4EFC-ADC8-E6F7AA465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18" y="4671351"/>
            <a:ext cx="5981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9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265050-FD84-47EF-A163-6A481836C1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B064D-F4EB-4312-AEEA-6AFDB257E7C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7CD7A-FE9E-475D-BF9C-78183B0B1B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altLang="ko-KR" sz="4400"/>
              <a:t>Knowing Platinum – Key features</a:t>
            </a:r>
            <a:endParaRPr lang="ko-KR" altLang="en-US" sz="4400"/>
          </a:p>
        </p:txBody>
      </p:sp>
      <p:graphicFrame>
        <p:nvGraphicFramePr>
          <p:cNvPr id="5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468136"/>
              </p:ext>
            </p:extLst>
          </p:nvPr>
        </p:nvGraphicFramePr>
        <p:xfrm>
          <a:off x="5119243" y="-341311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0840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Roadmap – What do we need…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Key ecosystem for Bitcoin:</a:t>
            </a:r>
          </a:p>
          <a:p>
            <a:pPr lvl="1"/>
            <a:r>
              <a:rPr lang="en-US" altLang="ko-KR" dirty="0"/>
              <a:t>Coin development</a:t>
            </a:r>
          </a:p>
          <a:p>
            <a:pPr lvl="1"/>
            <a:r>
              <a:rPr lang="en-US" altLang="ko-KR" dirty="0"/>
              <a:t>Community(aka forum)</a:t>
            </a:r>
          </a:p>
          <a:p>
            <a:pPr lvl="1"/>
            <a:r>
              <a:rPr lang="en-US" altLang="ko-KR" dirty="0"/>
              <a:t>Mining Pool</a:t>
            </a:r>
          </a:p>
          <a:p>
            <a:pPr lvl="1"/>
            <a:r>
              <a:rPr lang="en-US" altLang="ko-KR" dirty="0"/>
              <a:t>Exchanges</a:t>
            </a:r>
          </a:p>
          <a:p>
            <a:pPr lvl="1"/>
            <a:r>
              <a:rPr lang="en-US" altLang="ko-KR" dirty="0"/>
              <a:t>Other services: </a:t>
            </a:r>
            <a:r>
              <a:rPr lang="en-US" altLang="ko-KR" dirty="0" err="1"/>
              <a:t>blockchain</a:t>
            </a:r>
            <a:r>
              <a:rPr lang="en-US" altLang="ko-KR" dirty="0"/>
              <a:t> explorer, online wallet provider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AE5F16-2DAC-43BD-AB48-285801B29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18" y="4671351"/>
            <a:ext cx="5981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6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Coin development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Sustainable</a:t>
            </a:r>
          </a:p>
          <a:p>
            <a:r>
              <a:rPr lang="en-US" altLang="ko-KR" dirty="0"/>
              <a:t>Extendable</a:t>
            </a:r>
          </a:p>
          <a:p>
            <a:r>
              <a:rPr lang="en-US" altLang="ko-KR" dirty="0"/>
              <a:t>User-oriented</a:t>
            </a:r>
            <a:endParaRPr lang="ko-KR" altLang="en-US" dirty="0"/>
          </a:p>
        </p:txBody>
      </p:sp>
      <p:pic>
        <p:nvPicPr>
          <p:cNvPr id="4" name="그림 3" descr="건물이(가) 표시된 사진&#10;&#10;높은 신뢰도로 생성된 설명">
            <a:extLst>
              <a:ext uri="{FF2B5EF4-FFF2-40B4-BE49-F238E27FC236}">
                <a16:creationId xmlns:a16="http://schemas.microsoft.com/office/drawing/2014/main" id="{47972B9A-47F0-4421-916E-B0CB70809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209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0571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귤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762</TotalTime>
  <Words>574</Words>
  <Application>Microsoft Office PowerPoint</Application>
  <PresentationFormat>와이드스크린</PresentationFormat>
  <Paragraphs>81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HY그래픽M</vt:lpstr>
      <vt:lpstr>华文新魏</vt:lpstr>
      <vt:lpstr>맑은 고딕</vt:lpstr>
      <vt:lpstr>Arial</vt:lpstr>
      <vt:lpstr>Calibri</vt:lpstr>
      <vt:lpstr>Calibri Light</vt:lpstr>
      <vt:lpstr>Trebuchet MS</vt:lpstr>
      <vt:lpstr>Wingdings 3</vt:lpstr>
      <vt:lpstr>패싯</vt:lpstr>
      <vt:lpstr>PowerPoint 프레젠테이션</vt:lpstr>
      <vt:lpstr>The key features that everyone knows…</vt:lpstr>
      <vt:lpstr>The potential of Hard fork</vt:lpstr>
      <vt:lpstr>Bitcoin multiplication party!</vt:lpstr>
      <vt:lpstr>Why Bitcoin Platinum?</vt:lpstr>
      <vt:lpstr>Bitcoin Core: Not anymore…</vt:lpstr>
      <vt:lpstr>Knowing Platinum – Key features</vt:lpstr>
      <vt:lpstr>Key Roadmap – What do we need…</vt:lpstr>
      <vt:lpstr>Coin development</vt:lpstr>
      <vt:lpstr>Community</vt:lpstr>
      <vt:lpstr>Mining Pool &amp; Explorer</vt:lpstr>
      <vt:lpstr>Other services</vt:lpstr>
      <vt:lpstr>The dream of Bitcoin Platinum</vt:lpstr>
      <vt:lpstr>Q&amp;A</vt:lpstr>
      <vt:lpstr>Contact us!</vt:lpstr>
      <vt:lpstr>Thank you for participating!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Platinum</dc:title>
  <dc:creator>허이섭</dc:creator>
  <cp:lastModifiedBy>허이섭</cp:lastModifiedBy>
  <cp:revision>20</cp:revision>
  <dcterms:created xsi:type="dcterms:W3CDTF">2017-12-09T13:15:14Z</dcterms:created>
  <dcterms:modified xsi:type="dcterms:W3CDTF">2017-12-10T02:03:59Z</dcterms:modified>
</cp:coreProperties>
</file>