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ebb7a2b5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ebb7a2b5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d36eb8623_7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d36eb8623_7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d36eb86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d36eb86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d36eb8623_7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d36eb8623_7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d36eb862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d36eb862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d36eb8623_7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d36eb8623_7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7.jpg"/><Relationship Id="rId7"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41875" y="109900"/>
            <a:ext cx="3913500" cy="8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400">
                <a:latin typeface="Georgia"/>
                <a:ea typeface="Georgia"/>
                <a:cs typeface="Georgia"/>
                <a:sym typeface="Georgia"/>
              </a:rPr>
              <a:t>Team </a:t>
            </a:r>
            <a:endParaRPr b="1" sz="4400">
              <a:latin typeface="Georgia"/>
              <a:ea typeface="Georgia"/>
              <a:cs typeface="Georgia"/>
              <a:sym typeface="Georgia"/>
            </a:endParaRPr>
          </a:p>
        </p:txBody>
      </p:sp>
      <p:sp>
        <p:nvSpPr>
          <p:cNvPr id="86" name="Google Shape;86;p13"/>
          <p:cNvSpPr txBox="1"/>
          <p:nvPr/>
        </p:nvSpPr>
        <p:spPr>
          <a:xfrm>
            <a:off x="4318275" y="3306425"/>
            <a:ext cx="2292900" cy="11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Georgia"/>
                <a:ea typeface="Georgia"/>
                <a:cs typeface="Georgia"/>
                <a:sym typeface="Georgia"/>
              </a:rPr>
              <a:t>Mentor,</a:t>
            </a:r>
            <a:endParaRPr sz="2100">
              <a:solidFill>
                <a:schemeClr val="lt1"/>
              </a:solidFill>
              <a:latin typeface="Georgia"/>
              <a:ea typeface="Georgia"/>
              <a:cs typeface="Georgia"/>
              <a:sym typeface="Georgia"/>
            </a:endParaRPr>
          </a:p>
          <a:p>
            <a:pPr indent="0" lvl="0" marL="0" rtl="0" algn="ctr">
              <a:spcBef>
                <a:spcPts val="0"/>
              </a:spcBef>
              <a:spcAft>
                <a:spcPts val="0"/>
              </a:spcAft>
              <a:buNone/>
            </a:pPr>
            <a:r>
              <a:rPr lang="en" sz="2100">
                <a:solidFill>
                  <a:schemeClr val="lt1"/>
                </a:solidFill>
                <a:latin typeface="Georgia"/>
                <a:ea typeface="Georgia"/>
                <a:cs typeface="Georgia"/>
                <a:sym typeface="Georgia"/>
              </a:rPr>
              <a:t>Sudhakar</a:t>
            </a:r>
            <a:endParaRPr sz="2100">
              <a:solidFill>
                <a:schemeClr val="lt1"/>
              </a:solidFill>
              <a:latin typeface="Georgia"/>
              <a:ea typeface="Georgia"/>
              <a:cs typeface="Georgia"/>
              <a:sym typeface="Georgia"/>
            </a:endParaRPr>
          </a:p>
          <a:p>
            <a:pPr indent="0" lvl="0" marL="0" rtl="0" algn="ctr">
              <a:spcBef>
                <a:spcPts val="0"/>
              </a:spcBef>
              <a:spcAft>
                <a:spcPts val="0"/>
              </a:spcAft>
              <a:buNone/>
            </a:pPr>
            <a:r>
              <a:rPr lang="en" sz="2100">
                <a:solidFill>
                  <a:schemeClr val="lt1"/>
                </a:solidFill>
                <a:latin typeface="Georgia"/>
                <a:ea typeface="Georgia"/>
                <a:cs typeface="Georgia"/>
                <a:sym typeface="Georgia"/>
              </a:rPr>
              <a:t> Pamidighantam</a:t>
            </a:r>
            <a:endParaRPr sz="2100">
              <a:solidFill>
                <a:schemeClr val="lt1"/>
              </a:solidFill>
              <a:latin typeface="Georgia"/>
              <a:ea typeface="Georgia"/>
              <a:cs typeface="Georgia"/>
              <a:sym typeface="Georgia"/>
            </a:endParaRPr>
          </a:p>
        </p:txBody>
      </p:sp>
      <p:pic>
        <p:nvPicPr>
          <p:cNvPr id="87" name="Google Shape;87;p13"/>
          <p:cNvPicPr preferRelativeResize="0"/>
          <p:nvPr/>
        </p:nvPicPr>
        <p:blipFill>
          <a:blip r:embed="rId3">
            <a:alphaModFix/>
          </a:blip>
          <a:stretch>
            <a:fillRect/>
          </a:stretch>
        </p:blipFill>
        <p:spPr>
          <a:xfrm>
            <a:off x="446175" y="967000"/>
            <a:ext cx="1432250" cy="1790320"/>
          </a:xfrm>
          <a:prstGeom prst="rect">
            <a:avLst/>
          </a:prstGeom>
          <a:noFill/>
          <a:ln>
            <a:noFill/>
          </a:ln>
        </p:spPr>
      </p:pic>
      <p:pic>
        <p:nvPicPr>
          <p:cNvPr id="88" name="Google Shape;88;p13"/>
          <p:cNvPicPr preferRelativeResize="0"/>
          <p:nvPr/>
        </p:nvPicPr>
        <p:blipFill>
          <a:blip r:embed="rId4">
            <a:alphaModFix/>
          </a:blip>
          <a:stretch>
            <a:fillRect/>
          </a:stretch>
        </p:blipFill>
        <p:spPr>
          <a:xfrm>
            <a:off x="4572000" y="967000"/>
            <a:ext cx="1432250" cy="1790325"/>
          </a:xfrm>
          <a:prstGeom prst="rect">
            <a:avLst/>
          </a:prstGeom>
          <a:noFill/>
          <a:ln>
            <a:noFill/>
          </a:ln>
        </p:spPr>
      </p:pic>
      <p:pic>
        <p:nvPicPr>
          <p:cNvPr id="89" name="Google Shape;89;p13"/>
          <p:cNvPicPr preferRelativeResize="0"/>
          <p:nvPr/>
        </p:nvPicPr>
        <p:blipFill>
          <a:blip r:embed="rId5">
            <a:alphaModFix/>
          </a:blip>
          <a:stretch>
            <a:fillRect/>
          </a:stretch>
        </p:blipFill>
        <p:spPr>
          <a:xfrm>
            <a:off x="6611250" y="2974825"/>
            <a:ext cx="1432249" cy="1790325"/>
          </a:xfrm>
          <a:prstGeom prst="rect">
            <a:avLst/>
          </a:prstGeom>
          <a:noFill/>
          <a:ln>
            <a:noFill/>
          </a:ln>
        </p:spPr>
      </p:pic>
      <p:pic>
        <p:nvPicPr>
          <p:cNvPr id="90" name="Google Shape;90;p13"/>
          <p:cNvPicPr preferRelativeResize="0"/>
          <p:nvPr/>
        </p:nvPicPr>
        <p:blipFill>
          <a:blip r:embed="rId6">
            <a:alphaModFix/>
          </a:blip>
          <a:stretch>
            <a:fillRect/>
          </a:stretch>
        </p:blipFill>
        <p:spPr>
          <a:xfrm>
            <a:off x="2471888" y="2974825"/>
            <a:ext cx="1432250" cy="1790326"/>
          </a:xfrm>
          <a:prstGeom prst="rect">
            <a:avLst/>
          </a:prstGeom>
          <a:noFill/>
          <a:ln>
            <a:noFill/>
          </a:ln>
        </p:spPr>
      </p:pic>
      <p:sp>
        <p:nvSpPr>
          <p:cNvPr id="91" name="Google Shape;91;p13"/>
          <p:cNvSpPr txBox="1"/>
          <p:nvPr/>
        </p:nvSpPr>
        <p:spPr>
          <a:xfrm>
            <a:off x="2118300" y="1298600"/>
            <a:ext cx="2045100" cy="11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Georgia"/>
                <a:ea typeface="Georgia"/>
                <a:cs typeface="Georgia"/>
                <a:sym typeface="Georgia"/>
              </a:rPr>
              <a:t>Ronesha </a:t>
            </a:r>
            <a:endParaRPr sz="2500">
              <a:solidFill>
                <a:schemeClr val="lt1"/>
              </a:solidFill>
              <a:latin typeface="Georgia"/>
              <a:ea typeface="Georgia"/>
              <a:cs typeface="Georgia"/>
              <a:sym typeface="Georgia"/>
            </a:endParaRPr>
          </a:p>
          <a:p>
            <a:pPr indent="0" lvl="0" marL="0" rtl="0" algn="ctr">
              <a:spcBef>
                <a:spcPts val="0"/>
              </a:spcBef>
              <a:spcAft>
                <a:spcPts val="0"/>
              </a:spcAft>
              <a:buNone/>
            </a:pPr>
            <a:r>
              <a:rPr lang="en" sz="2500">
                <a:solidFill>
                  <a:schemeClr val="lt1"/>
                </a:solidFill>
                <a:latin typeface="Georgia"/>
                <a:ea typeface="Georgia"/>
                <a:cs typeface="Georgia"/>
                <a:sym typeface="Georgia"/>
              </a:rPr>
              <a:t>Shaw</a:t>
            </a:r>
            <a:endParaRPr sz="2500">
              <a:solidFill>
                <a:schemeClr val="lt1"/>
              </a:solidFill>
              <a:latin typeface="Georgia"/>
              <a:ea typeface="Georgia"/>
              <a:cs typeface="Georgia"/>
              <a:sym typeface="Georgia"/>
            </a:endParaRPr>
          </a:p>
        </p:txBody>
      </p:sp>
      <p:sp>
        <p:nvSpPr>
          <p:cNvPr id="92" name="Google Shape;92;p13"/>
          <p:cNvSpPr txBox="1"/>
          <p:nvPr/>
        </p:nvSpPr>
        <p:spPr>
          <a:xfrm>
            <a:off x="6224375" y="1298613"/>
            <a:ext cx="2045100" cy="11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Georgia"/>
                <a:ea typeface="Georgia"/>
                <a:cs typeface="Georgia"/>
                <a:sym typeface="Georgia"/>
              </a:rPr>
              <a:t>Steven</a:t>
            </a:r>
            <a:endParaRPr sz="2500">
              <a:solidFill>
                <a:schemeClr val="lt1"/>
              </a:solidFill>
              <a:latin typeface="Georgia"/>
              <a:ea typeface="Georgia"/>
              <a:cs typeface="Georgia"/>
              <a:sym typeface="Georgia"/>
            </a:endParaRPr>
          </a:p>
          <a:p>
            <a:pPr indent="0" lvl="0" marL="0" rtl="0" algn="ctr">
              <a:spcBef>
                <a:spcPts val="0"/>
              </a:spcBef>
              <a:spcAft>
                <a:spcPts val="0"/>
              </a:spcAft>
              <a:buNone/>
            </a:pPr>
            <a:r>
              <a:rPr lang="en" sz="2500">
                <a:solidFill>
                  <a:schemeClr val="lt1"/>
                </a:solidFill>
                <a:latin typeface="Georgia"/>
                <a:ea typeface="Georgia"/>
                <a:cs typeface="Georgia"/>
                <a:sym typeface="Georgia"/>
              </a:rPr>
              <a:t>Galloway II</a:t>
            </a:r>
            <a:endParaRPr sz="2500">
              <a:solidFill>
                <a:schemeClr val="lt1"/>
              </a:solidFill>
              <a:latin typeface="Georgia"/>
              <a:ea typeface="Georgia"/>
              <a:cs typeface="Georgia"/>
              <a:sym typeface="Georgia"/>
            </a:endParaRPr>
          </a:p>
        </p:txBody>
      </p:sp>
      <p:sp>
        <p:nvSpPr>
          <p:cNvPr id="93" name="Google Shape;93;p13"/>
          <p:cNvSpPr txBox="1"/>
          <p:nvPr/>
        </p:nvSpPr>
        <p:spPr>
          <a:xfrm>
            <a:off x="139750" y="3306425"/>
            <a:ext cx="2045100" cy="11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Georgia"/>
                <a:ea typeface="Georgia"/>
                <a:cs typeface="Georgia"/>
                <a:sym typeface="Georgia"/>
              </a:rPr>
              <a:t>La’Andrea Gates</a:t>
            </a:r>
            <a:endParaRPr sz="2500">
              <a:solidFill>
                <a:schemeClr val="lt1"/>
              </a:solidFill>
              <a:latin typeface="Georgia"/>
              <a:ea typeface="Georgia"/>
              <a:cs typeface="Georgia"/>
              <a:sym typeface="Georgia"/>
            </a:endParaRPr>
          </a:p>
        </p:txBody>
      </p:sp>
      <p:pic>
        <p:nvPicPr>
          <p:cNvPr id="94" name="Google Shape;94;p13"/>
          <p:cNvPicPr preferRelativeResize="0"/>
          <p:nvPr/>
        </p:nvPicPr>
        <p:blipFill>
          <a:blip r:embed="rId7">
            <a:alphaModFix/>
          </a:blip>
          <a:stretch>
            <a:fillRect/>
          </a:stretch>
        </p:blipFill>
        <p:spPr>
          <a:xfrm>
            <a:off x="1667625" y="0"/>
            <a:ext cx="3478041" cy="112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58000" y="235525"/>
            <a:ext cx="9201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Georgia"/>
                <a:ea typeface="Georgia"/>
                <a:cs typeface="Georgia"/>
                <a:sym typeface="Georgia"/>
              </a:rPr>
              <a:t>Interactive </a:t>
            </a:r>
            <a:r>
              <a:rPr b="1" lang="en" sz="3600">
                <a:latin typeface="Georgia"/>
                <a:ea typeface="Georgia"/>
                <a:cs typeface="Georgia"/>
                <a:sym typeface="Georgia"/>
              </a:rPr>
              <a:t>Community Gateway</a:t>
            </a:r>
            <a:r>
              <a:rPr b="1" lang="en" sz="3600">
                <a:latin typeface="Georgia"/>
                <a:ea typeface="Georgia"/>
                <a:cs typeface="Georgia"/>
                <a:sym typeface="Georgia"/>
              </a:rPr>
              <a:t> </a:t>
            </a:r>
            <a:r>
              <a:rPr b="1" lang="en" sz="3600">
                <a:latin typeface="Georgia"/>
                <a:ea typeface="Georgia"/>
                <a:cs typeface="Georgia"/>
                <a:sym typeface="Georgia"/>
              </a:rPr>
              <a:t> </a:t>
            </a:r>
            <a:endParaRPr b="1" sz="3600">
              <a:latin typeface="Georgia"/>
              <a:ea typeface="Georgia"/>
              <a:cs typeface="Georgia"/>
              <a:sym typeface="Georgia"/>
            </a:endParaRPr>
          </a:p>
        </p:txBody>
      </p:sp>
      <p:sp>
        <p:nvSpPr>
          <p:cNvPr id="100" name="Google Shape;100;p14"/>
          <p:cNvSpPr txBox="1"/>
          <p:nvPr/>
        </p:nvSpPr>
        <p:spPr>
          <a:xfrm>
            <a:off x="1772350" y="1093275"/>
            <a:ext cx="5971200" cy="158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u="sng">
                <a:latin typeface="Georgia"/>
                <a:ea typeface="Georgia"/>
                <a:cs typeface="Georgia"/>
                <a:sym typeface="Georgia"/>
              </a:rPr>
              <a:t>The Problem/Solution </a:t>
            </a:r>
            <a:endParaRPr b="1" sz="1900" u="sng">
              <a:solidFill>
                <a:schemeClr val="dk2"/>
              </a:solidFill>
              <a:latin typeface="Georgia"/>
              <a:ea typeface="Georgia"/>
              <a:cs typeface="Georgia"/>
              <a:sym typeface="Georgia"/>
            </a:endParaRPr>
          </a:p>
          <a:p>
            <a:pPr indent="0" lvl="0" marL="0" rtl="0" algn="l">
              <a:spcBef>
                <a:spcPts val="0"/>
              </a:spcBef>
              <a:spcAft>
                <a:spcPts val="0"/>
              </a:spcAft>
              <a:buNone/>
            </a:pPr>
            <a:r>
              <a:rPr lang="en" sz="1800">
                <a:latin typeface="Georgia"/>
                <a:ea typeface="Georgia"/>
                <a:cs typeface="Georgia"/>
                <a:sym typeface="Georgia"/>
              </a:rPr>
              <a:t>This visualization is not interactive. Our goal for this project is to implement a interactive visualization so that it allows us to </a:t>
            </a:r>
            <a:r>
              <a:rPr lang="en" sz="1800">
                <a:latin typeface="Georgia"/>
                <a:ea typeface="Georgia"/>
                <a:cs typeface="Georgia"/>
                <a:sym typeface="Georgia"/>
              </a:rPr>
              <a:t>receive</a:t>
            </a:r>
            <a:r>
              <a:rPr lang="en" sz="1800">
                <a:latin typeface="Georgia"/>
                <a:ea typeface="Georgia"/>
                <a:cs typeface="Georgia"/>
                <a:sym typeface="Georgia"/>
              </a:rPr>
              <a:t> more information and </a:t>
            </a:r>
            <a:r>
              <a:rPr lang="en" sz="1800">
                <a:latin typeface="Georgia"/>
                <a:ea typeface="Georgia"/>
                <a:cs typeface="Georgia"/>
                <a:sym typeface="Georgia"/>
              </a:rPr>
              <a:t>closely</a:t>
            </a:r>
            <a:r>
              <a:rPr lang="en" sz="1800">
                <a:latin typeface="Georgia"/>
                <a:ea typeface="Georgia"/>
                <a:cs typeface="Georgia"/>
                <a:sym typeface="Georgia"/>
              </a:rPr>
              <a:t> observe this visualization  as well</a:t>
            </a:r>
            <a:endParaRPr sz="1800">
              <a:latin typeface="Georgia"/>
              <a:ea typeface="Georgia"/>
              <a:cs typeface="Georgia"/>
              <a:sym typeface="Georgia"/>
            </a:endParaRPr>
          </a:p>
        </p:txBody>
      </p:sp>
      <p:sp>
        <p:nvSpPr>
          <p:cNvPr id="101" name="Google Shape;101;p14"/>
          <p:cNvSpPr txBox="1"/>
          <p:nvPr/>
        </p:nvSpPr>
        <p:spPr>
          <a:xfrm>
            <a:off x="148725" y="2773800"/>
            <a:ext cx="5971200" cy="20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latin typeface="Georgia"/>
                <a:ea typeface="Georgia"/>
                <a:cs typeface="Georgia"/>
                <a:sym typeface="Georgia"/>
              </a:rPr>
              <a:t>What is a VNC Server and a VNC client </a:t>
            </a:r>
            <a:endParaRPr b="1" sz="1900" u="sng">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A VNC Server is a program on machines that implements a screen and allows the user to take control of it passively. </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 A VNC Client allows the user to establish a connection with a desktop that has been shared on  another computer.</a:t>
            </a:r>
            <a:endParaRPr sz="18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0" y="137325"/>
            <a:ext cx="91440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Georgia"/>
                <a:ea typeface="Georgia"/>
                <a:cs typeface="Georgia"/>
                <a:sym typeface="Georgia"/>
              </a:rPr>
              <a:t>Interactive Community Gateway  </a:t>
            </a:r>
            <a:endParaRPr b="1" sz="3600">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107" name="Google Shape;107;p15"/>
          <p:cNvSpPr txBox="1"/>
          <p:nvPr/>
        </p:nvSpPr>
        <p:spPr>
          <a:xfrm>
            <a:off x="4437050" y="745125"/>
            <a:ext cx="4647600" cy="1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Georgia"/>
                <a:ea typeface="Georgia"/>
                <a:cs typeface="Georgia"/>
                <a:sym typeface="Georgia"/>
              </a:rPr>
              <a:t>Steps</a:t>
            </a:r>
            <a:endParaRPr b="1" sz="1800" u="sng">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Connect to stampede to launch a vnc server part of a batch job to create a url. </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Connect to the vnc server from a vnc client  to be able to launch the vnc server.</a:t>
            </a:r>
            <a:endParaRPr sz="1800">
              <a:latin typeface="Georgia"/>
              <a:ea typeface="Georgia"/>
              <a:cs typeface="Georgia"/>
              <a:sym typeface="Georgia"/>
            </a:endParaRPr>
          </a:p>
          <a:p>
            <a:pPr indent="0" lvl="0" marL="0" rtl="0" algn="l">
              <a:spcBef>
                <a:spcPts val="0"/>
              </a:spcBef>
              <a:spcAft>
                <a:spcPts val="0"/>
              </a:spcAft>
              <a:buNone/>
            </a:pPr>
            <a:r>
              <a:rPr b="1" lang="en" sz="1800">
                <a:latin typeface="Georgia"/>
                <a:ea typeface="Georgia"/>
                <a:cs typeface="Georgia"/>
                <a:sym typeface="Georgia"/>
              </a:rPr>
              <a:t> </a:t>
            </a:r>
            <a:endParaRPr b="1"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p:txBody>
      </p:sp>
      <p:pic>
        <p:nvPicPr>
          <p:cNvPr id="108" name="Google Shape;108;p15"/>
          <p:cNvPicPr preferRelativeResize="0"/>
          <p:nvPr/>
        </p:nvPicPr>
        <p:blipFill rotWithShape="1">
          <a:blip r:embed="rId3">
            <a:alphaModFix/>
          </a:blip>
          <a:srcRect b="19536" l="19325" r="15165" t="32212"/>
          <a:stretch/>
        </p:blipFill>
        <p:spPr>
          <a:xfrm>
            <a:off x="103550" y="2627525"/>
            <a:ext cx="6192600" cy="2020226"/>
          </a:xfrm>
          <a:prstGeom prst="rect">
            <a:avLst/>
          </a:prstGeom>
          <a:noFill/>
          <a:ln>
            <a:noFill/>
          </a:ln>
        </p:spPr>
      </p:pic>
      <p:sp>
        <p:nvSpPr>
          <p:cNvPr id="109" name="Google Shape;109;p15"/>
          <p:cNvSpPr txBox="1"/>
          <p:nvPr/>
        </p:nvSpPr>
        <p:spPr>
          <a:xfrm>
            <a:off x="103550" y="745125"/>
            <a:ext cx="4400700" cy="1237800"/>
          </a:xfrm>
          <a:prstGeom prst="rect">
            <a:avLst/>
          </a:prstGeom>
          <a:noFill/>
          <a:ln>
            <a:noFill/>
          </a:ln>
        </p:spPr>
        <p:txBody>
          <a:bodyPr anchorCtr="0" anchor="t" bIns="91425" lIns="91425" spcFirstLastPara="1" rIns="91425" wrap="square" tIns="91425">
            <a:noAutofit/>
          </a:bodyPr>
          <a:lstStyle/>
          <a:p>
            <a:pPr indent="0" lvl="0" marL="0" marR="88900" rtl="0" algn="l">
              <a:lnSpc>
                <a:spcPct val="100000"/>
              </a:lnSpc>
              <a:spcBef>
                <a:spcPts val="0"/>
              </a:spcBef>
              <a:spcAft>
                <a:spcPts val="0"/>
              </a:spcAft>
              <a:buClr>
                <a:schemeClr val="dk1"/>
              </a:buClr>
              <a:buSzPts val="1100"/>
              <a:buFont typeface="Arial"/>
              <a:buNone/>
            </a:pPr>
            <a:r>
              <a:rPr b="1" lang="en" sz="1900" u="sng">
                <a:latin typeface="Georgia"/>
                <a:ea typeface="Georgia"/>
                <a:cs typeface="Georgia"/>
                <a:sym typeface="Georgia"/>
              </a:rPr>
              <a:t>Challenge</a:t>
            </a:r>
            <a:endParaRPr b="1" sz="1900" u="sng">
              <a:latin typeface="Georgia"/>
              <a:ea typeface="Georgia"/>
              <a:cs typeface="Georgia"/>
              <a:sym typeface="Georgia"/>
            </a:endParaRPr>
          </a:p>
          <a:p>
            <a:pPr indent="0" lvl="0" marL="0" marR="88900" rtl="0" algn="l">
              <a:lnSpc>
                <a:spcPct val="100000"/>
              </a:lnSpc>
              <a:spcBef>
                <a:spcPts val="0"/>
              </a:spcBef>
              <a:spcAft>
                <a:spcPts val="0"/>
              </a:spcAft>
              <a:buClr>
                <a:schemeClr val="dk1"/>
              </a:buClr>
              <a:buSzPts val="1100"/>
              <a:buFont typeface="Arial"/>
              <a:buNone/>
            </a:pPr>
            <a:r>
              <a:rPr lang="en" sz="1800">
                <a:latin typeface="Georgia"/>
                <a:ea typeface="Georgia"/>
                <a:cs typeface="Georgia"/>
                <a:sym typeface="Georgia"/>
              </a:rPr>
              <a:t>Community login based gateway requires additional implementation for interactive visualization</a:t>
            </a:r>
            <a:endParaRPr sz="1800">
              <a:latin typeface="Georgia"/>
              <a:ea typeface="Georgia"/>
              <a:cs typeface="Georgia"/>
              <a:sym typeface="Georgia"/>
            </a:endParaRPr>
          </a:p>
          <a:p>
            <a:pPr indent="0" lvl="0" marL="0" marR="88900" rtl="0" algn="l">
              <a:lnSpc>
                <a:spcPct val="142857"/>
              </a:lnSpc>
              <a:spcBef>
                <a:spcPts val="0"/>
              </a:spcBef>
              <a:spcAft>
                <a:spcPts val="0"/>
              </a:spcAft>
              <a:buClr>
                <a:schemeClr val="dk1"/>
              </a:buClr>
              <a:buSzPts val="1100"/>
              <a:buFont typeface="Arial"/>
              <a:buNone/>
            </a:pPr>
            <a:r>
              <a:t/>
            </a:r>
            <a:endParaRPr b="1" sz="1700" u="sng">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 type="body"/>
          </p:nvPr>
        </p:nvSpPr>
        <p:spPr>
          <a:xfrm>
            <a:off x="0" y="198300"/>
            <a:ext cx="8832300" cy="6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Georgia"/>
                <a:ea typeface="Georgia"/>
                <a:cs typeface="Georgia"/>
                <a:sym typeface="Georgia"/>
              </a:rPr>
              <a:t>Computer Problems (Windows):</a:t>
            </a:r>
            <a:endParaRPr sz="3600">
              <a:solidFill>
                <a:schemeClr val="dk1"/>
              </a:solidFill>
              <a:latin typeface="Georgia"/>
              <a:ea typeface="Georgia"/>
              <a:cs typeface="Georgia"/>
              <a:sym typeface="Georgia"/>
            </a:endParaRPr>
          </a:p>
          <a:p>
            <a:pPr indent="0" lvl="0" marL="457200" rtl="0" algn="l">
              <a:spcBef>
                <a:spcPts val="0"/>
              </a:spcBef>
              <a:spcAft>
                <a:spcPts val="0"/>
              </a:spcAft>
              <a:buNone/>
            </a:pPr>
            <a:r>
              <a:t/>
            </a:r>
            <a:endParaRPr>
              <a:solidFill>
                <a:srgbClr val="000000"/>
              </a:solidFill>
              <a:latin typeface="Georgia"/>
              <a:ea typeface="Georgia"/>
              <a:cs typeface="Georgia"/>
              <a:sym typeface="Georgia"/>
            </a:endParaRPr>
          </a:p>
          <a:p>
            <a:pPr indent="0" lvl="0" marL="0" rtl="0" algn="l">
              <a:spcBef>
                <a:spcPts val="1600"/>
              </a:spcBef>
              <a:spcAft>
                <a:spcPts val="1600"/>
              </a:spcAft>
              <a:buNone/>
            </a:pPr>
            <a:r>
              <a:t/>
            </a:r>
            <a:endParaRPr>
              <a:solidFill>
                <a:srgbClr val="000000"/>
              </a:solidFill>
              <a:latin typeface="Georgia"/>
              <a:ea typeface="Georgia"/>
              <a:cs typeface="Georgia"/>
              <a:sym typeface="Georgia"/>
            </a:endParaRPr>
          </a:p>
        </p:txBody>
      </p:sp>
      <p:sp>
        <p:nvSpPr>
          <p:cNvPr id="115" name="Google Shape;115;p16"/>
          <p:cNvSpPr txBox="1"/>
          <p:nvPr/>
        </p:nvSpPr>
        <p:spPr>
          <a:xfrm>
            <a:off x="409950" y="1189800"/>
            <a:ext cx="8324100" cy="2553300"/>
          </a:xfrm>
          <a:prstGeom prst="rect">
            <a:avLst/>
          </a:prstGeom>
          <a:noFill/>
          <a:ln>
            <a:noFill/>
          </a:ln>
        </p:spPr>
        <p:txBody>
          <a:bodyPr anchorCtr="0" anchor="t" bIns="91425" lIns="91425" spcFirstLastPara="1" rIns="91425" wrap="square" tIns="91425">
            <a:noAutofit/>
          </a:bodyPr>
          <a:lstStyle/>
          <a:p>
            <a:pPr indent="-342900" lvl="0" marL="457200" rtl="0" algn="l">
              <a:lnSpc>
                <a:spcPct val="125000"/>
              </a:lnSpc>
              <a:spcBef>
                <a:spcPts val="0"/>
              </a:spcBef>
              <a:spcAft>
                <a:spcPts val="0"/>
              </a:spcAft>
              <a:buClr>
                <a:srgbClr val="000000"/>
              </a:buClr>
              <a:buSzPts val="1800"/>
              <a:buFont typeface="Georgia"/>
              <a:buChar char="●"/>
            </a:pPr>
            <a:r>
              <a:rPr lang="en" sz="1800">
                <a:latin typeface="Georgia"/>
                <a:ea typeface="Georgia"/>
                <a:cs typeface="Georgia"/>
                <a:sym typeface="Georgia"/>
              </a:rPr>
              <a:t>We use git clone to go into directory and did a docker run but, we could not get the scripts to run again.</a:t>
            </a:r>
            <a:endParaRPr sz="1800">
              <a:latin typeface="Georgia"/>
              <a:ea typeface="Georgia"/>
              <a:cs typeface="Georgia"/>
              <a:sym typeface="Georgia"/>
            </a:endParaRPr>
          </a:p>
          <a:p>
            <a:pPr indent="-342900" lvl="0" marL="457200" rtl="0" algn="l">
              <a:lnSpc>
                <a:spcPct val="125000"/>
              </a:lnSpc>
              <a:spcBef>
                <a:spcPts val="0"/>
              </a:spcBef>
              <a:spcAft>
                <a:spcPts val="0"/>
              </a:spcAft>
              <a:buClr>
                <a:srgbClr val="000000"/>
              </a:buClr>
              <a:buSzPts val="1800"/>
              <a:buFont typeface="Georgia"/>
              <a:buChar char="●"/>
            </a:pPr>
            <a:r>
              <a:rPr lang="en" sz="1800">
                <a:latin typeface="Georgia"/>
                <a:ea typeface="Georgia"/>
                <a:cs typeface="Georgia"/>
                <a:sym typeface="Georgia"/>
              </a:rPr>
              <a:t>We opened port 8000 by adding the setting locals file, than we adjusted the setting py file to check the python version,  if it had  been adjusted we would not ran into the errors that we did yesterday. </a:t>
            </a:r>
            <a:endParaRPr sz="1800">
              <a:latin typeface="Georgia"/>
              <a:ea typeface="Georgia"/>
              <a:cs typeface="Georgia"/>
              <a:sym typeface="Georgia"/>
            </a:endParaRPr>
          </a:p>
          <a:p>
            <a:pPr indent="-342900" lvl="0" marL="457200" rtl="0" algn="l">
              <a:lnSpc>
                <a:spcPct val="125000"/>
              </a:lnSpc>
              <a:spcBef>
                <a:spcPts val="0"/>
              </a:spcBef>
              <a:spcAft>
                <a:spcPts val="0"/>
              </a:spcAft>
              <a:buClr>
                <a:srgbClr val="000000"/>
              </a:buClr>
              <a:buSzPts val="1800"/>
              <a:buFont typeface="Georgia"/>
              <a:buChar char="●"/>
            </a:pPr>
            <a:r>
              <a:rPr lang="en" sz="1800">
                <a:latin typeface="Georgia"/>
                <a:ea typeface="Georgia"/>
                <a:cs typeface="Georgia"/>
                <a:sym typeface="Georgia"/>
              </a:rPr>
              <a:t>We then realized that we were  using python 2 instead of the correct python which is python 3.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1993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latin typeface="Georgia"/>
                <a:ea typeface="Georgia"/>
                <a:cs typeface="Georgia"/>
                <a:sym typeface="Georgia"/>
              </a:rPr>
              <a:t>Computer Problems (Windows):</a:t>
            </a:r>
            <a:endParaRPr sz="3600"/>
          </a:p>
        </p:txBody>
      </p:sp>
      <p:sp>
        <p:nvSpPr>
          <p:cNvPr id="121" name="Google Shape;121;p17"/>
          <p:cNvSpPr txBox="1"/>
          <p:nvPr>
            <p:ph idx="1" type="body"/>
          </p:nvPr>
        </p:nvSpPr>
        <p:spPr>
          <a:xfrm>
            <a:off x="1454850" y="1031550"/>
            <a:ext cx="6234300" cy="1967700"/>
          </a:xfrm>
          <a:prstGeom prst="rect">
            <a:avLst/>
          </a:prstGeom>
        </p:spPr>
        <p:txBody>
          <a:bodyPr anchorCtr="0" anchor="t" bIns="91425" lIns="91425" spcFirstLastPara="1" rIns="91425" wrap="square" tIns="91425">
            <a:noAutofit/>
          </a:bodyPr>
          <a:lstStyle/>
          <a:p>
            <a:pPr indent="-342900" lvl="0" marL="457200" rtl="0" algn="l">
              <a:lnSpc>
                <a:spcPct val="125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W</a:t>
            </a:r>
            <a:r>
              <a:rPr lang="en">
                <a:solidFill>
                  <a:srgbClr val="000000"/>
                </a:solidFill>
                <a:latin typeface="Georgia"/>
                <a:ea typeface="Georgia"/>
                <a:cs typeface="Georgia"/>
                <a:sym typeface="Georgia"/>
              </a:rPr>
              <a:t>e then ran into problems with the IP address which was easily fixed by adjusting allowed host within the terminal </a:t>
            </a:r>
            <a:endParaRPr>
              <a:solidFill>
                <a:srgbClr val="000000"/>
              </a:solidFill>
              <a:latin typeface="Georgia"/>
              <a:ea typeface="Georgia"/>
              <a:cs typeface="Georgia"/>
              <a:sym typeface="Georgia"/>
            </a:endParaRPr>
          </a:p>
          <a:p>
            <a:pPr indent="-342900" lvl="0" marL="457200" rtl="0" algn="l">
              <a:lnSpc>
                <a:spcPct val="125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The host was then allowed to access the gateway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10000"/>
            <a:ext cx="8520600" cy="88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Georgia"/>
                <a:ea typeface="Georgia"/>
                <a:cs typeface="Georgia"/>
                <a:sym typeface="Georgia"/>
              </a:rPr>
              <a:t>Future work</a:t>
            </a:r>
            <a:endParaRPr b="1" sz="3600">
              <a:latin typeface="Georgia"/>
              <a:ea typeface="Georgia"/>
              <a:cs typeface="Georgia"/>
              <a:sym typeface="Georgia"/>
            </a:endParaRPr>
          </a:p>
        </p:txBody>
      </p:sp>
      <p:sp>
        <p:nvSpPr>
          <p:cNvPr id="127" name="Google Shape;127;p18"/>
          <p:cNvSpPr txBox="1"/>
          <p:nvPr>
            <p:ph idx="1" type="body"/>
          </p:nvPr>
        </p:nvSpPr>
        <p:spPr>
          <a:xfrm>
            <a:off x="2013600" y="1297700"/>
            <a:ext cx="5116800" cy="3064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900">
                <a:latin typeface="Georgia"/>
                <a:ea typeface="Georgia"/>
                <a:cs typeface="Georgia"/>
                <a:sym typeface="Georgia"/>
              </a:rPr>
              <a:t>Implement the visualization image to become interactive </a:t>
            </a:r>
            <a:endParaRPr sz="1900">
              <a:latin typeface="Georgia"/>
              <a:ea typeface="Georgia"/>
              <a:cs typeface="Georgia"/>
              <a:sym typeface="Georgia"/>
            </a:endParaRPr>
          </a:p>
          <a:p>
            <a:pPr indent="0" lvl="0" marL="457200" rtl="0" algn="l">
              <a:spcBef>
                <a:spcPts val="1600"/>
              </a:spcBef>
              <a:spcAft>
                <a:spcPts val="1600"/>
              </a:spcAft>
              <a:buNone/>
            </a:pPr>
            <a:r>
              <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6832500" y="1688850"/>
            <a:ext cx="2311500" cy="14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t>THANK </a:t>
            </a:r>
            <a:endParaRPr b="1" sz="4000"/>
          </a:p>
          <a:p>
            <a:pPr indent="0" lvl="0" marL="0" rtl="0" algn="ctr">
              <a:spcBef>
                <a:spcPts val="0"/>
              </a:spcBef>
              <a:spcAft>
                <a:spcPts val="0"/>
              </a:spcAft>
              <a:buNone/>
            </a:pPr>
            <a:r>
              <a:rPr b="1" lang="en" sz="4000"/>
              <a:t>YOU</a:t>
            </a:r>
            <a:endParaRPr b="1" sz="4000">
              <a:latin typeface="Georgia"/>
              <a:ea typeface="Georgia"/>
              <a:cs typeface="Georgia"/>
              <a:sym typeface="Georgia"/>
            </a:endParaRPr>
          </a:p>
        </p:txBody>
      </p:sp>
      <p:pic>
        <p:nvPicPr>
          <p:cNvPr id="133" name="Google Shape;133;p19"/>
          <p:cNvPicPr preferRelativeResize="0"/>
          <p:nvPr/>
        </p:nvPicPr>
        <p:blipFill>
          <a:blip r:embed="rId3">
            <a:alphaModFix/>
          </a:blip>
          <a:stretch>
            <a:fillRect/>
          </a:stretch>
        </p:blipFill>
        <p:spPr>
          <a:xfrm>
            <a:off x="56225" y="491875"/>
            <a:ext cx="6338025" cy="382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