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9" r:id="rId4"/>
    <p:sldId id="266" r:id="rId5"/>
    <p:sldId id="262" r:id="rId6"/>
    <p:sldId id="294" r:id="rId7"/>
    <p:sldId id="264" r:id="rId8"/>
    <p:sldId id="268" r:id="rId9"/>
    <p:sldId id="269" r:id="rId10"/>
    <p:sldId id="295" r:id="rId11"/>
    <p:sldId id="271" r:id="rId12"/>
    <p:sldId id="272" r:id="rId13"/>
    <p:sldId id="273" r:id="rId14"/>
    <p:sldId id="274" r:id="rId15"/>
    <p:sldId id="275" r:id="rId16"/>
    <p:sldId id="277" r:id="rId17"/>
    <p:sldId id="279" r:id="rId18"/>
    <p:sldId id="280" r:id="rId19"/>
    <p:sldId id="283" r:id="rId20"/>
    <p:sldId id="282" r:id="rId21"/>
    <p:sldId id="284" r:id="rId22"/>
    <p:sldId id="285" r:id="rId23"/>
    <p:sldId id="286" r:id="rId24"/>
    <p:sldId id="296" r:id="rId25"/>
    <p:sldId id="287" r:id="rId26"/>
    <p:sldId id="288" r:id="rId27"/>
    <p:sldId id="297" r:id="rId28"/>
    <p:sldId id="299" r:id="rId29"/>
    <p:sldId id="290" r:id="rId30"/>
    <p:sldId id="291" r:id="rId31"/>
    <p:sldId id="298" r:id="rId3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70" d="100"/>
          <a:sy n="70" d="100"/>
        </p:scale>
        <p:origin x="-10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1E23-3C5E-4C83-B9A7-5FFF16D8FA4C}" type="doc">
      <dgm:prSet loTypeId="urn:microsoft.com/office/officeart/2005/8/layout/venn1" loCatId="relationship" qsTypeId="urn:microsoft.com/office/officeart/2005/8/quickstyle/3d1" qsCatId="3D" csTypeId="urn:microsoft.com/office/officeart/2005/8/colors/accent0_3" csCatId="mainScheme" phldr="1"/>
      <dgm:spPr/>
    </dgm:pt>
    <dgm:pt modelId="{74AF23FB-070C-434B-84B9-00112B2D56F9}">
      <dgm:prSet phldrT="[Κείμενο]" custT="1"/>
      <dgm:spPr/>
      <dgm:t>
        <a:bodyPr/>
        <a:lstStyle/>
        <a:p>
          <a:pPr algn="l"/>
          <a:r>
            <a:rPr lang="el-GR" sz="2800" dirty="0" smtClean="0">
              <a:latin typeface="Helvetica" pitchFamily="34" charset="0"/>
              <a:cs typeface="Helvetica" pitchFamily="34" charset="0"/>
            </a:rPr>
            <a:t>ΚΥΒΕΡΝΗΤΙΚΑ ΑΝΟΙΧΤΑ ΔΕΔΟΜΕΝΑ</a:t>
          </a:r>
          <a:endParaRPr lang="el-GR" sz="2800" dirty="0">
            <a:latin typeface="Helvetica" pitchFamily="34" charset="0"/>
            <a:cs typeface="Helvetica" pitchFamily="34" charset="0"/>
          </a:endParaRPr>
        </a:p>
      </dgm:t>
    </dgm:pt>
    <dgm:pt modelId="{B92BBC11-E8A3-471D-8D64-6E0F4D4A48CD}" type="sibTrans" cxnId="{363165F1-3AA1-4712-9BA5-86B632514A14}">
      <dgm:prSet/>
      <dgm:spPr/>
      <dgm:t>
        <a:bodyPr/>
        <a:lstStyle/>
        <a:p>
          <a:endParaRPr lang="el-GR"/>
        </a:p>
      </dgm:t>
    </dgm:pt>
    <dgm:pt modelId="{E70ECD59-5E55-4573-97D8-2B7E936E0CD3}" type="parTrans" cxnId="{363165F1-3AA1-4712-9BA5-86B632514A14}">
      <dgm:prSet/>
      <dgm:spPr/>
      <dgm:t>
        <a:bodyPr/>
        <a:lstStyle/>
        <a:p>
          <a:endParaRPr lang="el-GR"/>
        </a:p>
      </dgm:t>
    </dgm:pt>
    <dgm:pt modelId="{6AAE05FA-C0C4-413C-BA78-402386C6614A}">
      <dgm:prSet phldrT="[Κείμενο]" custT="1"/>
      <dgm:spPr/>
      <dgm:t>
        <a:bodyPr/>
        <a:lstStyle/>
        <a:p>
          <a:pPr algn="ctr"/>
          <a:r>
            <a:rPr lang="el-GR" sz="2800" dirty="0" smtClean="0">
              <a:latin typeface="Helvetica" pitchFamily="34" charset="0"/>
              <a:cs typeface="Helvetica" pitchFamily="34" charset="0"/>
            </a:rPr>
            <a:t>ΣΥΜΜΕΤΟΧΙΚΗ ΔΗΜΟΚΡΑΤΙΑ</a:t>
          </a:r>
          <a:endParaRPr lang="el-GR" sz="2800" dirty="0">
            <a:latin typeface="Helvetica" pitchFamily="34" charset="0"/>
            <a:cs typeface="Helvetica" pitchFamily="34" charset="0"/>
          </a:endParaRPr>
        </a:p>
      </dgm:t>
    </dgm:pt>
    <dgm:pt modelId="{2FFD6E9A-BB94-4AB5-B24B-9ED7DA849D24}" type="sibTrans" cxnId="{931389BD-64BB-4313-84C3-DFD43263894B}">
      <dgm:prSet/>
      <dgm:spPr/>
      <dgm:t>
        <a:bodyPr/>
        <a:lstStyle/>
        <a:p>
          <a:endParaRPr lang="el-GR"/>
        </a:p>
      </dgm:t>
    </dgm:pt>
    <dgm:pt modelId="{EE4436D9-DF90-4007-BD7A-4E7D15C4A52D}" type="parTrans" cxnId="{931389BD-64BB-4313-84C3-DFD43263894B}">
      <dgm:prSet/>
      <dgm:spPr/>
      <dgm:t>
        <a:bodyPr/>
        <a:lstStyle/>
        <a:p>
          <a:endParaRPr lang="el-GR"/>
        </a:p>
      </dgm:t>
    </dgm:pt>
    <dgm:pt modelId="{DBE5A4C0-872D-41A5-8D8E-27F458B27E22}" type="pres">
      <dgm:prSet presAssocID="{BC9F1E23-3C5E-4C83-B9A7-5FFF16D8FA4C}" presName="compositeShape" presStyleCnt="0">
        <dgm:presLayoutVars>
          <dgm:chMax val="7"/>
          <dgm:dir/>
          <dgm:resizeHandles val="exact"/>
        </dgm:presLayoutVars>
      </dgm:prSet>
      <dgm:spPr/>
    </dgm:pt>
    <dgm:pt modelId="{3D7AF32F-E9F4-495C-8CFE-E845C4CD6806}" type="pres">
      <dgm:prSet presAssocID="{74AF23FB-070C-434B-84B9-00112B2D56F9}" presName="circ1" presStyleLbl="vennNode1" presStyleIdx="0" presStyleCnt="2" custScaleX="105279" custScaleY="93647"/>
      <dgm:spPr/>
      <dgm:t>
        <a:bodyPr/>
        <a:lstStyle/>
        <a:p>
          <a:endParaRPr lang="el-GR"/>
        </a:p>
      </dgm:t>
    </dgm:pt>
    <dgm:pt modelId="{F7A90BCF-998A-41D1-B0F1-57AE15828C4F}" type="pres">
      <dgm:prSet presAssocID="{74AF23FB-070C-434B-84B9-00112B2D56F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4EB756F-B87E-4A01-B7E8-31F1A64A25D0}" type="pres">
      <dgm:prSet presAssocID="{6AAE05FA-C0C4-413C-BA78-402386C6614A}" presName="circ2" presStyleLbl="vennNode1" presStyleIdx="1" presStyleCnt="2" custScaleX="102698" custScaleY="93647"/>
      <dgm:spPr/>
      <dgm:t>
        <a:bodyPr/>
        <a:lstStyle/>
        <a:p>
          <a:endParaRPr lang="el-GR"/>
        </a:p>
      </dgm:t>
    </dgm:pt>
    <dgm:pt modelId="{E3EA9835-0A75-4166-9608-8E793127C76C}" type="pres">
      <dgm:prSet presAssocID="{6AAE05FA-C0C4-413C-BA78-402386C6614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931389BD-64BB-4313-84C3-DFD43263894B}" srcId="{BC9F1E23-3C5E-4C83-B9A7-5FFF16D8FA4C}" destId="{6AAE05FA-C0C4-413C-BA78-402386C6614A}" srcOrd="1" destOrd="0" parTransId="{EE4436D9-DF90-4007-BD7A-4E7D15C4A52D}" sibTransId="{2FFD6E9A-BB94-4AB5-B24B-9ED7DA849D24}"/>
    <dgm:cxn modelId="{7CB53AA6-1D30-4A18-9D40-7150A3A41EEC}" type="presOf" srcId="{74AF23FB-070C-434B-84B9-00112B2D56F9}" destId="{F7A90BCF-998A-41D1-B0F1-57AE15828C4F}" srcOrd="1" destOrd="0" presId="urn:microsoft.com/office/officeart/2005/8/layout/venn1"/>
    <dgm:cxn modelId="{363165F1-3AA1-4712-9BA5-86B632514A14}" srcId="{BC9F1E23-3C5E-4C83-B9A7-5FFF16D8FA4C}" destId="{74AF23FB-070C-434B-84B9-00112B2D56F9}" srcOrd="0" destOrd="0" parTransId="{E70ECD59-5E55-4573-97D8-2B7E936E0CD3}" sibTransId="{B92BBC11-E8A3-471D-8D64-6E0F4D4A48CD}"/>
    <dgm:cxn modelId="{E5E058F0-0212-460F-87AD-AA910D6E5386}" type="presOf" srcId="{6AAE05FA-C0C4-413C-BA78-402386C6614A}" destId="{B4EB756F-B87E-4A01-B7E8-31F1A64A25D0}" srcOrd="0" destOrd="0" presId="urn:microsoft.com/office/officeart/2005/8/layout/venn1"/>
    <dgm:cxn modelId="{DA2A46A2-D9A5-4194-8D4B-4A74237FC62F}" type="presOf" srcId="{BC9F1E23-3C5E-4C83-B9A7-5FFF16D8FA4C}" destId="{DBE5A4C0-872D-41A5-8D8E-27F458B27E22}" srcOrd="0" destOrd="0" presId="urn:microsoft.com/office/officeart/2005/8/layout/venn1"/>
    <dgm:cxn modelId="{4C7ACC33-35D2-4185-B581-00A2B0D8D2B2}" type="presOf" srcId="{6AAE05FA-C0C4-413C-BA78-402386C6614A}" destId="{E3EA9835-0A75-4166-9608-8E793127C76C}" srcOrd="1" destOrd="0" presId="urn:microsoft.com/office/officeart/2005/8/layout/venn1"/>
    <dgm:cxn modelId="{565EA0A7-AAE7-4DB0-A944-47D863F7F9AB}" type="presOf" srcId="{74AF23FB-070C-434B-84B9-00112B2D56F9}" destId="{3D7AF32F-E9F4-495C-8CFE-E845C4CD6806}" srcOrd="0" destOrd="0" presId="urn:microsoft.com/office/officeart/2005/8/layout/venn1"/>
    <dgm:cxn modelId="{3B0F9B96-085C-4AF9-B4B0-5CAFD69A2863}" type="presParOf" srcId="{DBE5A4C0-872D-41A5-8D8E-27F458B27E22}" destId="{3D7AF32F-E9F4-495C-8CFE-E845C4CD6806}" srcOrd="0" destOrd="0" presId="urn:microsoft.com/office/officeart/2005/8/layout/venn1"/>
    <dgm:cxn modelId="{8D0DDC2B-CFD5-4E32-A9EE-150B405C3174}" type="presParOf" srcId="{DBE5A4C0-872D-41A5-8D8E-27F458B27E22}" destId="{F7A90BCF-998A-41D1-B0F1-57AE15828C4F}" srcOrd="1" destOrd="0" presId="urn:microsoft.com/office/officeart/2005/8/layout/venn1"/>
    <dgm:cxn modelId="{822BEA46-BB43-4194-80A9-C3DB93F25769}" type="presParOf" srcId="{DBE5A4C0-872D-41A5-8D8E-27F458B27E22}" destId="{B4EB756F-B87E-4A01-B7E8-31F1A64A25D0}" srcOrd="2" destOrd="0" presId="urn:microsoft.com/office/officeart/2005/8/layout/venn1"/>
    <dgm:cxn modelId="{D9BF9482-AB5D-4F46-8FED-1606FB336FCC}" type="presParOf" srcId="{DBE5A4C0-872D-41A5-8D8E-27F458B27E22}" destId="{E3EA9835-0A75-4166-9608-8E793127C7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7AF32F-E9F4-495C-8CFE-E845C4CD6806}">
      <dsp:nvSpPr>
        <dsp:cNvPr id="0" name=""/>
        <dsp:cNvSpPr/>
      </dsp:nvSpPr>
      <dsp:spPr>
        <a:xfrm>
          <a:off x="104533" y="1052744"/>
          <a:ext cx="5342825" cy="47525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>
              <a:latin typeface="Helvetica" pitchFamily="34" charset="0"/>
              <a:cs typeface="Helvetica" pitchFamily="34" charset="0"/>
            </a:rPr>
            <a:t>ΚΥΒΕΡΝΗΤΙΚΑ ΑΝΟΙΧΤΑ ΔΕΔΟΜΕΝΑ</a:t>
          </a:r>
          <a:endParaRPr lang="el-GR" sz="2800" kern="1200" dirty="0">
            <a:latin typeface="Helvetica" pitchFamily="34" charset="0"/>
            <a:cs typeface="Helvetica" pitchFamily="34" charset="0"/>
          </a:endParaRPr>
        </a:p>
      </dsp:txBody>
      <dsp:txXfrm>
        <a:off x="850603" y="1613167"/>
        <a:ext cx="3080547" cy="3631664"/>
      </dsp:txXfrm>
    </dsp:sp>
    <dsp:sp modelId="{B4EB756F-B87E-4A01-B7E8-31F1A64A25D0}">
      <dsp:nvSpPr>
        <dsp:cNvPr id="0" name=""/>
        <dsp:cNvSpPr/>
      </dsp:nvSpPr>
      <dsp:spPr>
        <a:xfrm>
          <a:off x="3827625" y="1052744"/>
          <a:ext cx="5211841" cy="47525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>
              <a:latin typeface="Helvetica" pitchFamily="34" charset="0"/>
              <a:cs typeface="Helvetica" pitchFamily="34" charset="0"/>
            </a:rPr>
            <a:t>ΣΥΜΜΕΤΟΧΙΚΗ ΔΗΜΟΚΡΑΤΙΑ</a:t>
          </a:r>
          <a:endParaRPr lang="el-GR" sz="2800" kern="1200" dirty="0">
            <a:latin typeface="Helvetica" pitchFamily="34" charset="0"/>
            <a:cs typeface="Helvetica" pitchFamily="34" charset="0"/>
          </a:endParaRPr>
        </a:p>
      </dsp:txBody>
      <dsp:txXfrm>
        <a:off x="5306661" y="1613167"/>
        <a:ext cx="3005025" cy="363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52AB3-B35F-4C84-865F-E7C0C415FCF7}" type="datetimeFigureOut">
              <a:rPr lang="el-GR" smtClean="0"/>
              <a:pPr/>
              <a:t>9/7/2012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877C-8372-4465-AD6C-8A71E76297D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7877C-8372-4465-AD6C-8A71E76297DA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9BC7-203E-4DB2-A869-D8A7B8C3656F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15D2-43A1-407D-B91A-8844E1EAC14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2453-5AA8-46F9-A072-DE7B4AFB91FB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B56-D1E3-43B8-864B-805FB2471626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FB87-9AC3-498B-8FB8-599F5A722395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197-B0A3-455B-A8C0-3DE9EB460C17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71DD-EF99-4585-BFC2-EF28DEDC8516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12F-C4A4-4E33-B47A-D071A6047065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76A-BDB1-4C58-8ED7-62EE73F66A0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C528-3571-41AB-8216-93ADE40DBF2B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7EBB-DC45-47C3-A3D5-AC02AD9EB816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GOViz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4441-2242-4BD4-8638-1093933E07A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7772400" cy="1584176"/>
          </a:xfrm>
        </p:spPr>
        <p:txBody>
          <a:bodyPr/>
          <a:lstStyle/>
          <a:p>
            <a:pPr algn="l"/>
            <a:r>
              <a:rPr lang="en-US" dirty="0" smtClean="0">
                <a:latin typeface="Helvetica Neue"/>
              </a:rPr>
              <a:t/>
            </a:r>
            <a:br>
              <a:rPr lang="en-US" dirty="0" smtClean="0">
                <a:latin typeface="Helvetica Neue"/>
              </a:rPr>
            </a:br>
            <a:r>
              <a:rPr lang="en-US" dirty="0" smtClean="0">
                <a:latin typeface="Helvetica Neue"/>
              </a:rPr>
              <a:t>GOViz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395536" y="3356992"/>
            <a:ext cx="7520880" cy="1752600"/>
          </a:xfrm>
        </p:spPr>
        <p:txBody>
          <a:bodyPr>
            <a:normAutofit/>
          </a:bodyPr>
          <a:lstStyle/>
          <a:p>
            <a:pPr algn="l"/>
            <a:r>
              <a:rPr lang="el-GR" sz="1900" dirty="0" smtClean="0">
                <a:latin typeface="Helvetica Neue"/>
                <a:cs typeface="Helvetica" charset="0"/>
                <a:sym typeface="Helvetica" charset="0"/>
              </a:rPr>
              <a:t>ΕΠΕΞΕΡΓΑΣΙΑ , ΔΙΑΧΕΙΡΙΣΗ ΚΑΙ ΟΠΤΙΚΟΠΟΙΗΣΗ ΑΝΟΙΧΤΩΝ ΔΕΔΟΜΕΝΩΝ ΜΕ ΣΥΓΧΡΟΝΕΣ ΔΙΑΔΥΚΤΙΑΚΕΣ ΤΕΧΝΟΛΟΓΙΕΣ</a:t>
            </a:r>
          </a:p>
          <a:p>
            <a:pPr algn="l"/>
            <a:endParaRPr lang="el-GR" sz="17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>
          <a:xfrm>
            <a:off x="523564" y="3205438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- TextBox"/>
          <p:cNvSpPr txBox="1"/>
          <p:nvPr/>
        </p:nvSpPr>
        <p:spPr>
          <a:xfrm>
            <a:off x="6012160" y="5445224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Helvetica" pitchFamily="34" charset="0"/>
                <a:cs typeface="Helvetica" pitchFamily="34" charset="0"/>
              </a:rPr>
              <a:t>Διπλωματική εργασία του</a:t>
            </a:r>
          </a:p>
          <a:p>
            <a:r>
              <a:rPr lang="el-GR" sz="2000" b="1" dirty="0" smtClean="0">
                <a:latin typeface="Helvetica" pitchFamily="34" charset="0"/>
                <a:cs typeface="Helvetica" pitchFamily="34" charset="0"/>
              </a:rPr>
              <a:t>Λάζαρου Αποστολίδη</a:t>
            </a:r>
          </a:p>
          <a:p>
            <a:endParaRPr lang="el-GR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79-12C6-4D1F-B9E5-2D54B4373CE6}" type="datetime1">
              <a:rPr lang="el-GR" smtClean="0"/>
              <a:pPr/>
              <a:t>9/7/2012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10</a:t>
            </a:fld>
            <a:endParaRPr lang="el-GR"/>
          </a:p>
        </p:txBody>
      </p:sp>
      <p:graphicFrame>
        <p:nvGraphicFramePr>
          <p:cNvPr id="7" name="6 - Διάγραμμα"/>
          <p:cNvGraphicFramePr/>
          <p:nvPr/>
        </p:nvGraphicFramePr>
        <p:xfrm>
          <a:off x="0" y="-2738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13 - TextBox"/>
          <p:cNvSpPr txBox="1"/>
          <p:nvPr/>
        </p:nvSpPr>
        <p:spPr>
          <a:xfrm>
            <a:off x="3851920" y="2636912"/>
            <a:ext cx="144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  </a:t>
            </a: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Λήψη </a:t>
            </a: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Αποφάσεων </a:t>
            </a:r>
            <a:b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</a:b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</a:b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</a:t>
            </a: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Διαφάνεια </a:t>
            </a: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</a:b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    </a:t>
            </a:r>
            <a:r>
              <a:rPr lang="el-GR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Έλεγχος</a:t>
            </a:r>
            <a:endParaRPr lang="el-GR" dirty="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11</a:t>
            </a:fld>
            <a:endParaRPr lang="el-GR"/>
          </a:p>
        </p:txBody>
      </p:sp>
      <p:pic>
        <p:nvPicPr>
          <p:cNvPr id="4" name="3 - Εικόνα" descr="Country   Regional Analysis   Where Does My Money Go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12</a:t>
            </a:fld>
            <a:endParaRPr lang="el-GR"/>
          </a:p>
        </p:txBody>
      </p:sp>
      <p:pic>
        <p:nvPicPr>
          <p:cNvPr id="4" name="3 - Εικόνα" descr="Live map of London Underground trai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13</a:t>
            </a:fld>
            <a:endParaRPr lang="el-GR"/>
          </a:p>
        </p:txBody>
      </p:sp>
      <p:pic>
        <p:nvPicPr>
          <p:cNvPr id="4" name="3 - Εικόνα" descr="Organogram Data   Organogram Vie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14</a:t>
            </a:fld>
            <a:endParaRPr lang="el-GR"/>
          </a:p>
        </p:txBody>
      </p:sp>
      <p:pic>
        <p:nvPicPr>
          <p:cNvPr id="4" name="3 - Εικόνα" descr="iLive   1 Dupont Circle NW 200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15</a:t>
            </a:fld>
            <a:endParaRPr lang="el-GR"/>
          </a:p>
        </p:txBody>
      </p:sp>
      <p:pic>
        <p:nvPicPr>
          <p:cNvPr id="4" name="3 - Εικόνα" descr="Interactive Map Showing Immigration Data Since 1880   Interactive Graphic   NYTimes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16</a:t>
            </a:fld>
            <a:endParaRPr lang="el-GR" dirty="0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0" y="548680"/>
            <a:ext cx="47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 </a:t>
            </a:r>
            <a:endParaRPr lang="el-GR" sz="2400" b="1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0" name="29 - TextBox"/>
          <p:cNvSpPr txBox="1"/>
          <p:nvPr/>
        </p:nvSpPr>
        <p:spPr>
          <a:xfrm>
            <a:off x="611560" y="551723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b="1" dirty="0"/>
          </a:p>
          <a:p>
            <a:endParaRPr lang="el-GR" b="1" dirty="0" smtClean="0"/>
          </a:p>
        </p:txBody>
      </p:sp>
      <p:pic>
        <p:nvPicPr>
          <p:cNvPr id="17" name="16 - Εικόνα" descr="e4710ea0caa54c5d561a4702a971c28e_X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980728"/>
            <a:ext cx="7272808" cy="450275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17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251520" y="548680"/>
            <a:ext cx="529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 ΙΣΤΟΧΩΡΟΙ</a:t>
            </a:r>
            <a:br>
              <a:rPr lang="el-GR" sz="2400" dirty="0" smtClean="0"/>
            </a:br>
            <a:r>
              <a:rPr lang="el-GR" sz="2400" dirty="0" smtClean="0"/>
              <a:t> </a:t>
            </a:r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</a:rPr>
              <a:t>ΒΑΣΙΣΜΕΝΟΙ ΣΤΗΝ ΔΙΑΥΓΕΙΑ </a:t>
            </a:r>
            <a:endParaRPr lang="el-G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23528" y="1484784"/>
            <a:ext cx="36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844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7728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Αισθητική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TextBox"/>
          <p:cNvSpPr txBox="1"/>
          <p:nvPr/>
        </p:nvSpPr>
        <p:spPr>
          <a:xfrm>
            <a:off x="755576" y="220486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Λειτουργικότητα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14 - Εικόνα" descr="diavgeia-logo380x7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404664"/>
            <a:ext cx="5148064" cy="952717"/>
          </a:xfrm>
          <a:prstGeom prst="rect">
            <a:avLst/>
          </a:prstGeom>
        </p:spPr>
      </p:pic>
      <p:pic>
        <p:nvPicPr>
          <p:cNvPr id="22" name="21 - Εικόνα" descr="Oπτικοποίηση δαπανών Ελληνικού Κράτους   Greek Spending Visualiz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628800"/>
            <a:ext cx="2876550" cy="685800"/>
          </a:xfrm>
          <a:prstGeom prst="rect">
            <a:avLst/>
          </a:prstGeom>
        </p:spPr>
      </p:pic>
      <p:pic>
        <p:nvPicPr>
          <p:cNvPr id="23" name="22 - Εικόνα" descr="gov.insight analyz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2492896"/>
            <a:ext cx="4427984" cy="514350"/>
          </a:xfrm>
          <a:prstGeom prst="rect">
            <a:avLst/>
          </a:prstGeom>
        </p:spPr>
      </p:pic>
      <p:pic>
        <p:nvPicPr>
          <p:cNvPr id="24" name="23 - Εικόνα" descr="Αναζητήσεις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3429000"/>
            <a:ext cx="3995936" cy="790575"/>
          </a:xfrm>
          <a:prstGeom prst="rect">
            <a:avLst/>
          </a:prstGeom>
        </p:spPr>
      </p:pic>
      <p:pic>
        <p:nvPicPr>
          <p:cNvPr id="25" name="24 - Εικόνα" descr="h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3968" y="4509120"/>
            <a:ext cx="4860032" cy="981075"/>
          </a:xfrm>
          <a:prstGeom prst="rect">
            <a:avLst/>
          </a:prstGeom>
        </p:spPr>
      </p:pic>
      <p:pic>
        <p:nvPicPr>
          <p:cNvPr id="26" name="25 - Εικόνα" descr="Διαύγεια API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38800" y="5877272"/>
            <a:ext cx="3505200" cy="438150"/>
          </a:xfrm>
          <a:prstGeom prst="rect">
            <a:avLst/>
          </a:prstGeom>
        </p:spPr>
      </p:pic>
      <p:sp>
        <p:nvSpPr>
          <p:cNvPr id="27" name="26 - Έλλειψη"/>
          <p:cNvSpPr/>
          <p:nvPr/>
        </p:nvSpPr>
        <p:spPr>
          <a:xfrm>
            <a:off x="467544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27 - TextBox"/>
          <p:cNvSpPr txBox="1"/>
          <p:nvPr/>
        </p:nvSpPr>
        <p:spPr>
          <a:xfrm>
            <a:off x="755576" y="263691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Οπτικοποίηση Δεδομένων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9" name="28 - Έλλειψη"/>
          <p:cNvSpPr/>
          <p:nvPr/>
        </p:nvSpPr>
        <p:spPr>
          <a:xfrm>
            <a:off x="467544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30 - TextBox"/>
          <p:cNvSpPr txBox="1"/>
          <p:nvPr/>
        </p:nvSpPr>
        <p:spPr>
          <a:xfrm>
            <a:off x="755576" y="306896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Αναζήτηση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31 - Έλλειψη"/>
          <p:cNvSpPr/>
          <p:nvPr/>
        </p:nvSpPr>
        <p:spPr>
          <a:xfrm>
            <a:off x="467544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TextBox"/>
          <p:cNvSpPr txBox="1"/>
          <p:nvPr/>
        </p:nvSpPr>
        <p:spPr>
          <a:xfrm>
            <a:off x="755576" y="350100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Πρωτοτυπία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4" name="33 - Έλλειψη"/>
          <p:cNvSpPr/>
          <p:nvPr/>
        </p:nvSpPr>
        <p:spPr>
          <a:xfrm>
            <a:off x="467544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34 - TextBox"/>
          <p:cNvSpPr txBox="1"/>
          <p:nvPr/>
        </p:nvSpPr>
        <p:spPr>
          <a:xfrm>
            <a:off x="755576" y="393305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Εντοπισμός Παρεκκλίσεων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6" name="35 - Έλλειψη"/>
          <p:cNvSpPr/>
          <p:nvPr/>
        </p:nvSpPr>
        <p:spPr>
          <a:xfrm>
            <a:off x="467544" y="44371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36 - TextBox"/>
          <p:cNvSpPr txBox="1"/>
          <p:nvPr/>
        </p:nvSpPr>
        <p:spPr>
          <a:xfrm>
            <a:off x="755576" y="436510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Έλεγχος Αποφάσεων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18</a:t>
            </a:fld>
            <a:endParaRPr lang="el-GR"/>
          </a:p>
        </p:txBody>
      </p:sp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1" y="3"/>
          <a:ext cx="9143999" cy="6863541"/>
        </p:xfrm>
        <a:graphic>
          <a:graphicData uri="http://schemas.openxmlformats.org/drawingml/2006/table">
            <a:tbl>
              <a:tblPr/>
              <a:tblGrid>
                <a:gridCol w="1915137"/>
                <a:gridCol w="1155176"/>
                <a:gridCol w="1226893"/>
                <a:gridCol w="1087785"/>
                <a:gridCol w="1222568"/>
                <a:gridCol w="1155176"/>
                <a:gridCol w="1381264"/>
              </a:tblGrid>
              <a:tr h="941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b="1" dirty="0" err="1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Υπερ</a:t>
                      </a:r>
                      <a:r>
                        <a:rPr lang="el-GR" sz="1800" b="1" dirty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-διαύγεια</a:t>
                      </a:r>
                      <a:endParaRPr lang="el-GR" sz="1800" dirty="0">
                        <a:solidFill>
                          <a:schemeClr val="bg1"/>
                        </a:solidFill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Greek</a:t>
                      </a:r>
                      <a:r>
                        <a:rPr lang="el-GR" sz="1800" b="1" dirty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/>
                      </a:r>
                      <a:br>
                        <a:rPr lang="el-GR" sz="1800" b="1" dirty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Spending</a:t>
                      </a:r>
                      <a:endParaRPr lang="el-GR" sz="1800" dirty="0">
                        <a:solidFill>
                          <a:schemeClr val="bg1"/>
                        </a:solidFill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Gov</a:t>
                      </a: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.</a:t>
                      </a:r>
                      <a:b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</a:b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insight</a:t>
                      </a:r>
                      <a:endParaRPr lang="el-GR" sz="1800" dirty="0"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Diavgeia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.</a:t>
                      </a: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/>
                      </a:r>
                      <a:b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</a:b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info</a:t>
                      </a:r>
                      <a:endParaRPr lang="el-GR" sz="1800" dirty="0"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GOV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Widgets</a:t>
                      </a:r>
                      <a:endParaRPr lang="el-GR" sz="1800" dirty="0">
                        <a:solidFill>
                          <a:schemeClr val="bg1"/>
                        </a:solidFill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Ανοιχτά Δημόσια Δεδομένα</a:t>
                      </a:r>
                      <a:endParaRPr lang="el-GR" sz="1800" dirty="0"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43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  <a:t>Αισθητική</a:t>
                      </a:r>
                      <a:b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Αισθητική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843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  <a:t>Λειτουργικότητα</a:t>
                      </a:r>
                      <a:b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Λειτουργικότητα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 smtClean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 smtClean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r>
                        <a:rPr lang="en-US" sz="2800" dirty="0" smtClean="0">
                          <a:latin typeface="+mn-lt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3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b="1" dirty="0" smtClean="0">
                          <a:latin typeface="Calibri"/>
                          <a:ea typeface="Times New Roman"/>
                          <a:cs typeface="Times New Roman"/>
                        </a:rPr>
                        <a:t>Οπτικοποίηση</a:t>
                      </a:r>
                      <a: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l-GR" sz="1800" b="1" dirty="0" err="1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Οπτικοποίση</a:t>
                      </a:r>
                      <a:r>
                        <a:rPr lang="el-GR" sz="1800" b="1" baseline="0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 δεδομένων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32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8430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  <a:t>Αναζήτηση</a:t>
                      </a:r>
                      <a:br>
                        <a:rPr lang="el-GR" sz="900" b="1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Αναζήτηση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 smtClean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r>
                        <a:rPr lang="en-US" sz="2800" dirty="0" smtClean="0">
                          <a:latin typeface="+mn-lt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 smtClean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r>
                        <a:rPr lang="en-US" sz="2800" dirty="0" smtClean="0">
                          <a:latin typeface="+mn-lt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82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</a:rPr>
                        <a:t>Πρωτοτυπία</a:t>
                      </a: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18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endParaRPr lang="el-G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714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Εντοπισμός </a:t>
                      </a:r>
                      <a:b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</a:br>
                      <a:r>
                        <a:rPr lang="el-GR" sz="1800" b="1" dirty="0" smtClean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παρεκκλίσεων</a:t>
                      </a:r>
                      <a:endParaRPr lang="el-GR" sz="1800" dirty="0"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2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l-GR" sz="900" dirty="0"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  <a:sym typeface="Wingdings"/>
                        </a:rPr>
                        <a:t></a:t>
                      </a:r>
                      <a:endParaRPr lang="el-GR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800" b="1" dirty="0" smtClean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Έλεγχος </a:t>
                      </a:r>
                      <a: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  <a:t>αποφάσεων</a:t>
                      </a:r>
                      <a:br>
                        <a:rPr lang="el-GR" sz="1800" b="1" dirty="0">
                          <a:solidFill>
                            <a:srgbClr val="FFFFFF"/>
                          </a:solidFill>
                          <a:latin typeface="Helvetica" pitchFamily="34" charset="0"/>
                          <a:ea typeface="Calibri"/>
                          <a:cs typeface="Helvetica" pitchFamily="34" charset="0"/>
                        </a:rPr>
                      </a:br>
                      <a:endParaRPr lang="el-GR" sz="1800" dirty="0">
                        <a:latin typeface="Helvetica" pitchFamily="34" charset="0"/>
                        <a:ea typeface="Calibri"/>
                        <a:cs typeface="Helvetica" pitchFamily="34" charset="0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▁</a:t>
                      </a:r>
                      <a:endParaRPr lang="el-GR" sz="36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19</a:t>
            </a:fld>
            <a:endParaRPr lang="el-GR"/>
          </a:p>
        </p:txBody>
      </p:sp>
      <p:pic>
        <p:nvPicPr>
          <p:cNvPr id="4" name="3 - Εικόνα" descr="GOVi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179512" y="54868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dirty="0" smtClean="0">
                <a:latin typeface="Helvetica Neue"/>
              </a:rPr>
              <a:t>MISSION STATEMENT</a:t>
            </a:r>
            <a:endParaRPr lang="el-GR" sz="2400" dirty="0">
              <a:latin typeface="Helvetica Neue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23528" y="1124744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323528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611560" y="1628800"/>
            <a:ext cx="31683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       DATA </a:t>
            </a:r>
            <a: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  <a:t/>
            </a:r>
            <a:b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</a:br>
            <a: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  <a:t>           </a:t>
            </a:r>
            <a:r>
              <a:rPr lang="en-US" sz="3600" b="1" dirty="0" smtClean="0">
                <a:latin typeface="Cambria Math"/>
                <a:ea typeface="Cambria Math"/>
                <a:cs typeface="Helvetica" pitchFamily="34" charset="0"/>
              </a:rPr>
              <a:t>⇩</a:t>
            </a:r>
            <a:br>
              <a:rPr lang="en-US" sz="3600" b="1" dirty="0" smtClean="0">
                <a:latin typeface="Cambria Math"/>
                <a:ea typeface="Cambria Math"/>
                <a:cs typeface="Helvetica" pitchFamily="34" charset="0"/>
              </a:rPr>
            </a:br>
            <a: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  <a:t>INFORMATION</a:t>
            </a:r>
            <a:b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</a:br>
            <a: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  <a:t> </a:t>
            </a:r>
            <a: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  <a:t>          </a:t>
            </a:r>
            <a:r>
              <a:rPr lang="en-US" sz="3600" b="1" dirty="0" smtClean="0">
                <a:latin typeface="Cambria Math"/>
                <a:ea typeface="Cambria Math"/>
                <a:cs typeface="Helvetica" pitchFamily="34" charset="0"/>
              </a:rPr>
              <a:t>⇩</a:t>
            </a:r>
            <a: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  <a:t> </a:t>
            </a:r>
            <a:b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</a:br>
            <a:r>
              <a:rPr lang="en-US" sz="1600" b="1" dirty="0" smtClean="0">
                <a:latin typeface="Cambria Math"/>
                <a:ea typeface="Cambria Math"/>
                <a:cs typeface="Helvetica" pitchFamily="34" charset="0"/>
              </a:rPr>
              <a:t> </a:t>
            </a:r>
            <a: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  <a:t>KNOWLEDGE</a:t>
            </a:r>
            <a:b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</a:br>
            <a:r>
              <a:rPr lang="en-US" sz="1600" dirty="0" smtClean="0">
                <a:latin typeface="Helvetica" pitchFamily="34" charset="0"/>
                <a:ea typeface="Cambria Math"/>
                <a:cs typeface="Helvetica" pitchFamily="34" charset="0"/>
              </a:rPr>
              <a:t>  </a:t>
            </a:r>
            <a:endParaRPr lang="el-GR" sz="1600" b="1" dirty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20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l-GR" sz="2400" b="1" dirty="0" smtClean="0"/>
              <a:t>  </a:t>
            </a:r>
            <a:r>
              <a:rPr lang="el-GR" sz="2400" dirty="0" smtClean="0"/>
              <a:t>ΣΤΟΧΟΣ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Ενημέρωση-Διαφάνεια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956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Έλεγχος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16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21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l-GR" sz="2400" b="1" dirty="0" smtClean="0"/>
              <a:t>  </a:t>
            </a:r>
            <a:r>
              <a:rPr lang="el-GR" sz="2400" dirty="0" smtClean="0"/>
              <a:t>ΠΡΟΔΙΑΓΡΑΦΕΣ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Άμεση εποπτεία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234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Αναζήτηση Αποφάσεων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2492896"/>
            <a:ext cx="1749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Ανάδειξη Τάσεων</a:t>
            </a: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22 - Έλλειψη"/>
          <p:cNvSpPr/>
          <p:nvPr/>
        </p:nvSpPr>
        <p:spPr>
          <a:xfrm>
            <a:off x="467544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23 - Ορθογώνιο"/>
          <p:cNvSpPr/>
          <p:nvPr/>
        </p:nvSpPr>
        <p:spPr>
          <a:xfrm>
            <a:off x="755576" y="2996952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Συγκρίσεις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5" name="24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22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l-GR" sz="2400" b="1" dirty="0" smtClean="0"/>
              <a:t>  </a:t>
            </a:r>
            <a:r>
              <a:rPr lang="el-GR" sz="2400" dirty="0" smtClean="0"/>
              <a:t>ΔΙΑΥΓΕΙΑ </a:t>
            </a:r>
            <a:r>
              <a:rPr lang="en-US" sz="2400" dirty="0" smtClean="0"/>
              <a:t>API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Άντληση Αποφάσεων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1566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Πλεονεκτήματα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3212976"/>
            <a:ext cx="1533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Μειονεκτήματα</a:t>
            </a: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3" name="22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  <p:sp>
        <p:nvSpPr>
          <p:cNvPr id="25" name="24 - Έλλειψη"/>
          <p:cNvSpPr/>
          <p:nvPr/>
        </p:nvSpPr>
        <p:spPr>
          <a:xfrm>
            <a:off x="827584" y="2564904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26 - Ορθογώνιο"/>
          <p:cNvSpPr/>
          <p:nvPr/>
        </p:nvSpPr>
        <p:spPr>
          <a:xfrm>
            <a:off x="1043608" y="2420888"/>
            <a:ext cx="26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Χρονικά νωρίς υλοποίηση</a:t>
            </a:r>
            <a:endParaRPr lang="el-GR" dirty="0"/>
          </a:p>
        </p:txBody>
      </p:sp>
      <p:sp>
        <p:nvSpPr>
          <p:cNvPr id="29" name="28 - Έλλειψη"/>
          <p:cNvSpPr/>
          <p:nvPr/>
        </p:nvSpPr>
        <p:spPr>
          <a:xfrm>
            <a:off x="827584" y="2924944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29 - Ορθογώνιο"/>
          <p:cNvSpPr/>
          <p:nvPr/>
        </p:nvSpPr>
        <p:spPr>
          <a:xfrm>
            <a:off x="1043608" y="2780928"/>
            <a:ext cx="237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Καλή κατηγοριοποίηση</a:t>
            </a:r>
            <a:endParaRPr lang="el-GR" dirty="0"/>
          </a:p>
        </p:txBody>
      </p:sp>
      <p:sp>
        <p:nvSpPr>
          <p:cNvPr id="31" name="30 - Έλλειψη"/>
          <p:cNvSpPr/>
          <p:nvPr/>
        </p:nvSpPr>
        <p:spPr>
          <a:xfrm>
            <a:off x="827584" y="378904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31 - Ορθογώνιο"/>
          <p:cNvSpPr/>
          <p:nvPr/>
        </p:nvSpPr>
        <p:spPr>
          <a:xfrm>
            <a:off x="1043608" y="3645024"/>
            <a:ext cx="178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Λάθος Δεδομένα</a:t>
            </a:r>
            <a:endParaRPr lang="el-GR" dirty="0"/>
          </a:p>
        </p:txBody>
      </p:sp>
      <p:sp>
        <p:nvSpPr>
          <p:cNvPr id="33" name="32 - Έλλειψη"/>
          <p:cNvSpPr/>
          <p:nvPr/>
        </p:nvSpPr>
        <p:spPr>
          <a:xfrm>
            <a:off x="827584" y="414908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33 - Ορθογώνιο"/>
          <p:cNvSpPr/>
          <p:nvPr/>
        </p:nvSpPr>
        <p:spPr>
          <a:xfrm>
            <a:off x="1043608" y="4005064"/>
            <a:ext cx="3028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Μη ενιαίος τρόπος εισαγωγής</a:t>
            </a:r>
            <a:endParaRPr lang="el-GR" dirty="0"/>
          </a:p>
        </p:txBody>
      </p:sp>
      <p:sp>
        <p:nvSpPr>
          <p:cNvPr id="35" name="34 - Έλλειψη"/>
          <p:cNvSpPr/>
          <p:nvPr/>
        </p:nvSpPr>
        <p:spPr>
          <a:xfrm>
            <a:off x="827584" y="450912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35 - Ορθογώνιο"/>
          <p:cNvSpPr/>
          <p:nvPr/>
        </p:nvSpPr>
        <p:spPr>
          <a:xfrm>
            <a:off x="1043608" y="4365104"/>
            <a:ext cx="94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Στάσιμο</a:t>
            </a:r>
            <a:endParaRPr lang="el-GR" dirty="0"/>
          </a:p>
        </p:txBody>
      </p:sp>
      <p:sp>
        <p:nvSpPr>
          <p:cNvPr id="37" name="36 - Έλλειψη"/>
          <p:cNvSpPr/>
          <p:nvPr/>
        </p:nvSpPr>
        <p:spPr>
          <a:xfrm>
            <a:off x="827584" y="4869160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37 - Ορθογώνιο"/>
          <p:cNvSpPr/>
          <p:nvPr/>
        </p:nvSpPr>
        <p:spPr>
          <a:xfrm>
            <a:off x="1043608" y="4725144"/>
            <a:ext cx="234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Φτωχό σε πληροφορία</a:t>
            </a:r>
            <a:endParaRPr lang="el-G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23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40466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l-GR" sz="2400" b="1" dirty="0" smtClean="0"/>
              <a:t>   </a:t>
            </a:r>
            <a:r>
              <a:rPr lang="el-GR" sz="2400" dirty="0" smtClean="0"/>
              <a:t>ΤΕΧΝΟΛΟΓΙΕΣ</a:t>
            </a:r>
            <a:br>
              <a:rPr lang="el-GR" sz="2400" dirty="0" smtClean="0"/>
            </a:br>
            <a:r>
              <a:rPr lang="el-GR" sz="2400" dirty="0" smtClean="0"/>
              <a:t> 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client side</a:t>
            </a:r>
            <a:endParaRPr lang="el-G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8989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51788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HTML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9394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2021939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CSS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340768"/>
            <a:ext cx="3456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259800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2525995"/>
            <a:ext cx="1063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Bootstrap</a:t>
            </a: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- Έλλειψη"/>
          <p:cNvSpPr/>
          <p:nvPr/>
        </p:nvSpPr>
        <p:spPr>
          <a:xfrm>
            <a:off x="467544" y="310205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30 - Ορθογώνιο"/>
          <p:cNvSpPr/>
          <p:nvPr/>
        </p:nvSpPr>
        <p:spPr>
          <a:xfrm>
            <a:off x="755576" y="3030051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Helvetica" pitchFamily="34" charset="0"/>
                <a:cs typeface="Helvetica" pitchFamily="34" charset="0"/>
              </a:rPr>
              <a:t>Javascript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31 - Έλλειψη"/>
          <p:cNvSpPr/>
          <p:nvPr/>
        </p:nvSpPr>
        <p:spPr>
          <a:xfrm>
            <a:off x="467544" y="360611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Ορθογώνιο"/>
          <p:cNvSpPr/>
          <p:nvPr/>
        </p:nvSpPr>
        <p:spPr>
          <a:xfrm>
            <a:off x="755576" y="3534107"/>
            <a:ext cx="8467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Helvetica" pitchFamily="34" charset="0"/>
                <a:cs typeface="Helvetica" pitchFamily="34" charset="0"/>
              </a:rPr>
              <a:t>JQuery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4" name="33 - Έλλειψη"/>
          <p:cNvSpPr/>
          <p:nvPr/>
        </p:nvSpPr>
        <p:spPr>
          <a:xfrm>
            <a:off x="467544" y="41101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34 - Ορθογώνιο"/>
          <p:cNvSpPr/>
          <p:nvPr/>
        </p:nvSpPr>
        <p:spPr>
          <a:xfrm>
            <a:off x="755576" y="4038163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AJAX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6" name="35 - Έλλειψη"/>
          <p:cNvSpPr/>
          <p:nvPr/>
        </p:nvSpPr>
        <p:spPr>
          <a:xfrm>
            <a:off x="467544" y="454221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36 - Ορθογώνιο"/>
          <p:cNvSpPr/>
          <p:nvPr/>
        </p:nvSpPr>
        <p:spPr>
          <a:xfrm>
            <a:off x="755576" y="4470211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Google Charts</a:t>
            </a: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3" name="22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48680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24</a:t>
            </a:fld>
            <a:endParaRPr lang="el-GR"/>
          </a:p>
        </p:txBody>
      </p:sp>
      <p:pic>
        <p:nvPicPr>
          <p:cNvPr id="4" name="3 - Εικόνα" descr="google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4000" cy="5661248"/>
          </a:xfrm>
          <a:prstGeom prst="rect">
            <a:avLst/>
          </a:prstGeom>
        </p:spPr>
      </p:pic>
      <p:sp>
        <p:nvSpPr>
          <p:cNvPr id="5" name="4 - TextBox"/>
          <p:cNvSpPr txBox="1"/>
          <p:nvPr/>
        </p:nvSpPr>
        <p:spPr>
          <a:xfrm>
            <a:off x="2915816" y="602128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WHY</a:t>
            </a:r>
            <a:r>
              <a:rPr lang="el-GR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GOOGLE CHARTS?</a:t>
            </a:r>
            <a:endParaRPr lang="el-GR" dirty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25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elvetica" pitchFamily="34" charset="0"/>
                <a:cs typeface="Helvetica" pitchFamily="34" charset="0"/>
              </a:rPr>
              <a:t>Servlets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XML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7" name="16 - Έλλειψη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2492896"/>
            <a:ext cx="731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JSON</a:t>
            </a: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- Έλλειψη"/>
          <p:cNvSpPr/>
          <p:nvPr/>
        </p:nvSpPr>
        <p:spPr>
          <a:xfrm>
            <a:off x="467544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30 - Ορθογώνιο"/>
          <p:cNvSpPr/>
          <p:nvPr/>
        </p:nvSpPr>
        <p:spPr>
          <a:xfrm>
            <a:off x="755576" y="299695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JDOM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31 - Έλλειψη"/>
          <p:cNvSpPr/>
          <p:nvPr/>
        </p:nvSpPr>
        <p:spPr>
          <a:xfrm>
            <a:off x="467544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Ορθογώνιο"/>
          <p:cNvSpPr/>
          <p:nvPr/>
        </p:nvSpPr>
        <p:spPr>
          <a:xfrm>
            <a:off x="755576" y="3501008"/>
            <a:ext cx="869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Helvetica" pitchFamily="34" charset="0"/>
                <a:cs typeface="Helvetica" pitchFamily="34" charset="0"/>
              </a:rPr>
              <a:t>MySQL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4" name="33 - Έλλειψη"/>
          <p:cNvSpPr/>
          <p:nvPr/>
        </p:nvSpPr>
        <p:spPr>
          <a:xfrm>
            <a:off x="467544" y="40770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34 - Ορθογώνιο"/>
          <p:cNvSpPr/>
          <p:nvPr/>
        </p:nvSpPr>
        <p:spPr>
          <a:xfrm>
            <a:off x="755576" y="4005064"/>
            <a:ext cx="2097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APIs (</a:t>
            </a:r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Διαύγεια-</a:t>
            </a:r>
            <a:r>
              <a:rPr lang="en-US" sz="1600" dirty="0" err="1" smtClean="0">
                <a:latin typeface="Helvetica" pitchFamily="34" charset="0"/>
                <a:cs typeface="Helvetica" pitchFamily="34" charset="0"/>
              </a:rPr>
              <a:t>Bitly</a:t>
            </a:r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)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22 - TextBox"/>
          <p:cNvSpPr txBox="1"/>
          <p:nvPr/>
        </p:nvSpPr>
        <p:spPr>
          <a:xfrm>
            <a:off x="395536" y="40466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l-GR" sz="2400" b="1" dirty="0" smtClean="0"/>
              <a:t>   </a:t>
            </a:r>
            <a:r>
              <a:rPr lang="el-GR" sz="2400" dirty="0" smtClean="0"/>
              <a:t>ΤΕΧΝΟΛΟΓΙΕΣ</a:t>
            </a:r>
            <a:br>
              <a:rPr lang="el-GR" sz="2400" dirty="0" smtClean="0"/>
            </a:br>
            <a:r>
              <a:rPr lang="el-GR" sz="2400" dirty="0" smtClean="0"/>
              <a:t> 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server side</a:t>
            </a:r>
            <a:endParaRPr lang="el-G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23 - Ευθεία γραμμή σύνδεσης"/>
          <p:cNvCxnSpPr/>
          <p:nvPr/>
        </p:nvCxnSpPr>
        <p:spPr>
          <a:xfrm>
            <a:off x="395536" y="1340768"/>
            <a:ext cx="3456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24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48680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26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n-US" sz="2400" dirty="0" smtClean="0"/>
              <a:t>IMPLEMENTATION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Κυβερνητικοί Φορείς στο σύνολο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1345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Βασική δομή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6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2492896"/>
            <a:ext cx="23672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Απεικόνιση Αποφάσεων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- Έλλειψη"/>
          <p:cNvSpPr/>
          <p:nvPr/>
        </p:nvSpPr>
        <p:spPr>
          <a:xfrm>
            <a:off x="467544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30 - Ορθογώνιο"/>
          <p:cNvSpPr/>
          <p:nvPr/>
        </p:nvSpPr>
        <p:spPr>
          <a:xfrm>
            <a:off x="755576" y="2996952"/>
            <a:ext cx="1969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Θεματικές Ενότητες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31 - Έλλειψη"/>
          <p:cNvSpPr/>
          <p:nvPr/>
        </p:nvSpPr>
        <p:spPr>
          <a:xfrm>
            <a:off x="467544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Ορθογώνιο"/>
          <p:cNvSpPr/>
          <p:nvPr/>
        </p:nvSpPr>
        <p:spPr>
          <a:xfrm>
            <a:off x="755576" y="3501008"/>
            <a:ext cx="32134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Κυβερνητικοί φορείς μεμονωμένα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539552" y="5013176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3" name="22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4932040" y="2564904"/>
            <a:ext cx="421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      DEMO!</a:t>
            </a:r>
            <a:endParaRPr lang="el-GR" sz="4400" dirty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7" name="6 - Εικόνα" descr="GOVizB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88024" cy="51627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29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l-GR" sz="2400" dirty="0" smtClean="0"/>
              <a:t>ΣΥΜΠΕΡΑΣΜΑΤΑ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755576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Ανάγκη για ενημέρωση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988840"/>
            <a:ext cx="3196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Καινούργιος τομέας στην Ελλάδα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528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2492896"/>
            <a:ext cx="3559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Αναγκαία η οπτικοποίηση δεδομένων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3" name="22 - Εικόνα" descr="GOViz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3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251520" y="54868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"/>
              </a:rPr>
              <a:t>OUTLINE</a:t>
            </a:r>
            <a:endParaRPr lang="el-GR" sz="2400" dirty="0">
              <a:latin typeface="Helvetica Neue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395536" y="1124744"/>
            <a:ext cx="3456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323528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611560" y="170080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Διαδικτυακά δεδομένα 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323528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611560" y="2204864"/>
            <a:ext cx="2409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Συμμετοχική δημοκρατία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22 - Έλλειψη"/>
          <p:cNvSpPr/>
          <p:nvPr/>
        </p:nvSpPr>
        <p:spPr>
          <a:xfrm>
            <a:off x="323528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23 - Ορθογώνιο"/>
          <p:cNvSpPr/>
          <p:nvPr/>
        </p:nvSpPr>
        <p:spPr>
          <a:xfrm>
            <a:off x="611560" y="2708920"/>
            <a:ext cx="2540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Οπτικοποίηση δεδομένων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14 - Έλλειψη"/>
          <p:cNvSpPr/>
          <p:nvPr/>
        </p:nvSpPr>
        <p:spPr>
          <a:xfrm>
            <a:off x="323528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16 - Ορθογώνιο"/>
          <p:cNvSpPr/>
          <p:nvPr/>
        </p:nvSpPr>
        <p:spPr>
          <a:xfrm>
            <a:off x="611560" y="3212976"/>
            <a:ext cx="785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itchFamily="34" charset="0"/>
                <a:cs typeface="Helvetica" pitchFamily="34" charset="0"/>
              </a:rPr>
              <a:t>GOViz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30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395536" y="54868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</a:t>
            </a:r>
            <a:r>
              <a:rPr lang="el-GR" sz="2400" dirty="0" smtClean="0"/>
              <a:t>ΜΕΛΛΟΝΤΙΚΑ ΣΧΕΔΙΑ</a:t>
            </a:r>
            <a:endParaRPr lang="el-GR" sz="2400" dirty="0"/>
          </a:p>
        </p:txBody>
      </p: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0" name="19 - Έλλειψη"/>
          <p:cNvSpPr/>
          <p:nvPr/>
        </p:nvSpPr>
        <p:spPr>
          <a:xfrm>
            <a:off x="467544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755576" y="1484784"/>
            <a:ext cx="2458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Έλεγχος Μαρκαρίσματος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14 - Εικόνα" descr="χωρίς τίτλο.PNG"/>
          <p:cNvPicPr>
            <a:picLocks noChangeAspect="1"/>
          </p:cNvPicPr>
          <p:nvPr/>
        </p:nvPicPr>
        <p:blipFill>
          <a:blip r:embed="rId4" cstate="print"/>
          <a:srcRect l="13380" r="63204" b="42189"/>
          <a:stretch>
            <a:fillRect/>
          </a:stretch>
        </p:blipFill>
        <p:spPr>
          <a:xfrm>
            <a:off x="179512" y="260648"/>
            <a:ext cx="504056" cy="936104"/>
          </a:xfrm>
          <a:prstGeom prst="rect">
            <a:avLst/>
          </a:prstGeom>
        </p:spPr>
      </p:pic>
      <p:cxnSp>
        <p:nvCxnSpPr>
          <p:cNvPr id="14" name="13 - Ευθεία γραμμή σύνδεσης"/>
          <p:cNvCxnSpPr/>
          <p:nvPr/>
        </p:nvCxnSpPr>
        <p:spPr>
          <a:xfrm>
            <a:off x="395536" y="1196752"/>
            <a:ext cx="3456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- Έλλειψη"/>
          <p:cNvSpPr/>
          <p:nvPr/>
        </p:nvSpPr>
        <p:spPr>
          <a:xfrm>
            <a:off x="467544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755576" y="1988840"/>
            <a:ext cx="3572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Εμπλουτισμός κυβερνητικών φορέων</a:t>
            </a:r>
            <a:endParaRPr lang="en-US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 smtClean="0">
              <a:latin typeface="Helvetica" pitchFamily="34" charset="0"/>
              <a:cs typeface="Helvetica" pitchFamily="34" charset="0"/>
            </a:endParaRP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- Έλλειψη"/>
          <p:cNvSpPr/>
          <p:nvPr/>
        </p:nvSpPr>
        <p:spPr>
          <a:xfrm>
            <a:off x="467544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30 - Ορθογώνιο"/>
          <p:cNvSpPr/>
          <p:nvPr/>
        </p:nvSpPr>
        <p:spPr>
          <a:xfrm>
            <a:off x="755576" y="2492896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Εφαρμογή στη πράξη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3" name="22 - Εικόνα" descr="GOViz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476672"/>
            <a:ext cx="606231" cy="5449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4932040" y="2564904"/>
            <a:ext cx="421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dirty="0" smtClean="0">
                <a:latin typeface="Helvetica" pitchFamily="34" charset="0"/>
                <a:cs typeface="Helvetica" pitchFamily="34" charset="0"/>
              </a:rPr>
              <a:t>Ευχαριστώ!</a:t>
            </a:r>
            <a:endParaRPr lang="el-GR" sz="4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7" name="6 - Εικόνα" descr="GOVizB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88024" cy="51627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4</a:t>
            </a:fld>
            <a:endParaRPr lang="el-GR"/>
          </a:p>
        </p:txBody>
      </p:sp>
      <p:sp>
        <p:nvSpPr>
          <p:cNvPr id="5" name="4 - TextBox"/>
          <p:cNvSpPr txBox="1"/>
          <p:nvPr/>
        </p:nvSpPr>
        <p:spPr>
          <a:xfrm>
            <a:off x="179512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Helvetica Neue"/>
                <a:cs typeface="Helvetica" pitchFamily="34" charset="0"/>
              </a:rPr>
              <a:t>ΔΙΑΔΙΚΥΤΑΚΑ ΔΕΔΟΜΕΝΑ</a:t>
            </a:r>
            <a:endParaRPr lang="el-GR" dirty="0">
              <a:latin typeface="Helvetica Neue"/>
              <a:cs typeface="Helvetica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>
          <a:xfrm>
            <a:off x="251520" y="1124744"/>
            <a:ext cx="36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- TextBox"/>
          <p:cNvSpPr txBox="1"/>
          <p:nvPr/>
        </p:nvSpPr>
        <p:spPr>
          <a:xfrm>
            <a:off x="323528" y="191683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/>
          </a:p>
        </p:txBody>
      </p:sp>
      <p:pic>
        <p:nvPicPr>
          <p:cNvPr id="10" name="9 - Εικόνα" descr="data-illustration-computing-cover-370x2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0"/>
            <a:ext cx="5148064" cy="6858000"/>
          </a:xfrm>
          <a:prstGeom prst="rect">
            <a:avLst/>
          </a:prstGeom>
        </p:spPr>
      </p:pic>
      <p:sp>
        <p:nvSpPr>
          <p:cNvPr id="12" name="11 - Έλλειψη"/>
          <p:cNvSpPr/>
          <p:nvPr/>
        </p:nvSpPr>
        <p:spPr>
          <a:xfrm>
            <a:off x="251520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TextBox"/>
          <p:cNvSpPr txBox="1"/>
          <p:nvPr/>
        </p:nvSpPr>
        <p:spPr>
          <a:xfrm>
            <a:off x="539552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Αύξηση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5</a:t>
            </a:fld>
            <a:endParaRPr lang="el-GR"/>
          </a:p>
        </p:txBody>
      </p:sp>
      <p:pic>
        <p:nvPicPr>
          <p:cNvPr id="4" name="3 - Εικόνα" descr="increase-da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6</a:t>
            </a:fld>
            <a:endParaRPr lang="el-GR"/>
          </a:p>
        </p:txBody>
      </p:sp>
      <p:sp>
        <p:nvSpPr>
          <p:cNvPr id="5" name="4 - TextBox"/>
          <p:cNvSpPr txBox="1"/>
          <p:nvPr/>
        </p:nvSpPr>
        <p:spPr>
          <a:xfrm>
            <a:off x="179512" y="6206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Helvetica" pitchFamily="34" charset="0"/>
                <a:cs typeface="Helvetica" pitchFamily="34" charset="0"/>
              </a:rPr>
              <a:t>ΔΙΑΔΙΚΥΤΑΚΑ ΔΕΔΟΜΕΝΑ</a:t>
            </a:r>
            <a:endParaRPr lang="el-GR" dirty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>
          <a:xfrm>
            <a:off x="251520" y="1124744"/>
            <a:ext cx="36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- TextBox"/>
          <p:cNvSpPr txBox="1"/>
          <p:nvPr/>
        </p:nvSpPr>
        <p:spPr>
          <a:xfrm>
            <a:off x="323528" y="191683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/>
          </a:p>
        </p:txBody>
      </p:sp>
      <p:pic>
        <p:nvPicPr>
          <p:cNvPr id="10" name="9 - Εικόνα" descr="data-illustration-computing-cover-370x2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0"/>
            <a:ext cx="5148064" cy="6858000"/>
          </a:xfrm>
          <a:prstGeom prst="rect">
            <a:avLst/>
          </a:prstGeom>
        </p:spPr>
      </p:pic>
      <p:sp>
        <p:nvSpPr>
          <p:cNvPr id="12" name="11 - Έλλειψη"/>
          <p:cNvSpPr/>
          <p:nvPr/>
        </p:nvSpPr>
        <p:spPr>
          <a:xfrm>
            <a:off x="251520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TextBox"/>
          <p:cNvSpPr txBox="1"/>
          <p:nvPr/>
        </p:nvSpPr>
        <p:spPr>
          <a:xfrm>
            <a:off x="539552" y="148478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Αύξηση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13 - Έλλειψη"/>
          <p:cNvSpPr/>
          <p:nvPr/>
        </p:nvSpPr>
        <p:spPr>
          <a:xfrm>
            <a:off x="251520" y="20608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TextBox"/>
          <p:cNvSpPr txBox="1"/>
          <p:nvPr/>
        </p:nvSpPr>
        <p:spPr>
          <a:xfrm>
            <a:off x="539552" y="198884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Ανοιχτά Διαδικτυακά δεδομένα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6" name="15 - Έλλειψη"/>
          <p:cNvSpPr/>
          <p:nvPr/>
        </p:nvSpPr>
        <p:spPr>
          <a:xfrm>
            <a:off x="251520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16 - Ορθογώνιο"/>
          <p:cNvSpPr/>
          <p:nvPr/>
        </p:nvSpPr>
        <p:spPr>
          <a:xfrm>
            <a:off x="539552" y="2492896"/>
            <a:ext cx="1446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Σπουδαιότητα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17 - Έλλειψη"/>
          <p:cNvSpPr/>
          <p:nvPr/>
        </p:nvSpPr>
        <p:spPr>
          <a:xfrm>
            <a:off x="251520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Ορθογώνιο"/>
          <p:cNvSpPr/>
          <p:nvPr/>
        </p:nvSpPr>
        <p:spPr>
          <a:xfrm>
            <a:off x="539552" y="2924944"/>
            <a:ext cx="2025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Απαραίτητα Στοιχεία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 dirty="0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7</a:t>
            </a:fld>
            <a:endParaRPr lang="el-GR"/>
          </a:p>
        </p:txBody>
      </p:sp>
      <p:pic>
        <p:nvPicPr>
          <p:cNvPr id="4" name="6 - Θέση περιεχομένου" descr="ilektroniki_diakiverni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661248"/>
          </a:xfrm>
          <a:prstGeom prst="rect">
            <a:avLst/>
          </a:prstGeom>
        </p:spPr>
      </p:pic>
      <p:sp>
        <p:nvSpPr>
          <p:cNvPr id="9" name="8 - TextBox"/>
          <p:cNvSpPr txBox="1"/>
          <p:nvPr/>
        </p:nvSpPr>
        <p:spPr>
          <a:xfrm>
            <a:off x="323528" y="19168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/>
          </a:p>
        </p:txBody>
      </p:sp>
      <p:sp>
        <p:nvSpPr>
          <p:cNvPr id="8" name="7 - TextBox"/>
          <p:cNvSpPr txBox="1"/>
          <p:nvPr/>
        </p:nvSpPr>
        <p:spPr>
          <a:xfrm>
            <a:off x="2843808" y="60212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 smtClean="0">
                <a:latin typeface="Helvetica" pitchFamily="34" charset="0"/>
                <a:cs typeface="Helvetica" pitchFamily="34" charset="0"/>
              </a:rPr>
              <a:t>ΣΥΜΜΕΤΟΧΙΚΗ</a:t>
            </a:r>
            <a:r>
              <a:rPr lang="el-GR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ΔΗΜΟΚΡΑΤΙΑ</a:t>
            </a:r>
            <a:endParaRPr lang="el-GR" dirty="0" smtClean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l-GR" dirty="0"/>
          </a:p>
        </p:txBody>
      </p:sp>
      <p:pic>
        <p:nvPicPr>
          <p:cNvPr id="21" name="20 - Εικόνα" descr="democracy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567986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D7FB-EAAB-4F42-881C-64E211403E81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8</a:t>
            </a:fld>
            <a:endParaRPr lang="el-GR"/>
          </a:p>
        </p:txBody>
      </p:sp>
      <p:sp>
        <p:nvSpPr>
          <p:cNvPr id="9" name="8 - TextBox"/>
          <p:cNvSpPr txBox="1"/>
          <p:nvPr/>
        </p:nvSpPr>
        <p:spPr>
          <a:xfrm>
            <a:off x="323528" y="19168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l-GR" dirty="0"/>
          </a:p>
        </p:txBody>
      </p:sp>
      <p:sp>
        <p:nvSpPr>
          <p:cNvPr id="8" name="7 - Ορθογώνιο"/>
          <p:cNvSpPr/>
          <p:nvPr/>
        </p:nvSpPr>
        <p:spPr>
          <a:xfrm>
            <a:off x="2915816" y="6021288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 smtClean="0">
                <a:latin typeface="Helvetica" pitchFamily="34" charset="0"/>
                <a:cs typeface="Helvetica" pitchFamily="34" charset="0"/>
              </a:rPr>
              <a:t>ΟΠΤΙΚΟΠΟΙΗΣΗ</a:t>
            </a:r>
            <a:r>
              <a:rPr lang="el-GR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ΔΕΔΟΜΕΝΩΝ</a:t>
            </a:r>
            <a:endParaRPr lang="el-GR" dirty="0">
              <a:solidFill>
                <a:schemeClr val="bg1">
                  <a:lumMod val="5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9 - Εικόνα" descr="slides.0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l="15700" r="45081" b="13354"/>
          <a:stretch>
            <a:fillRect/>
          </a:stretch>
        </p:blipFill>
        <p:spPr bwMode="auto">
          <a:xfrm>
            <a:off x="3779912" y="0"/>
            <a:ext cx="5364088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7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4441-2242-4BD4-8638-1093933E07A4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9" name="8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EC60-FCCF-41A0-B3C5-3C6EDEB8E4C2}" type="datetime1">
              <a:rPr lang="el-GR" smtClean="0"/>
              <a:pPr/>
              <a:t>9/7/2012</a:t>
            </a:fld>
            <a:endParaRPr lang="el-GR"/>
          </a:p>
        </p:txBody>
      </p:sp>
      <p:sp>
        <p:nvSpPr>
          <p:cNvPr id="10" name="9 - TextBox"/>
          <p:cNvSpPr txBox="1"/>
          <p:nvPr/>
        </p:nvSpPr>
        <p:spPr>
          <a:xfrm>
            <a:off x="179512" y="548680"/>
            <a:ext cx="5148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ΚΥΒΕΡΝΗΤΙΚΑ </a:t>
            </a:r>
            <a:r>
              <a:rPr lang="en-US" sz="2400" dirty="0" smtClean="0">
                <a:latin typeface="Helvetica Neue"/>
              </a:rPr>
              <a:t/>
            </a:r>
            <a:br>
              <a:rPr lang="en-US" sz="2400" dirty="0" smtClean="0">
                <a:latin typeface="Helvetica Neue"/>
              </a:rPr>
            </a:br>
            <a:r>
              <a:rPr lang="el-GR" sz="2000" dirty="0" smtClean="0">
                <a:solidFill>
                  <a:schemeClr val="bg1">
                    <a:lumMod val="50000"/>
                  </a:schemeClr>
                </a:solidFill>
              </a:rPr>
              <a:t>ΑΝΟΙΧΤΑ ΔΕΔΟΜΕΝΑ</a:t>
            </a:r>
            <a:endParaRPr lang="el-G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>
          <a:xfrm>
            <a:off x="251520" y="1412776"/>
            <a:ext cx="36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- TextBox"/>
          <p:cNvSpPr txBox="1"/>
          <p:nvPr/>
        </p:nvSpPr>
        <p:spPr>
          <a:xfrm>
            <a:off x="0" y="198884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8" name="17 - Έλλειψη"/>
          <p:cNvSpPr/>
          <p:nvPr/>
        </p:nvSpPr>
        <p:spPr>
          <a:xfrm>
            <a:off x="251520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TextBox"/>
          <p:cNvSpPr txBox="1"/>
          <p:nvPr/>
        </p:nvSpPr>
        <p:spPr>
          <a:xfrm>
            <a:off x="539552" y="170080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ΗΠΑ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10 - Έλλειψη"/>
          <p:cNvSpPr/>
          <p:nvPr/>
        </p:nvSpPr>
        <p:spPr>
          <a:xfrm>
            <a:off x="251520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TextBox"/>
          <p:cNvSpPr txBox="1"/>
          <p:nvPr/>
        </p:nvSpPr>
        <p:spPr>
          <a:xfrm>
            <a:off x="539552" y="213285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ΗΝΩΜΕΝΟ ΒΑΣΙΛΕΙΟ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3" name="12 - Έλλειψη"/>
          <p:cNvSpPr/>
          <p:nvPr/>
        </p:nvSpPr>
        <p:spPr>
          <a:xfrm>
            <a:off x="251520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Ορθογώνιο"/>
          <p:cNvSpPr/>
          <p:nvPr/>
        </p:nvSpPr>
        <p:spPr>
          <a:xfrm>
            <a:off x="539552" y="2564904"/>
            <a:ext cx="861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ΚΕΝΥΑ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" name="20 - Έλλειψη"/>
          <p:cNvSpPr/>
          <p:nvPr/>
        </p:nvSpPr>
        <p:spPr>
          <a:xfrm>
            <a:off x="251520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539552" y="2996952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ΒΕΛΓΙΟ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251520" y="350100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22 - Ορθογώνιο"/>
          <p:cNvSpPr/>
          <p:nvPr/>
        </p:nvSpPr>
        <p:spPr>
          <a:xfrm>
            <a:off x="539552" y="3429000"/>
            <a:ext cx="1035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b="1" dirty="0" smtClean="0">
                <a:latin typeface="Helvetica" pitchFamily="34" charset="0"/>
                <a:cs typeface="Helvetica" pitchFamily="34" charset="0"/>
              </a:rPr>
              <a:t>ΕΛΛΑΔΑ</a:t>
            </a:r>
            <a:endParaRPr lang="el-GR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4" name="23 - Έλλειψη"/>
          <p:cNvSpPr/>
          <p:nvPr/>
        </p:nvSpPr>
        <p:spPr>
          <a:xfrm>
            <a:off x="251520" y="3933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24 - Ορθογώνιο"/>
          <p:cNvSpPr/>
          <p:nvPr/>
        </p:nvSpPr>
        <p:spPr>
          <a:xfrm>
            <a:off x="539552" y="3861048"/>
            <a:ext cx="1282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ΑΥΣΤΡΑΛΙΑ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6" name="25 - Έλλειψη"/>
          <p:cNvSpPr/>
          <p:nvPr/>
        </p:nvSpPr>
        <p:spPr>
          <a:xfrm>
            <a:off x="251520" y="43651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26 - Ορθογώνιο"/>
          <p:cNvSpPr/>
          <p:nvPr/>
        </p:nvSpPr>
        <p:spPr>
          <a:xfrm>
            <a:off x="539552" y="4293096"/>
            <a:ext cx="88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ΓΑΛΛΙΑ</a:t>
            </a:r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8" name="27 - Έλλειψη"/>
          <p:cNvSpPr/>
          <p:nvPr/>
        </p:nvSpPr>
        <p:spPr>
          <a:xfrm>
            <a:off x="251520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28 - Ορθογώνιο"/>
          <p:cNvSpPr/>
          <p:nvPr/>
        </p:nvSpPr>
        <p:spPr>
          <a:xfrm>
            <a:off x="539552" y="4725144"/>
            <a:ext cx="66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Helvetica" pitchFamily="34" charset="0"/>
                <a:cs typeface="Helvetica" pitchFamily="34" charset="0"/>
              </a:rPr>
              <a:t>ΧΙΛΗ</a:t>
            </a:r>
          </a:p>
          <a:p>
            <a:endParaRPr lang="el-GR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611560" y="5013176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…</a:t>
            </a:r>
          </a:p>
          <a:p>
            <a:r>
              <a:rPr lang="el-GR" b="1" dirty="0" smtClean="0"/>
              <a:t>..</a:t>
            </a:r>
          </a:p>
          <a:p>
            <a:r>
              <a:rPr lang="el-GR" b="1" dirty="0" smtClean="0"/>
              <a:t>.</a:t>
            </a:r>
            <a:endParaRPr lang="el-GR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294</Words>
  <Application>Microsoft Office PowerPoint</Application>
  <PresentationFormat>Προβολή στην οθόνη (4:3)</PresentationFormat>
  <Paragraphs>231</Paragraphs>
  <Slides>31</Slides>
  <Notes>14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2" baseType="lpstr">
      <vt:lpstr>Θέμα του Office</vt:lpstr>
      <vt:lpstr> GOViz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Διαφάνεια 22</vt:lpstr>
      <vt:lpstr>Διαφάνεια 23</vt:lpstr>
      <vt:lpstr>Διαφάνεια 24</vt:lpstr>
      <vt:lpstr>Διαφάνεια 25</vt:lpstr>
      <vt:lpstr>Διαφάνεια 26</vt:lpstr>
      <vt:lpstr>Διαφάνεια 27</vt:lpstr>
      <vt:lpstr>Διαφάνεια 28</vt:lpstr>
      <vt:lpstr>Διαφάνεια 29</vt:lpstr>
      <vt:lpstr>Διαφάνεια 30</vt:lpstr>
      <vt:lpstr>Διαφάνεια 31</vt:lpstr>
    </vt:vector>
  </TitlesOfParts>
  <Company>laaposto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GOViz</dc:title>
  <dc:creator>laaposto</dc:creator>
  <cp:lastModifiedBy>laaposto</cp:lastModifiedBy>
  <cp:revision>120</cp:revision>
  <dcterms:created xsi:type="dcterms:W3CDTF">2012-06-29T02:53:08Z</dcterms:created>
  <dcterms:modified xsi:type="dcterms:W3CDTF">2012-07-09T14:31:24Z</dcterms:modified>
</cp:coreProperties>
</file>