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Old Standard TT" panose="020B0604020202020204" charset="0"/>
      <p:regular r:id="rId28"/>
      <p:bold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104BE-D995-476B-9F20-F3256CB3ECE5}">
  <a:tblStyle styleId="{C98104BE-D995-476B-9F20-F3256CB3ECE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ab2cdc0caf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ab2cdc0ca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ab2cdc0caf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ab2cdc0ca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ab2cdc0caf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ab2cdc0ca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ab2cdc0caf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ab2cdc0ca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ab2cdc0caf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ab2cdc0ca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ab45673dbe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ab45673db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ab2cdc0caf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ab2cdc0ca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ab45673dbe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ab45673db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ab45673dbe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ab45673db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ab45673dbe_5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ab45673dbe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ab2cdc0caf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ab2cdc0ca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ab45673db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ab45673db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ab45673dbe_5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ab45673dbe_5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ab45673dbe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ab45673db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ab45673dbe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ab45673dbe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ab45673dbe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ab45673dbe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ab45673dbe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ab45673dbe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a4371d74e0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a4371d74e0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a4371d74e0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a4371d74e0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a4371d74e0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a4371d74e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a4371d74e0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a4371d74e0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a45db69146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a45db6914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ab2cdc0caf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ab2cdc0ca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ab2cdc0ca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ab2cdc0ca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ataminingprojectspotify.000webhostapp.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9.jpg"/><Relationship Id="rId4" Type="http://schemas.openxmlformats.org/officeDocument/2006/relationships/image" Target="../media/image18.jpg"/></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22.jpg"/><Relationship Id="rId4" Type="http://schemas.openxmlformats.org/officeDocument/2006/relationships/image" Target="../media/image21.jpg"/></Relationships>
</file>

<file path=ppt/slides/_rels/slide2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4.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Cluster Analysis on Spotify Data</a:t>
            </a:r>
            <a:endParaRPr/>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pic>
        <p:nvPicPr>
          <p:cNvPr id="61" name="Google Shape;61;p13"/>
          <p:cNvPicPr preferRelativeResize="0"/>
          <p:nvPr/>
        </p:nvPicPr>
        <p:blipFill>
          <a:blip r:embed="rId3">
            <a:alphaModFix/>
          </a:blip>
          <a:stretch>
            <a:fillRect/>
          </a:stretch>
        </p:blipFill>
        <p:spPr>
          <a:xfrm>
            <a:off x="3039700" y="591625"/>
            <a:ext cx="3206550" cy="1804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Report</a:t>
            </a:r>
            <a:endParaRPr/>
          </a:p>
        </p:txBody>
      </p:sp>
      <p:sp>
        <p:nvSpPr>
          <p:cNvPr id="121" name="Google Shape;121;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u="sng">
                <a:solidFill>
                  <a:schemeClr val="hlink"/>
                </a:solidFill>
                <a:hlinkClick r:id="rId3"/>
              </a:rPr>
              <a:t>https://dataminingprojectspotify.000webhostapp.com/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 10 artists who produced most number of songs</a:t>
            </a:r>
            <a:endParaRPr/>
          </a:p>
        </p:txBody>
      </p:sp>
      <p:sp>
        <p:nvSpPr>
          <p:cNvPr id="127" name="Google Shape;127;p23"/>
          <p:cNvSpPr txBox="1">
            <a:spLocks noGrp="1"/>
          </p:cNvSpPr>
          <p:nvPr>
            <p:ph type="body" idx="1"/>
          </p:nvPr>
        </p:nvSpPr>
        <p:spPr>
          <a:xfrm>
            <a:off x="311700" y="1171600"/>
            <a:ext cx="8520600" cy="386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 analysing data of the artists and number of songs released by the artist, we figured out that katy perry has produced the highest no of songs.</a:t>
            </a:r>
            <a:endParaRPr/>
          </a:p>
          <a:p>
            <a:pPr marL="0" lvl="0" indent="0" algn="l" rtl="0">
              <a:spcBef>
                <a:spcPts val="1200"/>
              </a:spcBef>
              <a:spcAft>
                <a:spcPts val="1200"/>
              </a:spcAft>
              <a:buNone/>
            </a:pPr>
            <a:r>
              <a:rPr lang="en"/>
              <a:t>  </a:t>
            </a:r>
            <a:endParaRPr/>
          </a:p>
        </p:txBody>
      </p:sp>
      <p:pic>
        <p:nvPicPr>
          <p:cNvPr id="128" name="Google Shape;128;p23"/>
          <p:cNvPicPr preferRelativeResize="0"/>
          <p:nvPr/>
        </p:nvPicPr>
        <p:blipFill>
          <a:blip r:embed="rId3">
            <a:alphaModFix/>
          </a:blip>
          <a:stretch>
            <a:fillRect/>
          </a:stretch>
        </p:blipFill>
        <p:spPr>
          <a:xfrm>
            <a:off x="1338800" y="1897750"/>
            <a:ext cx="6006425" cy="31381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 5 artists based on popularity factor</a:t>
            </a:r>
            <a:endParaRPr/>
          </a:p>
        </p:txBody>
      </p:sp>
      <p:sp>
        <p:nvSpPr>
          <p:cNvPr id="134" name="Google Shape;134;p24"/>
          <p:cNvSpPr txBox="1">
            <a:spLocks noGrp="1"/>
          </p:cNvSpPr>
          <p:nvPr>
            <p:ph type="body" idx="1"/>
          </p:nvPr>
        </p:nvSpPr>
        <p:spPr>
          <a:xfrm>
            <a:off x="311700" y="1171600"/>
            <a:ext cx="8520600" cy="382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 analysis data of artists and their popularity score, we figured out that Justin Bieber is the most popular artist with 22% popularity rate. Closely followed by Maroon 5 at 21%</a:t>
            </a:r>
            <a:endParaRPr/>
          </a:p>
          <a:p>
            <a:pPr marL="0" lvl="0" indent="0" algn="l" rtl="0">
              <a:spcBef>
                <a:spcPts val="1200"/>
              </a:spcBef>
              <a:spcAft>
                <a:spcPts val="1200"/>
              </a:spcAft>
              <a:buNone/>
            </a:pPr>
            <a:endParaRPr/>
          </a:p>
        </p:txBody>
      </p:sp>
      <p:pic>
        <p:nvPicPr>
          <p:cNvPr id="135" name="Google Shape;135;p24"/>
          <p:cNvPicPr preferRelativeResize="0"/>
          <p:nvPr/>
        </p:nvPicPr>
        <p:blipFill>
          <a:blip r:embed="rId3">
            <a:alphaModFix/>
          </a:blip>
          <a:stretch>
            <a:fillRect/>
          </a:stretch>
        </p:blipFill>
        <p:spPr>
          <a:xfrm>
            <a:off x="2809724" y="2227950"/>
            <a:ext cx="3961601" cy="2768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Number of tracks produced in each year</a:t>
            </a:r>
            <a:endParaRPr/>
          </a:p>
        </p:txBody>
      </p:sp>
      <p:sp>
        <p:nvSpPr>
          <p:cNvPr id="141" name="Google Shape;141;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 analysing the data of number of songs released by artists each year, we figured out that in the year 2015 highest number of songs were released.</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42" name="Google Shape;142;p25"/>
          <p:cNvPicPr preferRelativeResize="0"/>
          <p:nvPr/>
        </p:nvPicPr>
        <p:blipFill>
          <a:blip r:embed="rId3">
            <a:alphaModFix/>
          </a:blip>
          <a:stretch>
            <a:fillRect/>
          </a:stretch>
        </p:blipFill>
        <p:spPr>
          <a:xfrm>
            <a:off x="1688925" y="1915775"/>
            <a:ext cx="5378324" cy="3166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 10 genres based on danceability factor</a:t>
            </a:r>
            <a:endParaRPr/>
          </a:p>
        </p:txBody>
      </p:sp>
      <p:sp>
        <p:nvSpPr>
          <p:cNvPr id="148" name="Google Shape;148;p2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By analysing data on genre and danceability score of songs of that genre, we figured out that pop genre music has the highest danceability factor and house genre music has the least danceability factor.</a:t>
            </a:r>
            <a:endParaRPr/>
          </a:p>
        </p:txBody>
      </p:sp>
      <p:pic>
        <p:nvPicPr>
          <p:cNvPr id="149" name="Google Shape;149;p26"/>
          <p:cNvPicPr preferRelativeResize="0"/>
          <p:nvPr/>
        </p:nvPicPr>
        <p:blipFill>
          <a:blip r:embed="rId3">
            <a:alphaModFix/>
          </a:blip>
          <a:stretch>
            <a:fillRect/>
          </a:stretch>
        </p:blipFill>
        <p:spPr>
          <a:xfrm>
            <a:off x="1480152" y="2258800"/>
            <a:ext cx="5485524" cy="27182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Popular Genre based on number of tracks</a:t>
            </a:r>
            <a:endParaRPr/>
          </a:p>
        </p:txBody>
      </p:sp>
      <p:sp>
        <p:nvSpPr>
          <p:cNvPr id="155" name="Google Shape;155;p27"/>
          <p:cNvSpPr txBox="1">
            <a:spLocks noGrp="1"/>
          </p:cNvSpPr>
          <p:nvPr>
            <p:ph type="body" idx="1"/>
          </p:nvPr>
        </p:nvSpPr>
        <p:spPr>
          <a:xfrm>
            <a:off x="311700" y="1171600"/>
            <a:ext cx="8520600" cy="385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By analysing data based of number of songs released in particular genres, we figured out that dance pop has the highest number of songs that were released.</a:t>
            </a:r>
            <a:endParaRPr/>
          </a:p>
        </p:txBody>
      </p:sp>
      <p:pic>
        <p:nvPicPr>
          <p:cNvPr id="156" name="Google Shape;156;p27"/>
          <p:cNvPicPr preferRelativeResize="0"/>
          <p:nvPr/>
        </p:nvPicPr>
        <p:blipFill>
          <a:blip r:embed="rId3">
            <a:alphaModFix/>
          </a:blip>
          <a:stretch>
            <a:fillRect/>
          </a:stretch>
        </p:blipFill>
        <p:spPr>
          <a:xfrm>
            <a:off x="2564075" y="1881925"/>
            <a:ext cx="3705074" cy="3148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Word cloud - most frequently featured artists </a:t>
            </a:r>
            <a:endParaRPr/>
          </a:p>
        </p:txBody>
      </p:sp>
      <p:sp>
        <p:nvSpPr>
          <p:cNvPr id="162" name="Google Shape;162;p28"/>
          <p:cNvSpPr txBox="1">
            <a:spLocks noGrp="1"/>
          </p:cNvSpPr>
          <p:nvPr>
            <p:ph type="body" idx="1"/>
          </p:nvPr>
        </p:nvSpPr>
        <p:spPr>
          <a:xfrm>
            <a:off x="311700" y="1171600"/>
            <a:ext cx="8520600" cy="3842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3" name="Google Shape;163;p28"/>
          <p:cNvPicPr preferRelativeResize="0"/>
          <p:nvPr/>
        </p:nvPicPr>
        <p:blipFill>
          <a:blip r:embed="rId3">
            <a:alphaModFix/>
          </a:blip>
          <a:stretch>
            <a:fillRect/>
          </a:stretch>
        </p:blipFill>
        <p:spPr>
          <a:xfrm>
            <a:off x="1813175" y="1724500"/>
            <a:ext cx="5318775" cy="3101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Word Cloud - most used words in popular song titles</a:t>
            </a:r>
            <a:endParaRPr/>
          </a:p>
        </p:txBody>
      </p:sp>
      <p:sp>
        <p:nvSpPr>
          <p:cNvPr id="169" name="Google Shape;169;p29"/>
          <p:cNvSpPr txBox="1">
            <a:spLocks noGrp="1"/>
          </p:cNvSpPr>
          <p:nvPr>
            <p:ph type="body" idx="1"/>
          </p:nvPr>
        </p:nvSpPr>
        <p:spPr>
          <a:xfrm>
            <a:off x="311700" y="1171600"/>
            <a:ext cx="8520600" cy="3805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0" name="Google Shape;170;p29"/>
          <p:cNvPicPr preferRelativeResize="0"/>
          <p:nvPr/>
        </p:nvPicPr>
        <p:blipFill>
          <a:blip r:embed="rId3">
            <a:alphaModFix/>
          </a:blip>
          <a:stretch>
            <a:fillRect/>
          </a:stretch>
        </p:blipFill>
        <p:spPr>
          <a:xfrm>
            <a:off x="1707407" y="1422450"/>
            <a:ext cx="5729180" cy="3397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 10 songs based on popularity</a:t>
            </a:r>
            <a:endParaRPr/>
          </a:p>
        </p:txBody>
      </p:sp>
      <p:sp>
        <p:nvSpPr>
          <p:cNvPr id="176" name="Google Shape;176;p30"/>
          <p:cNvSpPr txBox="1">
            <a:spLocks noGrp="1"/>
          </p:cNvSpPr>
          <p:nvPr>
            <p:ph type="body" idx="1"/>
          </p:nvPr>
        </p:nvSpPr>
        <p:spPr>
          <a:xfrm>
            <a:off x="311700" y="1171600"/>
            <a:ext cx="8520600" cy="3786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By using the popularity score of the songs released by the artists we figured out that the songs ‘The Hills’ is the most popular song.</a:t>
            </a:r>
            <a:endParaRPr/>
          </a:p>
        </p:txBody>
      </p:sp>
      <p:pic>
        <p:nvPicPr>
          <p:cNvPr id="177" name="Google Shape;177;p30"/>
          <p:cNvPicPr preferRelativeResize="0"/>
          <p:nvPr/>
        </p:nvPicPr>
        <p:blipFill>
          <a:blip r:embed="rId3">
            <a:alphaModFix/>
          </a:blip>
          <a:stretch>
            <a:fillRect/>
          </a:stretch>
        </p:blipFill>
        <p:spPr>
          <a:xfrm>
            <a:off x="1320425" y="1893650"/>
            <a:ext cx="7259698" cy="30648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Most Popular Genre based on Popularity score</a:t>
            </a:r>
            <a:endParaRPr/>
          </a:p>
        </p:txBody>
      </p:sp>
      <p:sp>
        <p:nvSpPr>
          <p:cNvPr id="183" name="Google Shape;183;p31"/>
          <p:cNvSpPr txBox="1">
            <a:spLocks noGrp="1"/>
          </p:cNvSpPr>
          <p:nvPr>
            <p:ph type="body" idx="1"/>
          </p:nvPr>
        </p:nvSpPr>
        <p:spPr>
          <a:xfrm>
            <a:off x="311700" y="1171600"/>
            <a:ext cx="8520600" cy="3972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By analysing data of genre and popularity score of the songs released by the artist we figured out that Dance Pop is the most popular genre with 70% popularity rate.</a:t>
            </a:r>
            <a:endParaRPr/>
          </a:p>
        </p:txBody>
      </p:sp>
      <p:pic>
        <p:nvPicPr>
          <p:cNvPr id="184" name="Google Shape;184;p31"/>
          <p:cNvPicPr preferRelativeResize="0"/>
          <p:nvPr/>
        </p:nvPicPr>
        <p:blipFill>
          <a:blip r:embed="rId3">
            <a:alphaModFix/>
          </a:blip>
          <a:stretch>
            <a:fillRect/>
          </a:stretch>
        </p:blipFill>
        <p:spPr>
          <a:xfrm>
            <a:off x="2421050" y="2067800"/>
            <a:ext cx="4301900" cy="2724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INDEX</a:t>
            </a:r>
            <a:endParaRPr/>
          </a:p>
        </p:txBody>
      </p:sp>
      <p:sp>
        <p:nvSpPr>
          <p:cNvPr id="67" name="Google Shape;67;p1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Problem Statement</a:t>
            </a:r>
            <a:endParaRPr/>
          </a:p>
          <a:p>
            <a:pPr marL="457200" lvl="0" indent="-342900" algn="l" rtl="0">
              <a:spcBef>
                <a:spcPts val="0"/>
              </a:spcBef>
              <a:spcAft>
                <a:spcPts val="0"/>
              </a:spcAft>
              <a:buSzPts val="1800"/>
              <a:buAutoNum type="arabicPeriod"/>
            </a:pPr>
            <a:r>
              <a:rPr lang="en"/>
              <a:t>Dataset Introduction</a:t>
            </a:r>
            <a:endParaRPr/>
          </a:p>
          <a:p>
            <a:pPr marL="457200" lvl="0" indent="-342900" algn="l" rtl="0">
              <a:spcBef>
                <a:spcPts val="0"/>
              </a:spcBef>
              <a:spcAft>
                <a:spcPts val="0"/>
              </a:spcAft>
              <a:buSzPts val="1800"/>
              <a:buAutoNum type="arabicPeriod"/>
            </a:pPr>
            <a:r>
              <a:rPr lang="en"/>
              <a:t>Data Analysis and Exploration</a:t>
            </a:r>
            <a:endParaRPr/>
          </a:p>
          <a:p>
            <a:pPr marL="457200" lvl="0" indent="-342900" algn="l" rtl="0">
              <a:spcBef>
                <a:spcPts val="0"/>
              </a:spcBef>
              <a:spcAft>
                <a:spcPts val="0"/>
              </a:spcAft>
              <a:buSzPts val="1800"/>
              <a:buAutoNum type="arabicPeriod"/>
            </a:pPr>
            <a:r>
              <a:rPr lang="en"/>
              <a:t>Clustering - Hierarchical, K-means</a:t>
            </a:r>
            <a:endParaRPr/>
          </a:p>
          <a:p>
            <a:pPr marL="457200" lvl="0" indent="-342900" algn="l" rtl="0">
              <a:spcBef>
                <a:spcPts val="0"/>
              </a:spcBef>
              <a:spcAft>
                <a:spcPts val="0"/>
              </a:spcAft>
              <a:buSzPts val="1800"/>
              <a:buAutoNum type="arabicPeriod"/>
            </a:pPr>
            <a:r>
              <a:rPr lang="en"/>
              <a:t>Genre Prediction - Random Forest, Naive Bayes Classifier, KNN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Correlation Plot between the variables</a:t>
            </a:r>
            <a:endParaRPr/>
          </a:p>
        </p:txBody>
      </p:sp>
      <p:sp>
        <p:nvSpPr>
          <p:cNvPr id="190" name="Google Shape;190;p32"/>
          <p:cNvSpPr txBox="1">
            <a:spLocks noGrp="1"/>
          </p:cNvSpPr>
          <p:nvPr>
            <p:ph type="body" idx="1"/>
          </p:nvPr>
        </p:nvSpPr>
        <p:spPr>
          <a:xfrm>
            <a:off x="311700" y="1171600"/>
            <a:ext cx="8520600" cy="3972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By seeing the below attached correlation plot we can understand that energy and loudness are directly related , whereas energy and acousticness are inversely related</a:t>
            </a:r>
            <a:endParaRPr/>
          </a:p>
        </p:txBody>
      </p:sp>
      <p:pic>
        <p:nvPicPr>
          <p:cNvPr id="191" name="Google Shape;191;p32"/>
          <p:cNvPicPr preferRelativeResize="0"/>
          <p:nvPr/>
        </p:nvPicPr>
        <p:blipFill>
          <a:blip r:embed="rId3">
            <a:alphaModFix/>
          </a:blip>
          <a:stretch>
            <a:fillRect/>
          </a:stretch>
        </p:blipFill>
        <p:spPr>
          <a:xfrm>
            <a:off x="2325425" y="1875000"/>
            <a:ext cx="4493149" cy="31205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Hierarchical Clustering - Dendograms</a:t>
            </a:r>
            <a:endParaRPr/>
          </a:p>
        </p:txBody>
      </p:sp>
      <p:sp>
        <p:nvSpPr>
          <p:cNvPr id="197" name="Google Shape;197;p3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8" name="Google Shape;198;p33"/>
          <p:cNvPicPr preferRelativeResize="0"/>
          <p:nvPr/>
        </p:nvPicPr>
        <p:blipFill>
          <a:blip r:embed="rId3">
            <a:alphaModFix/>
          </a:blip>
          <a:stretch>
            <a:fillRect/>
          </a:stretch>
        </p:blipFill>
        <p:spPr>
          <a:xfrm>
            <a:off x="499575" y="1642275"/>
            <a:ext cx="3736876" cy="2774125"/>
          </a:xfrm>
          <a:prstGeom prst="rect">
            <a:avLst/>
          </a:prstGeom>
          <a:noFill/>
          <a:ln>
            <a:noFill/>
          </a:ln>
        </p:spPr>
      </p:pic>
      <p:pic>
        <p:nvPicPr>
          <p:cNvPr id="199" name="Google Shape;199;p33"/>
          <p:cNvPicPr preferRelativeResize="0"/>
          <p:nvPr/>
        </p:nvPicPr>
        <p:blipFill>
          <a:blip r:embed="rId4">
            <a:alphaModFix/>
          </a:blip>
          <a:stretch>
            <a:fillRect/>
          </a:stretch>
        </p:blipFill>
        <p:spPr>
          <a:xfrm>
            <a:off x="4384925" y="1818025"/>
            <a:ext cx="4203324" cy="2671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Hierarchical Clustering using Average method</a:t>
            </a:r>
            <a:endParaRPr/>
          </a:p>
        </p:txBody>
      </p:sp>
      <p:sp>
        <p:nvSpPr>
          <p:cNvPr id="205" name="Google Shape;205;p3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Average method : Distance between two clusters is given by average distance between all pairs of objects in the clusters.</a:t>
            </a:r>
            <a:endParaRPr/>
          </a:p>
        </p:txBody>
      </p:sp>
      <p:pic>
        <p:nvPicPr>
          <p:cNvPr id="206" name="Google Shape;206;p34"/>
          <p:cNvPicPr preferRelativeResize="0"/>
          <p:nvPr/>
        </p:nvPicPr>
        <p:blipFill>
          <a:blip r:embed="rId3">
            <a:alphaModFix/>
          </a:blip>
          <a:stretch>
            <a:fillRect/>
          </a:stretch>
        </p:blipFill>
        <p:spPr>
          <a:xfrm>
            <a:off x="422700" y="1873150"/>
            <a:ext cx="2613250" cy="2684875"/>
          </a:xfrm>
          <a:prstGeom prst="rect">
            <a:avLst/>
          </a:prstGeom>
          <a:noFill/>
          <a:ln>
            <a:noFill/>
          </a:ln>
        </p:spPr>
      </p:pic>
      <p:pic>
        <p:nvPicPr>
          <p:cNvPr id="207" name="Google Shape;207;p34"/>
          <p:cNvPicPr preferRelativeResize="0"/>
          <p:nvPr/>
        </p:nvPicPr>
        <p:blipFill>
          <a:blip r:embed="rId4">
            <a:alphaModFix/>
          </a:blip>
          <a:stretch>
            <a:fillRect/>
          </a:stretch>
        </p:blipFill>
        <p:spPr>
          <a:xfrm>
            <a:off x="3035950" y="1796950"/>
            <a:ext cx="2818975" cy="2684875"/>
          </a:xfrm>
          <a:prstGeom prst="rect">
            <a:avLst/>
          </a:prstGeom>
          <a:noFill/>
          <a:ln>
            <a:noFill/>
          </a:ln>
        </p:spPr>
      </p:pic>
      <p:pic>
        <p:nvPicPr>
          <p:cNvPr id="208" name="Google Shape;208;p34"/>
          <p:cNvPicPr preferRelativeResize="0"/>
          <p:nvPr/>
        </p:nvPicPr>
        <p:blipFill>
          <a:blip r:embed="rId5">
            <a:alphaModFix/>
          </a:blip>
          <a:stretch>
            <a:fillRect/>
          </a:stretch>
        </p:blipFill>
        <p:spPr>
          <a:xfrm>
            <a:off x="5885775" y="1873150"/>
            <a:ext cx="2812400" cy="2608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Hierarchical Clustering using Ward Method</a:t>
            </a:r>
            <a:endParaRPr/>
          </a:p>
        </p:txBody>
      </p:sp>
      <p:sp>
        <p:nvSpPr>
          <p:cNvPr id="214" name="Google Shape;214;p3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Ward Method : considers cluster analysis as an analysis of variance problem. Agglomerative clustering is used in this technique.</a:t>
            </a:r>
            <a:endParaRPr/>
          </a:p>
        </p:txBody>
      </p:sp>
      <p:pic>
        <p:nvPicPr>
          <p:cNvPr id="215" name="Google Shape;215;p35"/>
          <p:cNvPicPr preferRelativeResize="0"/>
          <p:nvPr/>
        </p:nvPicPr>
        <p:blipFill>
          <a:blip r:embed="rId3">
            <a:alphaModFix/>
          </a:blip>
          <a:stretch>
            <a:fillRect/>
          </a:stretch>
        </p:blipFill>
        <p:spPr>
          <a:xfrm>
            <a:off x="464100" y="1863675"/>
            <a:ext cx="2903226" cy="2733549"/>
          </a:xfrm>
          <a:prstGeom prst="rect">
            <a:avLst/>
          </a:prstGeom>
          <a:noFill/>
          <a:ln>
            <a:noFill/>
          </a:ln>
        </p:spPr>
      </p:pic>
      <p:pic>
        <p:nvPicPr>
          <p:cNvPr id="216" name="Google Shape;216;p35"/>
          <p:cNvPicPr preferRelativeResize="0"/>
          <p:nvPr/>
        </p:nvPicPr>
        <p:blipFill>
          <a:blip r:embed="rId4">
            <a:alphaModFix/>
          </a:blip>
          <a:stretch>
            <a:fillRect/>
          </a:stretch>
        </p:blipFill>
        <p:spPr>
          <a:xfrm>
            <a:off x="3443525" y="1863675"/>
            <a:ext cx="2750707" cy="2733551"/>
          </a:xfrm>
          <a:prstGeom prst="rect">
            <a:avLst/>
          </a:prstGeom>
          <a:noFill/>
          <a:ln>
            <a:noFill/>
          </a:ln>
        </p:spPr>
      </p:pic>
      <p:pic>
        <p:nvPicPr>
          <p:cNvPr id="217" name="Google Shape;217;p35"/>
          <p:cNvPicPr preferRelativeResize="0"/>
          <p:nvPr/>
        </p:nvPicPr>
        <p:blipFill>
          <a:blip r:embed="rId5">
            <a:alphaModFix/>
          </a:blip>
          <a:stretch>
            <a:fillRect/>
          </a:stretch>
        </p:blipFill>
        <p:spPr>
          <a:xfrm>
            <a:off x="6270425" y="1863675"/>
            <a:ext cx="2638075" cy="2632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 Means clustering</a:t>
            </a:r>
            <a:endParaRPr/>
          </a:p>
        </p:txBody>
      </p:sp>
      <p:sp>
        <p:nvSpPr>
          <p:cNvPr id="223" name="Google Shape;223;p36"/>
          <p:cNvSpPr txBox="1">
            <a:spLocks noGrp="1"/>
          </p:cNvSpPr>
          <p:nvPr>
            <p:ph type="body" idx="1"/>
          </p:nvPr>
        </p:nvSpPr>
        <p:spPr>
          <a:xfrm>
            <a:off x="311700" y="12478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Silhouette scores used for giving a goodness score</a:t>
            </a:r>
            <a:endParaRPr/>
          </a:p>
          <a:p>
            <a:pPr marL="0" lvl="0" indent="0" algn="l" rtl="0">
              <a:spcBef>
                <a:spcPts val="1200"/>
              </a:spcBef>
              <a:spcAft>
                <a:spcPts val="1200"/>
              </a:spcAft>
              <a:buNone/>
            </a:pPr>
            <a:endParaRPr/>
          </a:p>
        </p:txBody>
      </p:sp>
      <p:pic>
        <p:nvPicPr>
          <p:cNvPr id="224" name="Google Shape;224;p36"/>
          <p:cNvPicPr preferRelativeResize="0"/>
          <p:nvPr/>
        </p:nvPicPr>
        <p:blipFill>
          <a:blip r:embed="rId3">
            <a:alphaModFix/>
          </a:blip>
          <a:stretch>
            <a:fillRect/>
          </a:stretch>
        </p:blipFill>
        <p:spPr>
          <a:xfrm>
            <a:off x="604844" y="2106594"/>
            <a:ext cx="3967150" cy="2462205"/>
          </a:xfrm>
          <a:prstGeom prst="rect">
            <a:avLst/>
          </a:prstGeom>
          <a:noFill/>
          <a:ln>
            <a:noFill/>
          </a:ln>
        </p:spPr>
      </p:pic>
      <p:pic>
        <p:nvPicPr>
          <p:cNvPr id="225" name="Google Shape;225;p36"/>
          <p:cNvPicPr preferRelativeResize="0"/>
          <p:nvPr/>
        </p:nvPicPr>
        <p:blipFill>
          <a:blip r:embed="rId4">
            <a:alphaModFix/>
          </a:blip>
          <a:stretch>
            <a:fillRect/>
          </a:stretch>
        </p:blipFill>
        <p:spPr>
          <a:xfrm>
            <a:off x="4865150" y="2009500"/>
            <a:ext cx="3967150" cy="25592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Genre Prediction</a:t>
            </a:r>
            <a:endParaRPr/>
          </a:p>
        </p:txBody>
      </p:sp>
      <p:sp>
        <p:nvSpPr>
          <p:cNvPr id="231" name="Google Shape;231;p3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dirty="0"/>
              <a:t>Used random forest and Naive Bayes Classifier for Genre Prediction.</a:t>
            </a:r>
            <a:endParaRPr dirty="0"/>
          </a:p>
          <a:p>
            <a:pPr marL="457200" lvl="0" indent="-342900" algn="l" rtl="0">
              <a:spcBef>
                <a:spcPts val="0"/>
              </a:spcBef>
              <a:spcAft>
                <a:spcPts val="0"/>
              </a:spcAft>
              <a:buSzPts val="1800"/>
              <a:buAutoNum type="arabicPeriod"/>
            </a:pPr>
            <a:r>
              <a:rPr lang="en" dirty="0"/>
              <a:t>Accuracy rate obtained using KNN is 56.9%, whereas for Random Forest 59.6%</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226450" y="473450"/>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73" name="Google Shape;73;p1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Music has remained an essential component of our daily lives for centuries.Over time, our methods for listening to them have also changed.Spotify currently holds the top position with a base of more than 100 million subscribers and a market share of more than 36% among online music subscribers.As a result, examining the Spotify song database more thoroughly for interesting trends pertaining to the songs and their artists</a:t>
            </a:r>
            <a:endParaRPr/>
          </a:p>
        </p:txBody>
      </p:sp>
      <p:sp>
        <p:nvSpPr>
          <p:cNvPr id="74" name="Google Shape;74;p15"/>
          <p:cNvSpPr/>
          <p:nvPr/>
        </p:nvSpPr>
        <p:spPr>
          <a:xfrm>
            <a:off x="311600" y="1171600"/>
            <a:ext cx="8520600" cy="2082900"/>
          </a:xfrm>
          <a:prstGeom prst="rect">
            <a:avLst/>
          </a:prstGeom>
          <a:solidFill>
            <a:srgbClr val="26A69A">
              <a:alpha val="774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363500"/>
            <a:ext cx="8520600" cy="86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Dataset Introduction</a:t>
            </a:r>
            <a:endParaRPr sz="4800"/>
          </a:p>
        </p:txBody>
      </p:sp>
      <p:sp>
        <p:nvSpPr>
          <p:cNvPr id="80" name="Google Shape;80;p16"/>
          <p:cNvSpPr txBox="1">
            <a:spLocks noGrp="1"/>
          </p:cNvSpPr>
          <p:nvPr>
            <p:ph type="body" idx="1"/>
          </p:nvPr>
        </p:nvSpPr>
        <p:spPr>
          <a:xfrm>
            <a:off x="311700" y="1799875"/>
            <a:ext cx="8520600" cy="2801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200"/>
              <a:t>Source : Kaggle</a:t>
            </a:r>
            <a:endParaRPr sz="2200"/>
          </a:p>
          <a:p>
            <a:pPr marL="0" lvl="0" indent="0" algn="ctr" rtl="0">
              <a:spcBef>
                <a:spcPts val="1200"/>
              </a:spcBef>
              <a:spcAft>
                <a:spcPts val="0"/>
              </a:spcAft>
              <a:buClr>
                <a:schemeClr val="dk1"/>
              </a:buClr>
              <a:buSzPts val="1100"/>
              <a:buFont typeface="Arial"/>
              <a:buNone/>
            </a:pPr>
            <a:r>
              <a:rPr lang="en" sz="2200"/>
              <a:t>The dataset includes Spotify's most popular music tracks from 2010 to 2019.It has 603 rows and 14 columns of data.</a:t>
            </a:r>
            <a:endParaRPr sz="2200"/>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81" name="Google Shape;81;p16"/>
          <p:cNvSpPr/>
          <p:nvPr/>
        </p:nvSpPr>
        <p:spPr>
          <a:xfrm>
            <a:off x="1620150" y="370400"/>
            <a:ext cx="5896500" cy="753000"/>
          </a:xfrm>
          <a:prstGeom prst="rect">
            <a:avLst/>
          </a:prstGeom>
          <a:solidFill>
            <a:srgbClr val="26A69A">
              <a:alpha val="1786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p:nvPr/>
        </p:nvSpPr>
        <p:spPr>
          <a:xfrm>
            <a:off x="-25" y="0"/>
            <a:ext cx="9144000" cy="1734300"/>
          </a:xfrm>
          <a:prstGeom prst="rect">
            <a:avLst/>
          </a:prstGeom>
          <a:solidFill>
            <a:srgbClr val="26A69A">
              <a:alpha val="774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6"/>
        <p:cNvGrpSpPr/>
        <p:nvPr/>
      </p:nvGrpSpPr>
      <p:grpSpPr>
        <a:xfrm>
          <a:off x="0" y="0"/>
          <a:ext cx="0" cy="0"/>
          <a:chOff x="0" y="0"/>
          <a:chExt cx="0" cy="0"/>
        </a:xfrm>
      </p:grpSpPr>
      <p:sp>
        <p:nvSpPr>
          <p:cNvPr id="87" name="Google Shape;87;p17"/>
          <p:cNvSpPr txBox="1"/>
          <p:nvPr/>
        </p:nvSpPr>
        <p:spPr>
          <a:xfrm>
            <a:off x="410850" y="230250"/>
            <a:ext cx="8137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a:solidFill>
                  <a:schemeClr val="dk1"/>
                </a:solidFill>
                <a:latin typeface="Old Standard TT"/>
                <a:ea typeface="Old Standard TT"/>
                <a:cs typeface="Old Standard TT"/>
                <a:sym typeface="Old Standard TT"/>
              </a:rPr>
              <a:t>The Dataset</a:t>
            </a:r>
            <a:endParaRPr sz="3600">
              <a:solidFill>
                <a:schemeClr val="dk1"/>
              </a:solidFill>
              <a:latin typeface="Old Standard TT"/>
              <a:ea typeface="Old Standard TT"/>
              <a:cs typeface="Old Standard TT"/>
              <a:sym typeface="Old Standard TT"/>
            </a:endParaRPr>
          </a:p>
        </p:txBody>
      </p:sp>
      <p:graphicFrame>
        <p:nvGraphicFramePr>
          <p:cNvPr id="88" name="Google Shape;88;p17"/>
          <p:cNvGraphicFramePr/>
          <p:nvPr/>
        </p:nvGraphicFramePr>
        <p:xfrm>
          <a:off x="597788" y="1189950"/>
          <a:ext cx="7594875" cy="3676530"/>
        </p:xfrm>
        <a:graphic>
          <a:graphicData uri="http://schemas.openxmlformats.org/drawingml/2006/table">
            <a:tbl>
              <a:tblPr>
                <a:noFill/>
                <a:tableStyleId>{C98104BE-D995-476B-9F20-F3256CB3ECE5}</a:tableStyleId>
              </a:tblPr>
              <a:tblGrid>
                <a:gridCol w="2531625">
                  <a:extLst>
                    <a:ext uri="{9D8B030D-6E8A-4147-A177-3AD203B41FA5}">
                      <a16:colId xmlns:a16="http://schemas.microsoft.com/office/drawing/2014/main" val="20000"/>
                    </a:ext>
                  </a:extLst>
                </a:gridCol>
                <a:gridCol w="2531625">
                  <a:extLst>
                    <a:ext uri="{9D8B030D-6E8A-4147-A177-3AD203B41FA5}">
                      <a16:colId xmlns:a16="http://schemas.microsoft.com/office/drawing/2014/main" val="20001"/>
                    </a:ext>
                  </a:extLst>
                </a:gridCol>
                <a:gridCol w="2531625">
                  <a:extLst>
                    <a:ext uri="{9D8B030D-6E8A-4147-A177-3AD203B41FA5}">
                      <a16:colId xmlns:a16="http://schemas.microsoft.com/office/drawing/2014/main" val="20002"/>
                    </a:ext>
                  </a:extLst>
                </a:gridCol>
              </a:tblGrid>
              <a:tr h="501000">
                <a:tc>
                  <a:txBody>
                    <a:bodyPr/>
                    <a:lstStyle/>
                    <a:p>
                      <a:pPr marL="0" lvl="0" indent="0" algn="l" rtl="0">
                        <a:spcBef>
                          <a:spcPts val="0"/>
                        </a:spcBef>
                        <a:spcAft>
                          <a:spcPts val="0"/>
                        </a:spcAft>
                        <a:buNone/>
                      </a:pPr>
                      <a:r>
                        <a:rPr lang="en" sz="1600" b="1">
                          <a:solidFill>
                            <a:schemeClr val="dk1"/>
                          </a:solidFill>
                          <a:latin typeface="Old Standard TT"/>
                          <a:ea typeface="Old Standard TT"/>
                          <a:cs typeface="Old Standard TT"/>
                          <a:sym typeface="Old Standard TT"/>
                        </a:rPr>
                        <a:t>Column Name</a:t>
                      </a:r>
                      <a:endParaRPr sz="1600" b="1">
                        <a:solidFill>
                          <a:schemeClr val="dk1"/>
                        </a:solidFill>
                        <a:latin typeface="Old Standard TT"/>
                        <a:ea typeface="Old Standard TT"/>
                        <a:cs typeface="Old Standard TT"/>
                        <a:sym typeface="Old Standard TT"/>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solidFill>
                      <a:srgbClr val="26A69A">
                        <a:alpha val="7740"/>
                      </a:srgbClr>
                    </a:solidFill>
                  </a:tcPr>
                </a:tc>
                <a:tc>
                  <a:txBody>
                    <a:bodyPr/>
                    <a:lstStyle/>
                    <a:p>
                      <a:pPr marL="0" lvl="0" indent="0" algn="l" rtl="0">
                        <a:spcBef>
                          <a:spcPts val="0"/>
                        </a:spcBef>
                        <a:spcAft>
                          <a:spcPts val="0"/>
                        </a:spcAft>
                        <a:buNone/>
                      </a:pPr>
                      <a:r>
                        <a:rPr lang="en" sz="1600" b="1">
                          <a:solidFill>
                            <a:schemeClr val="dk1"/>
                          </a:solidFill>
                          <a:latin typeface="Old Standard TT"/>
                          <a:ea typeface="Old Standard TT"/>
                          <a:cs typeface="Old Standard TT"/>
                          <a:sym typeface="Old Standard TT"/>
                        </a:rPr>
                        <a:t>Data Type</a:t>
                      </a:r>
                      <a:endParaRPr sz="1700" b="1">
                        <a:solidFill>
                          <a:schemeClr val="dk1"/>
                        </a:solidFill>
                        <a:latin typeface="Old Standard TT"/>
                        <a:ea typeface="Old Standard TT"/>
                        <a:cs typeface="Old Standard TT"/>
                        <a:sym typeface="Old Standard TT"/>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solidFill>
                      <a:srgbClr val="26A69A">
                        <a:alpha val="7740"/>
                      </a:srgbClr>
                    </a:solidFill>
                  </a:tcPr>
                </a:tc>
                <a:tc>
                  <a:txBody>
                    <a:bodyPr/>
                    <a:lstStyle/>
                    <a:p>
                      <a:pPr marL="0" lvl="0" indent="0" algn="l" rtl="0">
                        <a:spcBef>
                          <a:spcPts val="0"/>
                        </a:spcBef>
                        <a:spcAft>
                          <a:spcPts val="0"/>
                        </a:spcAft>
                        <a:buNone/>
                      </a:pPr>
                      <a:r>
                        <a:rPr lang="en" sz="1600" b="1">
                          <a:solidFill>
                            <a:schemeClr val="dk1"/>
                          </a:solidFill>
                          <a:latin typeface="Old Standard TT"/>
                          <a:ea typeface="Old Standard TT"/>
                          <a:cs typeface="Old Standard TT"/>
                          <a:sym typeface="Old Standard TT"/>
                        </a:rPr>
                        <a:t>Description</a:t>
                      </a:r>
                      <a:endParaRPr sz="1600" b="1">
                        <a:solidFill>
                          <a:schemeClr val="dk1"/>
                        </a:solidFill>
                        <a:latin typeface="Old Standard TT"/>
                        <a:ea typeface="Old Standard TT"/>
                        <a:cs typeface="Old Standard TT"/>
                        <a:sym typeface="Old Standard TT"/>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solidFill>
                      <a:srgbClr val="26A69A">
                        <a:alpha val="7740"/>
                      </a:srgbClr>
                    </a:solidFill>
                  </a:tcPr>
                </a:tc>
                <a:extLst>
                  <a:ext uri="{0D108BD9-81ED-4DB2-BD59-A6C34878D82A}">
                    <a16:rowId xmlns:a16="http://schemas.microsoft.com/office/drawing/2014/main" val="10000"/>
                  </a:ext>
                </a:extLst>
              </a:tr>
              <a:tr h="501000">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Title</a:t>
                      </a:r>
                      <a:endParaRPr sz="1600">
                        <a:solidFill>
                          <a:schemeClr val="dk1"/>
                        </a:solidFill>
                        <a:latin typeface="Old Standard TT"/>
                        <a:ea typeface="Old Standard TT"/>
                        <a:cs typeface="Old Standard TT"/>
                        <a:sym typeface="Old Standard TT"/>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solidFill>
                      <a:srgbClr val="26A69A">
                        <a:alpha val="7740"/>
                      </a:srgbClr>
                    </a:solidFill>
                  </a:tcPr>
                </a:tc>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Character</a:t>
                      </a:r>
                      <a:endParaRPr sz="1600">
                        <a:solidFill>
                          <a:schemeClr val="dk1"/>
                        </a:solidFill>
                        <a:latin typeface="Old Standard TT"/>
                        <a:ea typeface="Old Standard TT"/>
                        <a:cs typeface="Old Standard TT"/>
                        <a:sym typeface="Old Standard TT"/>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solidFill>
                      <a:srgbClr val="26A69A">
                        <a:alpha val="7740"/>
                      </a:srgbClr>
                    </a:solidFill>
                  </a:tcPr>
                </a:tc>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Name of the Song</a:t>
                      </a:r>
                      <a:endParaRPr sz="1600">
                        <a:solidFill>
                          <a:schemeClr val="dk1"/>
                        </a:solidFill>
                        <a:latin typeface="Old Standard TT"/>
                        <a:ea typeface="Old Standard TT"/>
                        <a:cs typeface="Old Standard TT"/>
                        <a:sym typeface="Old Standard TT"/>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solidFill>
                      <a:srgbClr val="26A69A">
                        <a:alpha val="7740"/>
                      </a:srgbClr>
                    </a:solidFill>
                  </a:tcPr>
                </a:tc>
                <a:extLst>
                  <a:ext uri="{0D108BD9-81ED-4DB2-BD59-A6C34878D82A}">
                    <a16:rowId xmlns:a16="http://schemas.microsoft.com/office/drawing/2014/main" val="10001"/>
                  </a:ext>
                </a:extLst>
              </a:tr>
              <a:tr h="501000">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Artist</a:t>
                      </a:r>
                      <a:endParaRPr sz="1600">
                        <a:solidFill>
                          <a:schemeClr val="dk1"/>
                        </a:solidFill>
                        <a:latin typeface="Old Standard TT"/>
                        <a:ea typeface="Old Standard TT"/>
                        <a:cs typeface="Old Standard TT"/>
                        <a:sym typeface="Old Standard TT"/>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solidFill>
                      <a:srgbClr val="26A69A">
                        <a:alpha val="7740"/>
                      </a:srgbClr>
                    </a:solidFill>
                  </a:tcPr>
                </a:tc>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Character</a:t>
                      </a:r>
                      <a:endParaRPr sz="1600">
                        <a:solidFill>
                          <a:schemeClr val="dk1"/>
                        </a:solidFill>
                        <a:latin typeface="Old Standard TT"/>
                        <a:ea typeface="Old Standard TT"/>
                        <a:cs typeface="Old Standard TT"/>
                        <a:sym typeface="Old Standard TT"/>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solidFill>
                      <a:srgbClr val="26A69A">
                        <a:alpha val="7740"/>
                      </a:srgbClr>
                    </a:solidFill>
                  </a:tcPr>
                </a:tc>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Name of the Artist who composed the song</a:t>
                      </a:r>
                      <a:endParaRPr sz="1600">
                        <a:solidFill>
                          <a:schemeClr val="dk1"/>
                        </a:solidFill>
                        <a:latin typeface="Old Standard TT"/>
                        <a:ea typeface="Old Standard TT"/>
                        <a:cs typeface="Old Standard TT"/>
                        <a:sym typeface="Old Standard TT"/>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solidFill>
                      <a:srgbClr val="26A69A">
                        <a:alpha val="7740"/>
                      </a:srgbClr>
                    </a:solidFill>
                  </a:tcPr>
                </a:tc>
                <a:extLst>
                  <a:ext uri="{0D108BD9-81ED-4DB2-BD59-A6C34878D82A}">
                    <a16:rowId xmlns:a16="http://schemas.microsoft.com/office/drawing/2014/main" val="10002"/>
                  </a:ext>
                </a:extLst>
              </a:tr>
              <a:tr h="501000">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Genre</a:t>
                      </a:r>
                      <a:endParaRPr sz="1600">
                        <a:solidFill>
                          <a:schemeClr val="dk1"/>
                        </a:solidFill>
                        <a:latin typeface="Old Standard TT"/>
                        <a:ea typeface="Old Standard TT"/>
                        <a:cs typeface="Old Standard TT"/>
                        <a:sym typeface="Old Standard TT"/>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solidFill>
                      <a:srgbClr val="26A69A">
                        <a:alpha val="7740"/>
                      </a:srgbClr>
                    </a:solidFill>
                  </a:tcPr>
                </a:tc>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Character</a:t>
                      </a:r>
                      <a:endParaRPr sz="1600">
                        <a:solidFill>
                          <a:schemeClr val="dk1"/>
                        </a:solidFill>
                        <a:latin typeface="Old Standard TT"/>
                        <a:ea typeface="Old Standard TT"/>
                        <a:cs typeface="Old Standard TT"/>
                        <a:sym typeface="Old Standard TT"/>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solidFill>
                      <a:srgbClr val="26A69A">
                        <a:alpha val="7740"/>
                      </a:srgbClr>
                    </a:solidFill>
                  </a:tcPr>
                </a:tc>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Genre of the track</a:t>
                      </a:r>
                      <a:endParaRPr sz="1600">
                        <a:solidFill>
                          <a:schemeClr val="dk1"/>
                        </a:solidFill>
                        <a:latin typeface="Old Standard TT"/>
                        <a:ea typeface="Old Standard TT"/>
                        <a:cs typeface="Old Standard TT"/>
                        <a:sym typeface="Old Standard TT"/>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solidFill>
                      <a:srgbClr val="26A69A">
                        <a:alpha val="7740"/>
                      </a:srgbClr>
                    </a:solidFill>
                  </a:tcPr>
                </a:tc>
                <a:extLst>
                  <a:ext uri="{0D108BD9-81ED-4DB2-BD59-A6C34878D82A}">
                    <a16:rowId xmlns:a16="http://schemas.microsoft.com/office/drawing/2014/main" val="10003"/>
                  </a:ext>
                </a:extLst>
              </a:tr>
              <a:tr h="501000">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Year</a:t>
                      </a:r>
                      <a:endParaRPr sz="1600">
                        <a:solidFill>
                          <a:schemeClr val="dk1"/>
                        </a:solidFill>
                        <a:latin typeface="Old Standard TT"/>
                        <a:ea typeface="Old Standard TT"/>
                        <a:cs typeface="Old Standard TT"/>
                        <a:sym typeface="Old Standard TT"/>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solidFill>
                      <a:srgbClr val="26A69A">
                        <a:alpha val="7740"/>
                      </a:srgbClr>
                    </a:solidFill>
                  </a:tcPr>
                </a:tc>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Integer</a:t>
                      </a:r>
                      <a:endParaRPr sz="1600">
                        <a:solidFill>
                          <a:schemeClr val="dk1"/>
                        </a:solidFill>
                        <a:latin typeface="Old Standard TT"/>
                        <a:ea typeface="Old Standard TT"/>
                        <a:cs typeface="Old Standard TT"/>
                        <a:sym typeface="Old Standard TT"/>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solidFill>
                      <a:srgbClr val="26A69A">
                        <a:alpha val="7740"/>
                      </a:srgbClr>
                    </a:solidFill>
                  </a:tcPr>
                </a:tc>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Release year of the track</a:t>
                      </a:r>
                      <a:endParaRPr sz="1600">
                        <a:solidFill>
                          <a:schemeClr val="dk1"/>
                        </a:solidFill>
                        <a:latin typeface="Old Standard TT"/>
                        <a:ea typeface="Old Standard TT"/>
                        <a:cs typeface="Old Standard TT"/>
                        <a:sym typeface="Old Standard TT"/>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solidFill>
                      <a:srgbClr val="26A69A">
                        <a:alpha val="7740"/>
                      </a:srgbClr>
                    </a:solidFill>
                  </a:tcPr>
                </a:tc>
                <a:extLst>
                  <a:ext uri="{0D108BD9-81ED-4DB2-BD59-A6C34878D82A}">
                    <a16:rowId xmlns:a16="http://schemas.microsoft.com/office/drawing/2014/main" val="10004"/>
                  </a:ext>
                </a:extLst>
              </a:tr>
              <a:tr h="501000">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Tempo</a:t>
                      </a:r>
                      <a:endParaRPr sz="1600">
                        <a:solidFill>
                          <a:schemeClr val="dk1"/>
                        </a:solidFill>
                        <a:latin typeface="Old Standard TT"/>
                        <a:ea typeface="Old Standard TT"/>
                        <a:cs typeface="Old Standard TT"/>
                        <a:sym typeface="Old Standard TT"/>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solidFill>
                      <a:srgbClr val="26A69A">
                        <a:alpha val="7740"/>
                      </a:srgbClr>
                    </a:solidFill>
                  </a:tcPr>
                </a:tc>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Numeric</a:t>
                      </a:r>
                      <a:endParaRPr sz="1600">
                        <a:solidFill>
                          <a:schemeClr val="dk1"/>
                        </a:solidFill>
                        <a:latin typeface="Old Standard TT"/>
                        <a:ea typeface="Old Standard TT"/>
                        <a:cs typeface="Old Standard TT"/>
                        <a:sym typeface="Old Standard TT"/>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solidFill>
                      <a:srgbClr val="26A69A">
                        <a:alpha val="7740"/>
                      </a:srgbClr>
                    </a:solidFill>
                  </a:tcPr>
                </a:tc>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Beats per minute</a:t>
                      </a:r>
                      <a:endParaRPr sz="1600">
                        <a:solidFill>
                          <a:schemeClr val="dk1"/>
                        </a:solidFill>
                        <a:latin typeface="Old Standard TT"/>
                        <a:ea typeface="Old Standard TT"/>
                        <a:cs typeface="Old Standard TT"/>
                        <a:sym typeface="Old Standard TT"/>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solidFill>
                      <a:srgbClr val="26A69A">
                        <a:alpha val="7740"/>
                      </a:srgbClr>
                    </a:solidFill>
                  </a:tcPr>
                </a:tc>
                <a:extLst>
                  <a:ext uri="{0D108BD9-81ED-4DB2-BD59-A6C34878D82A}">
                    <a16:rowId xmlns:a16="http://schemas.microsoft.com/office/drawing/2014/main" val="10005"/>
                  </a:ext>
                </a:extLst>
              </a:tr>
              <a:tr h="501000">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Energy</a:t>
                      </a:r>
                      <a:endParaRPr sz="1600">
                        <a:solidFill>
                          <a:schemeClr val="dk1"/>
                        </a:solidFill>
                        <a:latin typeface="Old Standard TT"/>
                        <a:ea typeface="Old Standard TT"/>
                        <a:cs typeface="Old Standard TT"/>
                        <a:sym typeface="Old Standard TT"/>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solidFill>
                      <a:srgbClr val="26A69A">
                        <a:alpha val="7740"/>
                      </a:srgbClr>
                    </a:solidFill>
                  </a:tcPr>
                </a:tc>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Numeric</a:t>
                      </a:r>
                      <a:endParaRPr sz="1600">
                        <a:solidFill>
                          <a:schemeClr val="dk1"/>
                        </a:solidFill>
                        <a:latin typeface="Old Standard TT"/>
                        <a:ea typeface="Old Standard TT"/>
                        <a:cs typeface="Old Standard TT"/>
                        <a:sym typeface="Old Standard TT"/>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solidFill>
                      <a:srgbClr val="26A69A">
                        <a:alpha val="7740"/>
                      </a:srgbClr>
                    </a:solidFill>
                  </a:tcPr>
                </a:tc>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Energy level of the song</a:t>
                      </a:r>
                      <a:endParaRPr sz="1600">
                        <a:solidFill>
                          <a:schemeClr val="dk1"/>
                        </a:solidFill>
                        <a:latin typeface="Old Standard TT"/>
                        <a:ea typeface="Old Standard TT"/>
                        <a:cs typeface="Old Standard TT"/>
                        <a:sym typeface="Old Standard TT"/>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solidFill>
                      <a:srgbClr val="26A69A">
                        <a:alpha val="7740"/>
                      </a:srgbClr>
                    </a:solidFill>
                  </a:tcPr>
                </a:tc>
                <a:extLst>
                  <a:ext uri="{0D108BD9-81ED-4DB2-BD59-A6C34878D82A}">
                    <a16:rowId xmlns:a16="http://schemas.microsoft.com/office/drawing/2014/main" val="10006"/>
                  </a:ext>
                </a:extLst>
              </a:tr>
            </a:tbl>
          </a:graphicData>
        </a:graphic>
      </p:graphicFrame>
      <p:sp>
        <p:nvSpPr>
          <p:cNvPr id="89" name="Google Shape;89;p17"/>
          <p:cNvSpPr txBox="1"/>
          <p:nvPr/>
        </p:nvSpPr>
        <p:spPr>
          <a:xfrm>
            <a:off x="1242333" y="1189950"/>
            <a:ext cx="818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3"/>
        <p:cNvGrpSpPr/>
        <p:nvPr/>
      </p:nvGrpSpPr>
      <p:grpSpPr>
        <a:xfrm>
          <a:off x="0" y="0"/>
          <a:ext cx="0" cy="0"/>
          <a:chOff x="0" y="0"/>
          <a:chExt cx="0" cy="0"/>
        </a:xfrm>
      </p:grpSpPr>
      <p:graphicFrame>
        <p:nvGraphicFramePr>
          <p:cNvPr id="94" name="Google Shape;94;p18"/>
          <p:cNvGraphicFramePr/>
          <p:nvPr/>
        </p:nvGraphicFramePr>
        <p:xfrm>
          <a:off x="750100" y="120563"/>
          <a:ext cx="7643775" cy="4902360"/>
        </p:xfrm>
        <a:graphic>
          <a:graphicData uri="http://schemas.openxmlformats.org/drawingml/2006/table">
            <a:tbl>
              <a:tblPr>
                <a:noFill/>
                <a:tableStyleId>{C98104BE-D995-476B-9F20-F3256CB3ECE5}</a:tableStyleId>
              </a:tblPr>
              <a:tblGrid>
                <a:gridCol w="2547925">
                  <a:extLst>
                    <a:ext uri="{9D8B030D-6E8A-4147-A177-3AD203B41FA5}">
                      <a16:colId xmlns:a16="http://schemas.microsoft.com/office/drawing/2014/main" val="20000"/>
                    </a:ext>
                  </a:extLst>
                </a:gridCol>
                <a:gridCol w="2547925">
                  <a:extLst>
                    <a:ext uri="{9D8B030D-6E8A-4147-A177-3AD203B41FA5}">
                      <a16:colId xmlns:a16="http://schemas.microsoft.com/office/drawing/2014/main" val="20001"/>
                    </a:ext>
                  </a:extLst>
                </a:gridCol>
                <a:gridCol w="2547925">
                  <a:extLst>
                    <a:ext uri="{9D8B030D-6E8A-4147-A177-3AD203B41FA5}">
                      <a16:colId xmlns:a16="http://schemas.microsoft.com/office/drawing/2014/main" val="20002"/>
                    </a:ext>
                  </a:extLst>
                </a:gridCol>
              </a:tblGrid>
              <a:tr h="494100">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Danceability</a:t>
                      </a:r>
                      <a:endParaRPr sz="1600">
                        <a:solidFill>
                          <a:schemeClr val="dk1"/>
                        </a:solidFill>
                        <a:latin typeface="Old Standard TT"/>
                        <a:ea typeface="Old Standard TT"/>
                        <a:cs typeface="Old Standard TT"/>
                        <a:sym typeface="Old Standard T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26A69A">
                        <a:alpha val="7740"/>
                      </a:srgbClr>
                    </a:solidFill>
                  </a:tcPr>
                </a:tc>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Numeric</a:t>
                      </a:r>
                      <a:endParaRPr sz="1600">
                        <a:solidFill>
                          <a:schemeClr val="dk1"/>
                        </a:solidFill>
                        <a:latin typeface="Old Standard TT"/>
                        <a:ea typeface="Old Standard TT"/>
                        <a:cs typeface="Old Standard TT"/>
                        <a:sym typeface="Old Standard T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26A69A">
                        <a:alpha val="7740"/>
                      </a:srgbClr>
                    </a:solidFill>
                  </a:tcPr>
                </a:tc>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Danceability, easier to dance if the value is higher</a:t>
                      </a:r>
                      <a:endParaRPr sz="1600">
                        <a:solidFill>
                          <a:schemeClr val="dk1"/>
                        </a:solidFill>
                        <a:latin typeface="Old Standard TT"/>
                        <a:ea typeface="Old Standard TT"/>
                        <a:cs typeface="Old Standard TT"/>
                        <a:sym typeface="Old Standard T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26A69A">
                        <a:alpha val="7740"/>
                      </a:srgbClr>
                    </a:solidFill>
                  </a:tcPr>
                </a:tc>
                <a:extLst>
                  <a:ext uri="{0D108BD9-81ED-4DB2-BD59-A6C34878D82A}">
                    <a16:rowId xmlns:a16="http://schemas.microsoft.com/office/drawing/2014/main" val="10000"/>
                  </a:ext>
                </a:extLst>
              </a:tr>
              <a:tr h="494100">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Loudness</a:t>
                      </a:r>
                      <a:endParaRPr sz="1600">
                        <a:solidFill>
                          <a:schemeClr val="dk1"/>
                        </a:solidFill>
                        <a:latin typeface="Old Standard TT"/>
                        <a:ea typeface="Old Standard TT"/>
                        <a:cs typeface="Old Standard TT"/>
                        <a:sym typeface="Old Standard T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26A69A">
                        <a:alpha val="7740"/>
                      </a:srgbClr>
                    </a:solidFill>
                  </a:tcPr>
                </a:tc>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Numeric</a:t>
                      </a:r>
                      <a:endParaRPr sz="1600">
                        <a:solidFill>
                          <a:schemeClr val="dk1"/>
                        </a:solidFill>
                        <a:latin typeface="Old Standard TT"/>
                        <a:ea typeface="Old Standard TT"/>
                        <a:cs typeface="Old Standard TT"/>
                        <a:sym typeface="Old Standard T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26A69A">
                        <a:alpha val="7740"/>
                      </a:srgbClr>
                    </a:solidFill>
                  </a:tcPr>
                </a:tc>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Loudness of the song</a:t>
                      </a:r>
                      <a:endParaRPr sz="1600">
                        <a:solidFill>
                          <a:schemeClr val="dk1"/>
                        </a:solidFill>
                        <a:latin typeface="Old Standard TT"/>
                        <a:ea typeface="Old Standard TT"/>
                        <a:cs typeface="Old Standard TT"/>
                        <a:sym typeface="Old Standard T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26A69A">
                        <a:alpha val="7740"/>
                      </a:srgbClr>
                    </a:solidFill>
                  </a:tcPr>
                </a:tc>
                <a:extLst>
                  <a:ext uri="{0D108BD9-81ED-4DB2-BD59-A6C34878D82A}">
                    <a16:rowId xmlns:a16="http://schemas.microsoft.com/office/drawing/2014/main" val="10001"/>
                  </a:ext>
                </a:extLst>
              </a:tr>
              <a:tr h="494100">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Liveness</a:t>
                      </a:r>
                      <a:endParaRPr sz="1600">
                        <a:solidFill>
                          <a:schemeClr val="dk1"/>
                        </a:solidFill>
                        <a:latin typeface="Old Standard TT"/>
                        <a:ea typeface="Old Standard TT"/>
                        <a:cs typeface="Old Standard TT"/>
                        <a:sym typeface="Old Standard T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26A69A">
                        <a:alpha val="7740"/>
                      </a:srgbClr>
                    </a:solidFill>
                  </a:tcPr>
                </a:tc>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Numeric</a:t>
                      </a:r>
                      <a:endParaRPr sz="1600">
                        <a:solidFill>
                          <a:schemeClr val="dk1"/>
                        </a:solidFill>
                        <a:latin typeface="Old Standard TT"/>
                        <a:ea typeface="Old Standard TT"/>
                        <a:cs typeface="Old Standard TT"/>
                        <a:sym typeface="Old Standard T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26A69A">
                        <a:alpha val="7740"/>
                      </a:srgbClr>
                    </a:solidFill>
                  </a:tcPr>
                </a:tc>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Likeliness of Live recording of the song</a:t>
                      </a:r>
                      <a:endParaRPr sz="1600">
                        <a:solidFill>
                          <a:schemeClr val="dk1"/>
                        </a:solidFill>
                        <a:latin typeface="Old Standard TT"/>
                        <a:ea typeface="Old Standard TT"/>
                        <a:cs typeface="Old Standard TT"/>
                        <a:sym typeface="Old Standard T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26A69A">
                        <a:alpha val="7740"/>
                      </a:srgbClr>
                    </a:solidFill>
                  </a:tcPr>
                </a:tc>
                <a:extLst>
                  <a:ext uri="{0D108BD9-81ED-4DB2-BD59-A6C34878D82A}">
                    <a16:rowId xmlns:a16="http://schemas.microsoft.com/office/drawing/2014/main" val="10002"/>
                  </a:ext>
                </a:extLst>
              </a:tr>
              <a:tr h="494100">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Valence</a:t>
                      </a:r>
                      <a:endParaRPr sz="1600">
                        <a:solidFill>
                          <a:schemeClr val="dk1"/>
                        </a:solidFill>
                        <a:latin typeface="Old Standard TT"/>
                        <a:ea typeface="Old Standard TT"/>
                        <a:cs typeface="Old Standard TT"/>
                        <a:sym typeface="Old Standard T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26A69A">
                        <a:alpha val="7740"/>
                      </a:srgbClr>
                    </a:solidFill>
                  </a:tcPr>
                </a:tc>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Numeric</a:t>
                      </a:r>
                      <a:endParaRPr sz="1600">
                        <a:solidFill>
                          <a:schemeClr val="dk1"/>
                        </a:solidFill>
                        <a:latin typeface="Old Standard TT"/>
                        <a:ea typeface="Old Standard TT"/>
                        <a:cs typeface="Old Standard TT"/>
                        <a:sym typeface="Old Standard T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26A69A">
                        <a:alpha val="7740"/>
                      </a:srgbClr>
                    </a:solidFill>
                  </a:tcPr>
                </a:tc>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Describes the musical positiveness conveyed by the track</a:t>
                      </a:r>
                      <a:endParaRPr sz="1600">
                        <a:solidFill>
                          <a:schemeClr val="dk1"/>
                        </a:solidFill>
                        <a:latin typeface="Old Standard TT"/>
                        <a:ea typeface="Old Standard TT"/>
                        <a:cs typeface="Old Standard TT"/>
                        <a:sym typeface="Old Standard T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26A69A">
                        <a:alpha val="7740"/>
                      </a:srgbClr>
                    </a:solidFill>
                  </a:tcPr>
                </a:tc>
                <a:extLst>
                  <a:ext uri="{0D108BD9-81ED-4DB2-BD59-A6C34878D82A}">
                    <a16:rowId xmlns:a16="http://schemas.microsoft.com/office/drawing/2014/main" val="10003"/>
                  </a:ext>
                </a:extLst>
              </a:tr>
              <a:tr h="494100">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Duration</a:t>
                      </a:r>
                      <a:endParaRPr sz="1600">
                        <a:solidFill>
                          <a:schemeClr val="dk1"/>
                        </a:solidFill>
                        <a:latin typeface="Old Standard TT"/>
                        <a:ea typeface="Old Standard TT"/>
                        <a:cs typeface="Old Standard TT"/>
                        <a:sym typeface="Old Standard T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26A69A">
                        <a:alpha val="7740"/>
                      </a:srgbClr>
                    </a:solidFill>
                  </a:tcPr>
                </a:tc>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Numeric</a:t>
                      </a:r>
                      <a:endParaRPr sz="1600">
                        <a:solidFill>
                          <a:schemeClr val="dk1"/>
                        </a:solidFill>
                        <a:latin typeface="Old Standard TT"/>
                        <a:ea typeface="Old Standard TT"/>
                        <a:cs typeface="Old Standard TT"/>
                        <a:sym typeface="Old Standard T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26A69A">
                        <a:alpha val="7740"/>
                      </a:srgbClr>
                    </a:solidFill>
                  </a:tcPr>
                </a:tc>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Length of the song</a:t>
                      </a:r>
                      <a:endParaRPr sz="1600">
                        <a:solidFill>
                          <a:schemeClr val="dk1"/>
                        </a:solidFill>
                        <a:latin typeface="Old Standard TT"/>
                        <a:ea typeface="Old Standard TT"/>
                        <a:cs typeface="Old Standard TT"/>
                        <a:sym typeface="Old Standard T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26A69A">
                        <a:alpha val="7740"/>
                      </a:srgbClr>
                    </a:solidFill>
                  </a:tcPr>
                </a:tc>
                <a:extLst>
                  <a:ext uri="{0D108BD9-81ED-4DB2-BD59-A6C34878D82A}">
                    <a16:rowId xmlns:a16="http://schemas.microsoft.com/office/drawing/2014/main" val="10004"/>
                  </a:ext>
                </a:extLst>
              </a:tr>
              <a:tr h="494100">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Acousticness</a:t>
                      </a:r>
                      <a:endParaRPr sz="1600">
                        <a:solidFill>
                          <a:schemeClr val="dk1"/>
                        </a:solidFill>
                        <a:latin typeface="Old Standard TT"/>
                        <a:ea typeface="Old Standard TT"/>
                        <a:cs typeface="Old Standard TT"/>
                        <a:sym typeface="Old Standard T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26A69A">
                        <a:alpha val="7740"/>
                      </a:srgbClr>
                    </a:solidFill>
                  </a:tcPr>
                </a:tc>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Numeric</a:t>
                      </a:r>
                      <a:endParaRPr sz="1600">
                        <a:solidFill>
                          <a:schemeClr val="dk1"/>
                        </a:solidFill>
                        <a:latin typeface="Old Standard TT"/>
                        <a:ea typeface="Old Standard TT"/>
                        <a:cs typeface="Old Standard TT"/>
                        <a:sym typeface="Old Standard T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26A69A">
                        <a:alpha val="7740"/>
                      </a:srgbClr>
                    </a:solidFill>
                  </a:tcPr>
                </a:tc>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Acoustic Ness of the track</a:t>
                      </a:r>
                      <a:endParaRPr sz="1600">
                        <a:solidFill>
                          <a:schemeClr val="dk1"/>
                        </a:solidFill>
                        <a:latin typeface="Old Standard TT"/>
                        <a:ea typeface="Old Standard TT"/>
                        <a:cs typeface="Old Standard TT"/>
                        <a:sym typeface="Old Standard T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26A69A">
                        <a:alpha val="7740"/>
                      </a:srgbClr>
                    </a:solidFill>
                  </a:tcPr>
                </a:tc>
                <a:extLst>
                  <a:ext uri="{0D108BD9-81ED-4DB2-BD59-A6C34878D82A}">
                    <a16:rowId xmlns:a16="http://schemas.microsoft.com/office/drawing/2014/main" val="10005"/>
                  </a:ext>
                </a:extLst>
              </a:tr>
              <a:tr h="494100">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Speechiness</a:t>
                      </a:r>
                      <a:endParaRPr sz="1600">
                        <a:solidFill>
                          <a:schemeClr val="dk1"/>
                        </a:solidFill>
                        <a:latin typeface="Old Standard TT"/>
                        <a:ea typeface="Old Standard TT"/>
                        <a:cs typeface="Old Standard TT"/>
                        <a:sym typeface="Old Standard T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26A69A">
                        <a:alpha val="7740"/>
                      </a:srgbClr>
                    </a:solidFill>
                  </a:tcPr>
                </a:tc>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Numeric</a:t>
                      </a:r>
                      <a:endParaRPr sz="1600">
                        <a:solidFill>
                          <a:schemeClr val="dk1"/>
                        </a:solidFill>
                        <a:latin typeface="Old Standard TT"/>
                        <a:ea typeface="Old Standard TT"/>
                        <a:cs typeface="Old Standard TT"/>
                        <a:sym typeface="Old Standard T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26A69A">
                        <a:alpha val="7740"/>
                      </a:srgbClr>
                    </a:solidFill>
                  </a:tcPr>
                </a:tc>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Amount of spoken words in the song</a:t>
                      </a:r>
                      <a:endParaRPr sz="1600">
                        <a:solidFill>
                          <a:schemeClr val="dk1"/>
                        </a:solidFill>
                        <a:latin typeface="Old Standard TT"/>
                        <a:ea typeface="Old Standard TT"/>
                        <a:cs typeface="Old Standard TT"/>
                        <a:sym typeface="Old Standard T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26A69A">
                        <a:alpha val="7740"/>
                      </a:srgbClr>
                    </a:solidFill>
                  </a:tcPr>
                </a:tc>
                <a:extLst>
                  <a:ext uri="{0D108BD9-81ED-4DB2-BD59-A6C34878D82A}">
                    <a16:rowId xmlns:a16="http://schemas.microsoft.com/office/drawing/2014/main" val="10006"/>
                  </a:ext>
                </a:extLst>
              </a:tr>
              <a:tr h="494100">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Popularity</a:t>
                      </a:r>
                      <a:endParaRPr sz="1600">
                        <a:solidFill>
                          <a:schemeClr val="dk1"/>
                        </a:solidFill>
                        <a:latin typeface="Old Standard TT"/>
                        <a:ea typeface="Old Standard TT"/>
                        <a:cs typeface="Old Standard TT"/>
                        <a:sym typeface="Old Standard T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26A69A">
                        <a:alpha val="7740"/>
                      </a:srgbClr>
                    </a:solidFill>
                  </a:tcPr>
                </a:tc>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Numeric</a:t>
                      </a:r>
                      <a:endParaRPr sz="1600">
                        <a:solidFill>
                          <a:schemeClr val="dk1"/>
                        </a:solidFill>
                        <a:latin typeface="Old Standard TT"/>
                        <a:ea typeface="Old Standard TT"/>
                        <a:cs typeface="Old Standard TT"/>
                        <a:sym typeface="Old Standard T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26A69A">
                        <a:alpha val="7740"/>
                      </a:srgbClr>
                    </a:solidFill>
                  </a:tcPr>
                </a:tc>
                <a:tc>
                  <a:txBody>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Popularity of the song</a:t>
                      </a:r>
                      <a:endParaRPr sz="1600">
                        <a:solidFill>
                          <a:schemeClr val="dk1"/>
                        </a:solidFill>
                        <a:latin typeface="Old Standard TT"/>
                        <a:ea typeface="Old Standard TT"/>
                        <a:cs typeface="Old Standard TT"/>
                        <a:sym typeface="Old Standard T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26A69A">
                        <a:alpha val="7740"/>
                      </a:srgbClr>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536875" y="1324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111"/>
              <a:t>Preview</a:t>
            </a:r>
            <a:endParaRPr sz="3111"/>
          </a:p>
        </p:txBody>
      </p:sp>
      <p:sp>
        <p:nvSpPr>
          <p:cNvPr id="100" name="Google Shape;100;p19"/>
          <p:cNvSpPr txBox="1">
            <a:spLocks noGrp="1"/>
          </p:cNvSpPr>
          <p:nvPr>
            <p:ph type="body" idx="1"/>
          </p:nvPr>
        </p:nvSpPr>
        <p:spPr>
          <a:xfrm>
            <a:off x="536875"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01" name="Google Shape;101;p19"/>
          <p:cNvPicPr preferRelativeResize="0"/>
          <p:nvPr/>
        </p:nvPicPr>
        <p:blipFill>
          <a:blip r:embed="rId3">
            <a:alphaModFix/>
          </a:blip>
          <a:stretch>
            <a:fillRect/>
          </a:stretch>
        </p:blipFill>
        <p:spPr>
          <a:xfrm>
            <a:off x="0" y="1586824"/>
            <a:ext cx="9143999" cy="1969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Analysis - Histogram</a:t>
            </a:r>
            <a:endParaRPr/>
          </a:p>
        </p:txBody>
      </p:sp>
      <p:sp>
        <p:nvSpPr>
          <p:cNvPr id="107" name="Google Shape;107;p20"/>
          <p:cNvSpPr txBox="1">
            <a:spLocks noGrp="1"/>
          </p:cNvSpPr>
          <p:nvPr>
            <p:ph type="body" idx="1"/>
          </p:nvPr>
        </p:nvSpPr>
        <p:spPr>
          <a:xfrm>
            <a:off x="311700" y="1171600"/>
            <a:ext cx="8520600" cy="3818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Below attached histograms depict the distribution of variables like year, tempo, energy, danceability etc</a:t>
            </a:r>
            <a:endParaRPr/>
          </a:p>
        </p:txBody>
      </p:sp>
      <p:pic>
        <p:nvPicPr>
          <p:cNvPr id="108" name="Google Shape;108;p20"/>
          <p:cNvPicPr preferRelativeResize="0"/>
          <p:nvPr/>
        </p:nvPicPr>
        <p:blipFill>
          <a:blip r:embed="rId3">
            <a:alphaModFix/>
          </a:blip>
          <a:stretch>
            <a:fillRect/>
          </a:stretch>
        </p:blipFill>
        <p:spPr>
          <a:xfrm>
            <a:off x="1369125" y="1947150"/>
            <a:ext cx="6323100" cy="2964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Boxplot</a:t>
            </a:r>
            <a:endParaRPr/>
          </a:p>
        </p:txBody>
      </p:sp>
      <p:sp>
        <p:nvSpPr>
          <p:cNvPr id="114" name="Google Shape;114;p21"/>
          <p:cNvSpPr txBox="1">
            <a:spLocks noGrp="1"/>
          </p:cNvSpPr>
          <p:nvPr>
            <p:ph type="body" idx="1"/>
          </p:nvPr>
        </p:nvSpPr>
        <p:spPr>
          <a:xfrm>
            <a:off x="311700" y="1171600"/>
            <a:ext cx="8520600" cy="3772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Used boxplot to detect outliers and below attached snippet shows outliers of each variable.</a:t>
            </a:r>
            <a:endParaRPr dirty="0"/>
          </a:p>
        </p:txBody>
      </p:sp>
      <p:pic>
        <p:nvPicPr>
          <p:cNvPr id="115" name="Google Shape;115;p21"/>
          <p:cNvPicPr preferRelativeResize="0"/>
          <p:nvPr/>
        </p:nvPicPr>
        <p:blipFill>
          <a:blip r:embed="rId3">
            <a:alphaModFix/>
          </a:blip>
          <a:stretch>
            <a:fillRect/>
          </a:stretch>
        </p:blipFill>
        <p:spPr>
          <a:xfrm>
            <a:off x="2090700" y="1647650"/>
            <a:ext cx="3987047" cy="3296150"/>
          </a:xfrm>
          <a:prstGeom prst="rect">
            <a:avLst/>
          </a:prstGeom>
          <a:noFill/>
          <a:ln>
            <a:noFill/>
          </a:ln>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706</Words>
  <Application>Microsoft Office PowerPoint</Application>
  <PresentationFormat>On-screen Show (16:9)</PresentationFormat>
  <Paragraphs>96</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Old Standard TT</vt:lpstr>
      <vt:lpstr>Arial</vt:lpstr>
      <vt:lpstr>Paperback</vt:lpstr>
      <vt:lpstr>Cluster Analysis on Spotify Data</vt:lpstr>
      <vt:lpstr>INDEX</vt:lpstr>
      <vt:lpstr>Problem Statement</vt:lpstr>
      <vt:lpstr>Dataset Introduction</vt:lpstr>
      <vt:lpstr>PowerPoint Presentation</vt:lpstr>
      <vt:lpstr>PowerPoint Presentation</vt:lpstr>
      <vt:lpstr>Preview</vt:lpstr>
      <vt:lpstr>Data Analysis - Histogram</vt:lpstr>
      <vt:lpstr>Boxplot</vt:lpstr>
      <vt:lpstr>Report</vt:lpstr>
      <vt:lpstr>Top 10 artists who produced most number of songs</vt:lpstr>
      <vt:lpstr>Top 5 artists based on popularity factor</vt:lpstr>
      <vt:lpstr>Number of tracks produced in each year</vt:lpstr>
      <vt:lpstr>Top 10 genres based on danceability factor</vt:lpstr>
      <vt:lpstr>Popular Genre based on number of tracks</vt:lpstr>
      <vt:lpstr>Word cloud - most frequently featured artists </vt:lpstr>
      <vt:lpstr>Word Cloud - most used words in popular song titles</vt:lpstr>
      <vt:lpstr>Top 10 songs based on popularity</vt:lpstr>
      <vt:lpstr>Most Popular Genre based on Popularity score</vt:lpstr>
      <vt:lpstr>Correlation Plot between the variables</vt:lpstr>
      <vt:lpstr>Hierarchical Clustering - Dendograms</vt:lpstr>
      <vt:lpstr>Hierarchical Clustering using Average method</vt:lpstr>
      <vt:lpstr>Hierarchical Clustering using Ward Method</vt:lpstr>
      <vt:lpstr>K Means clustering</vt:lpstr>
      <vt:lpstr>Genre 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 on Spotify Data</dc:title>
  <cp:lastModifiedBy>Nellore, Laasya Priya Reddy - (laasyanellore)</cp:lastModifiedBy>
  <cp:revision>3</cp:revision>
  <dcterms:modified xsi:type="dcterms:W3CDTF">2023-07-06T18:52:16Z</dcterms:modified>
</cp:coreProperties>
</file>