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0" r:id="rId4"/>
    <p:sldId id="259" r:id="rId5"/>
    <p:sldId id="258"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10/3/2022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10/3/2022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smtClean="0"/>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10/3/2022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smtClean="0"/>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10/3/2022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10/3/2022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Description de mon application </a:t>
            </a:r>
            <a:endParaRPr lang="fr-FR" dirty="0"/>
          </a:p>
        </p:txBody>
      </p:sp>
      <p:sp>
        <p:nvSpPr>
          <p:cNvPr id="3" name="Sous-titre 2"/>
          <p:cNvSpPr>
            <a:spLocks noGrp="1"/>
          </p:cNvSpPr>
          <p:nvPr>
            <p:ph type="subTitle" idx="1"/>
          </p:nvPr>
        </p:nvSpPr>
        <p:spPr/>
        <p:txBody>
          <a:bodyPr/>
          <a:lstStyle/>
          <a:p>
            <a:r>
              <a:rPr lang="fr-FR" dirty="0" smtClean="0">
                <a:solidFill>
                  <a:srgbClr val="FFC000"/>
                </a:solidFill>
              </a:rPr>
              <a:t>Page web maison des jeunes</a:t>
            </a:r>
            <a:endParaRPr lang="fr-FR" dirty="0">
              <a:solidFill>
                <a:srgbClr val="FFC000"/>
              </a:solidFill>
            </a:endParaRPr>
          </a:p>
        </p:txBody>
      </p:sp>
    </p:spTree>
    <p:extLst>
      <p:ext uri="{BB962C8B-B14F-4D97-AF65-F5344CB8AC3E}">
        <p14:creationId xmlns:p14="http://schemas.microsoft.com/office/powerpoint/2010/main" val="19007687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Page </a:t>
            </a:r>
            <a:r>
              <a:rPr lang="fr-FR"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web maison des jeunes</a:t>
            </a:r>
            <a:endParaRPr lang="fr-FR" dirty="0"/>
          </a:p>
        </p:txBody>
      </p:sp>
      <p:sp>
        <p:nvSpPr>
          <p:cNvPr id="3" name="Espace réservé du contenu 2"/>
          <p:cNvSpPr>
            <a:spLocks noGrp="1"/>
          </p:cNvSpPr>
          <p:nvPr>
            <p:ph idx="1"/>
          </p:nvPr>
        </p:nvSpPr>
        <p:spPr/>
        <p:txBody>
          <a:bodyPr/>
          <a:lstStyle/>
          <a:p>
            <a:r>
              <a:rPr lang="fr-FR" dirty="0" smtClean="0"/>
              <a:t>Mon rubrique consiste a la création d’une page web de maison des jeunes qui nous permet de communiquer avec le monde et pour faire connaitre la maison des jeunes aux clients potentiels et pour avoir des informations a tous moments  et au n’importe quel lieu</a:t>
            </a:r>
            <a:endParaRPr lang="fr-FR" dirty="0"/>
          </a:p>
        </p:txBody>
      </p:sp>
    </p:spTree>
    <p:extLst>
      <p:ext uri="{BB962C8B-B14F-4D97-AF65-F5344CB8AC3E}">
        <p14:creationId xmlns:p14="http://schemas.microsoft.com/office/powerpoint/2010/main" val="17284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51887" y="866894"/>
            <a:ext cx="2071401" cy="707886"/>
          </a:xfrm>
          <a:prstGeom prst="rect">
            <a:avLst/>
          </a:prstGeom>
        </p:spPr>
        <p:txBody>
          <a:bodyPr wrap="none">
            <a:spAutoFit/>
          </a:bodyPr>
          <a:lstStyle/>
          <a:p>
            <a:pPr algn="ctr"/>
            <a:r>
              <a:rPr lang="fr-FR"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User </a:t>
            </a:r>
            <a:r>
              <a:rPr lang="fr-FR"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case</a:t>
            </a:r>
            <a:endParaRPr lang="fr-FR"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ZoneTexte 2"/>
          <p:cNvSpPr txBox="1"/>
          <p:nvPr/>
        </p:nvSpPr>
        <p:spPr>
          <a:xfrm>
            <a:off x="1436914" y="1733006"/>
            <a:ext cx="9640389" cy="369332"/>
          </a:xfrm>
          <a:prstGeom prst="rect">
            <a:avLst/>
          </a:prstGeom>
          <a:noFill/>
        </p:spPr>
        <p:txBody>
          <a:bodyPr wrap="square" rtlCol="0">
            <a:spAutoFit/>
          </a:bodyPr>
          <a:lstStyle/>
          <a:p>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002" y="1399737"/>
            <a:ext cx="1190654" cy="1195417"/>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948" y="4064336"/>
            <a:ext cx="1156062" cy="1156062"/>
          </a:xfrm>
          <a:prstGeom prst="rect">
            <a:avLst/>
          </a:prstGeom>
        </p:spPr>
      </p:pic>
      <p:sp>
        <p:nvSpPr>
          <p:cNvPr id="6" name="ZoneTexte 5"/>
          <p:cNvSpPr txBox="1"/>
          <p:nvPr/>
        </p:nvSpPr>
        <p:spPr>
          <a:xfrm>
            <a:off x="1172289" y="5362303"/>
            <a:ext cx="1402080" cy="369332"/>
          </a:xfrm>
          <a:prstGeom prst="rect">
            <a:avLst/>
          </a:prstGeom>
          <a:noFill/>
        </p:spPr>
        <p:txBody>
          <a:bodyPr wrap="square" rtlCol="0">
            <a:spAutoFit/>
          </a:bodyPr>
          <a:lstStyle/>
          <a:p>
            <a:r>
              <a:rPr lang="fr-FR" dirty="0" smtClean="0"/>
              <a:t>Visiteur</a:t>
            </a:r>
            <a:endParaRPr lang="fr-FR" dirty="0"/>
          </a:p>
        </p:txBody>
      </p:sp>
      <p:sp>
        <p:nvSpPr>
          <p:cNvPr id="7" name="Rectangle horizontal à deux flèches 6"/>
          <p:cNvSpPr/>
          <p:nvPr/>
        </p:nvSpPr>
        <p:spPr>
          <a:xfrm>
            <a:off x="2715985" y="3233223"/>
            <a:ext cx="3388724" cy="2628953"/>
          </a:xfrm>
          <a:prstGeom prst="leftRightArrowCallout">
            <a:avLst/>
          </a:prstGeom>
        </p:spPr>
        <p:style>
          <a:lnRef idx="1">
            <a:schemeClr val="accent5"/>
          </a:lnRef>
          <a:fillRef idx="2">
            <a:schemeClr val="accent5"/>
          </a:fillRef>
          <a:effectRef idx="1">
            <a:schemeClr val="accent5"/>
          </a:effectRef>
          <a:fontRef idx="minor">
            <a:schemeClr val="dk1"/>
          </a:fontRef>
        </p:style>
        <p:txBody>
          <a:bodyPr rtlCol="0" anchor="ctr"/>
          <a:lstStyle/>
          <a:p>
            <a:pPr marL="285750" indent="-285750" algn="ctr">
              <a:buFont typeface="Arial" panose="020B0604020202020204" pitchFamily="34" charset="0"/>
              <a:buChar char="•"/>
            </a:pPr>
            <a:r>
              <a:rPr lang="fr-FR" dirty="0" smtClean="0"/>
              <a:t>Consulter profil maison des jeunes</a:t>
            </a:r>
          </a:p>
          <a:p>
            <a:pPr marL="285750" indent="-285750" algn="ctr">
              <a:buFont typeface="Arial" panose="020B0604020202020204" pitchFamily="34" charset="0"/>
              <a:buChar char="•"/>
            </a:pPr>
            <a:r>
              <a:rPr lang="fr-FR" dirty="0" smtClean="0"/>
              <a:t>Rechercher une </a:t>
            </a:r>
            <a:r>
              <a:rPr lang="fr-FR" dirty="0" smtClean="0"/>
              <a:t>activité par nom</a:t>
            </a:r>
            <a:endParaRPr lang="fr-FR" dirty="0" smtClean="0"/>
          </a:p>
          <a:p>
            <a:pPr algn="ctr"/>
            <a:endParaRPr lang="fr-FR"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9014" y="4066319"/>
            <a:ext cx="1156062" cy="1156062"/>
          </a:xfrm>
          <a:prstGeom prst="rect">
            <a:avLst/>
          </a:prstGeom>
        </p:spPr>
      </p:pic>
      <p:sp>
        <p:nvSpPr>
          <p:cNvPr id="9" name="ZoneTexte 8"/>
          <p:cNvSpPr txBox="1"/>
          <p:nvPr/>
        </p:nvSpPr>
        <p:spPr>
          <a:xfrm>
            <a:off x="6309845" y="5274435"/>
            <a:ext cx="1501744" cy="369332"/>
          </a:xfrm>
          <a:prstGeom prst="rect">
            <a:avLst/>
          </a:prstGeom>
          <a:noFill/>
        </p:spPr>
        <p:txBody>
          <a:bodyPr wrap="square" rtlCol="0">
            <a:spAutoFit/>
          </a:bodyPr>
          <a:lstStyle/>
          <a:p>
            <a:r>
              <a:rPr lang="fr-FR" dirty="0" smtClean="0"/>
              <a:t>Membre</a:t>
            </a:r>
            <a:endParaRPr lang="fr-FR" dirty="0"/>
          </a:p>
        </p:txBody>
      </p:sp>
      <p:sp>
        <p:nvSpPr>
          <p:cNvPr id="10" name="Rectangle avec flèche vers la gauche 9"/>
          <p:cNvSpPr/>
          <p:nvPr/>
        </p:nvSpPr>
        <p:spPr>
          <a:xfrm>
            <a:off x="7602582" y="3944983"/>
            <a:ext cx="2751909" cy="1698784"/>
          </a:xfrm>
          <a:prstGeom prst="leftArrowCallout">
            <a:avLst/>
          </a:prstGeom>
        </p:spPr>
        <p:style>
          <a:lnRef idx="1">
            <a:schemeClr val="accent5"/>
          </a:lnRef>
          <a:fillRef idx="2">
            <a:schemeClr val="accent5"/>
          </a:fillRef>
          <a:effectRef idx="1">
            <a:schemeClr val="accent5"/>
          </a:effectRef>
          <a:fontRef idx="minor">
            <a:schemeClr val="dk1"/>
          </a:fontRef>
        </p:style>
        <p:txBody>
          <a:bodyPr rtlCol="0" anchor="ctr"/>
          <a:lstStyle/>
          <a:p>
            <a:pPr marL="285750" indent="-285750" algn="ctr">
              <a:buFont typeface="Arial" panose="020B0604020202020204" pitchFamily="34" charset="0"/>
              <a:buChar char="•"/>
            </a:pPr>
            <a:r>
              <a:rPr lang="fr-FR" dirty="0" smtClean="0"/>
              <a:t>s’inscrire</a:t>
            </a:r>
          </a:p>
          <a:p>
            <a:pPr marL="285750" indent="-285750" algn="ctr">
              <a:buFont typeface="Arial" panose="020B0604020202020204" pitchFamily="34" charset="0"/>
              <a:buChar char="•"/>
            </a:pPr>
            <a:r>
              <a:rPr lang="fr-FR" dirty="0" smtClean="0"/>
              <a:t>Ajouter un commentaire</a:t>
            </a:r>
          </a:p>
          <a:p>
            <a:pPr marL="285750" indent="-285750" algn="ctr">
              <a:buFont typeface="Arial" panose="020B0604020202020204" pitchFamily="34" charset="0"/>
              <a:buChar char="•"/>
            </a:pPr>
            <a:r>
              <a:rPr lang="fr-FR" dirty="0" smtClean="0"/>
              <a:t>Sélectionner une activité (book)</a:t>
            </a:r>
            <a:endParaRPr lang="fr-FR" dirty="0"/>
          </a:p>
        </p:txBody>
      </p:sp>
      <p:sp>
        <p:nvSpPr>
          <p:cNvPr id="11" name="Rectangle avec flèche vers la gauche 10"/>
          <p:cNvSpPr/>
          <p:nvPr/>
        </p:nvSpPr>
        <p:spPr>
          <a:xfrm>
            <a:off x="2574369" y="1306286"/>
            <a:ext cx="2781402" cy="1593668"/>
          </a:xfrm>
          <a:prstGeom prst="leftArrowCallout">
            <a:avLst/>
          </a:prstGeom>
        </p:spPr>
        <p:style>
          <a:lnRef idx="1">
            <a:schemeClr val="accent5"/>
          </a:lnRef>
          <a:fillRef idx="2">
            <a:schemeClr val="accent5"/>
          </a:fillRef>
          <a:effectRef idx="1">
            <a:schemeClr val="accent5"/>
          </a:effectRef>
          <a:fontRef idx="minor">
            <a:schemeClr val="dk1"/>
          </a:fontRef>
        </p:style>
        <p:txBody>
          <a:bodyPr rtlCol="0" anchor="ctr"/>
          <a:lstStyle/>
          <a:p>
            <a:pPr marL="285750" indent="-285750" algn="ctr">
              <a:buFont typeface="Arial" panose="020B0604020202020204" pitchFamily="34" charset="0"/>
              <a:buChar char="•"/>
            </a:pPr>
            <a:r>
              <a:rPr lang="fr-FR" dirty="0" smtClean="0"/>
              <a:t>Il gère les activités</a:t>
            </a:r>
            <a:endParaRPr lang="fr-FR" dirty="0"/>
          </a:p>
        </p:txBody>
      </p:sp>
    </p:spTree>
    <p:extLst>
      <p:ext uri="{BB962C8B-B14F-4D97-AF65-F5344CB8AC3E}">
        <p14:creationId xmlns:p14="http://schemas.microsoft.com/office/powerpoint/2010/main" val="2114631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12477" y="736266"/>
            <a:ext cx="1894014" cy="461665"/>
          </a:xfrm>
          <a:prstGeom prst="rect">
            <a:avLst/>
          </a:prstGeom>
        </p:spPr>
        <p:txBody>
          <a:bodyPr wrap="square">
            <a:spAutoFit/>
          </a:bodyPr>
          <a:lstStyle/>
          <a:p>
            <a:pPr algn="ctr"/>
            <a:r>
              <a:rPr lang="fr-FR" sz="2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User </a:t>
            </a:r>
            <a:r>
              <a:rPr lang="fr-FR" sz="2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story</a:t>
            </a:r>
            <a:endParaRPr lang="fr-FR"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4" name="ZoneTexte 3"/>
          <p:cNvSpPr txBox="1"/>
          <p:nvPr/>
        </p:nvSpPr>
        <p:spPr>
          <a:xfrm>
            <a:off x="1027611" y="2272937"/>
            <a:ext cx="10328366" cy="2585323"/>
          </a:xfrm>
          <a:prstGeom prst="rect">
            <a:avLst/>
          </a:prstGeom>
          <a:noFill/>
        </p:spPr>
        <p:txBody>
          <a:bodyPr wrap="square" rtlCol="0">
            <a:spAutoFit/>
          </a:bodyPr>
          <a:lstStyle/>
          <a:p>
            <a:r>
              <a:rPr lang="fr-FR" dirty="0" smtClean="0">
                <a:solidFill>
                  <a:srgbClr val="FF0000"/>
                </a:solidFill>
              </a:rPr>
              <a:t>Admin: </a:t>
            </a:r>
            <a:r>
              <a:rPr lang="fr-FR" dirty="0" smtClean="0"/>
              <a:t>Il </a:t>
            </a:r>
            <a:r>
              <a:rPr lang="fr-FR" dirty="0" smtClean="0"/>
              <a:t>gère </a:t>
            </a:r>
            <a:r>
              <a:rPr lang="fr-FR" dirty="0" smtClean="0"/>
              <a:t>le </a:t>
            </a:r>
            <a:r>
              <a:rPr lang="fr-FR" dirty="0" smtClean="0"/>
              <a:t>site:</a:t>
            </a:r>
          </a:p>
          <a:p>
            <a:pPr marL="285750" indent="-285750">
              <a:buFont typeface="Wingdings" panose="05000000000000000000" pitchFamily="2" charset="2"/>
              <a:buChar char="ü"/>
            </a:pPr>
            <a:r>
              <a:rPr lang="fr-FR" dirty="0" smtClean="0"/>
              <a:t>A</a:t>
            </a:r>
            <a:r>
              <a:rPr lang="fr-FR" dirty="0" smtClean="0"/>
              <a:t>joute </a:t>
            </a:r>
            <a:r>
              <a:rPr lang="fr-FR" dirty="0" smtClean="0"/>
              <a:t>une activité </a:t>
            </a:r>
            <a:endParaRPr lang="fr-FR" dirty="0"/>
          </a:p>
          <a:p>
            <a:pPr marL="285750" indent="-285750">
              <a:buFont typeface="Wingdings" panose="05000000000000000000" pitchFamily="2" charset="2"/>
              <a:buChar char="ü"/>
            </a:pPr>
            <a:r>
              <a:rPr lang="fr-FR" dirty="0" smtClean="0"/>
              <a:t> Modifier une activité</a:t>
            </a:r>
          </a:p>
          <a:p>
            <a:pPr marL="285750" indent="-285750">
              <a:buFont typeface="Wingdings" panose="05000000000000000000" pitchFamily="2" charset="2"/>
              <a:buChar char="ü"/>
            </a:pPr>
            <a:r>
              <a:rPr lang="fr-FR" dirty="0" smtClean="0"/>
              <a:t> Supprimer une activité</a:t>
            </a:r>
          </a:p>
          <a:p>
            <a:pPr marL="285750" indent="-285750">
              <a:buFont typeface="Wingdings" panose="05000000000000000000" pitchFamily="2" charset="2"/>
              <a:buChar char="ü"/>
            </a:pPr>
            <a:r>
              <a:rPr lang="fr-FR" dirty="0" smtClean="0"/>
              <a:t> </a:t>
            </a:r>
            <a:r>
              <a:rPr lang="fr-FR" dirty="0"/>
              <a:t>R</a:t>
            </a:r>
            <a:r>
              <a:rPr lang="fr-FR" dirty="0" smtClean="0"/>
              <a:t>ependre </a:t>
            </a:r>
            <a:r>
              <a:rPr lang="fr-FR" dirty="0" smtClean="0"/>
              <a:t>au question des visiteurs </a:t>
            </a:r>
            <a:endParaRPr lang="fr-FR" dirty="0" smtClean="0"/>
          </a:p>
          <a:p>
            <a:pPr marL="285750" indent="-285750">
              <a:buFont typeface="Wingdings" panose="05000000000000000000" pitchFamily="2" charset="2"/>
              <a:buChar char="ü"/>
            </a:pPr>
            <a:r>
              <a:rPr lang="fr-FR" dirty="0" smtClean="0"/>
              <a:t>Gère les utilisateurs</a:t>
            </a:r>
            <a:endParaRPr lang="fr-FR" dirty="0" smtClean="0"/>
          </a:p>
          <a:p>
            <a:endParaRPr lang="fr-FR" dirty="0" smtClean="0"/>
          </a:p>
          <a:p>
            <a:r>
              <a:rPr lang="fr-FR" dirty="0" smtClean="0">
                <a:solidFill>
                  <a:srgbClr val="FF0000"/>
                </a:solidFill>
              </a:rPr>
              <a:t>Utilisateur: </a:t>
            </a:r>
            <a:r>
              <a:rPr lang="fr-FR" dirty="0" smtClean="0"/>
              <a:t>II peut consulter le site web pour voir les activités qui existe dans la maison des jeunes (il peut l’aimer, </a:t>
            </a:r>
            <a:r>
              <a:rPr lang="fr-FR" dirty="0" smtClean="0"/>
              <a:t>commenter) </a:t>
            </a:r>
            <a:r>
              <a:rPr lang="fr-FR" dirty="0" smtClean="0"/>
              <a:t>ainsi pour s’inscrire dans une activité ou autre(il devient un membre)</a:t>
            </a:r>
          </a:p>
        </p:txBody>
      </p:sp>
    </p:spTree>
    <p:extLst>
      <p:ext uri="{BB962C8B-B14F-4D97-AF65-F5344CB8AC3E}">
        <p14:creationId xmlns:p14="http://schemas.microsoft.com/office/powerpoint/2010/main" val="2615233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895" y="763859"/>
            <a:ext cx="1924050" cy="2195195"/>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fr-FR" sz="1100" dirty="0">
                <a:effectLst/>
                <a:ea typeface="Calibri" panose="020F0502020204030204" pitchFamily="34" charset="0"/>
                <a:cs typeface="Times New Roman" panose="02020603050405020304" pitchFamily="18" charset="0"/>
              </a:rPr>
              <a:t> </a:t>
            </a:r>
          </a:p>
          <a:p>
            <a:pPr marL="342900" lvl="0" indent="-342900">
              <a:lnSpc>
                <a:spcPct val="107000"/>
              </a:lnSpc>
              <a:spcAft>
                <a:spcPts val="0"/>
              </a:spcAft>
              <a:buFont typeface="Wingdings" panose="05000000000000000000" pitchFamily="2" charset="2"/>
              <a:buChar char=""/>
            </a:pPr>
            <a:r>
              <a:rPr lang="fr-FR" sz="1100" dirty="0">
                <a:ea typeface="Calibri" panose="020F0502020204030204" pitchFamily="34" charset="0"/>
                <a:cs typeface="Times New Roman" panose="02020603050405020304" pitchFamily="18" charset="0"/>
              </a:rPr>
              <a:t>N</a:t>
            </a:r>
            <a:r>
              <a:rPr lang="fr-FR" sz="1100" dirty="0" smtClean="0">
                <a:effectLst/>
                <a:ea typeface="Calibri" panose="020F0502020204030204" pitchFamily="34" charset="0"/>
                <a:cs typeface="Times New Roman" panose="02020603050405020304" pitchFamily="18" charset="0"/>
              </a:rPr>
              <a:t>om</a:t>
            </a:r>
            <a:endParaRPr lang="fr-FR" sz="1100" dirty="0">
              <a:effectLst/>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fr-FR" sz="1100" dirty="0" smtClean="0">
                <a:effectLst/>
                <a:ea typeface="Calibri" panose="020F0502020204030204" pitchFamily="34" charset="0"/>
                <a:cs typeface="Times New Roman" panose="02020603050405020304" pitchFamily="18" charset="0"/>
              </a:rPr>
              <a:t>Adresse</a:t>
            </a:r>
            <a:endParaRPr lang="fr-FR" sz="1100" dirty="0">
              <a:effectLst/>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fr-FR" sz="1100" dirty="0" smtClean="0">
                <a:effectLst/>
                <a:ea typeface="Calibri" panose="020F0502020204030204" pitchFamily="34" charset="0"/>
                <a:cs typeface="Times New Roman" panose="02020603050405020304" pitchFamily="18" charset="0"/>
              </a:rPr>
              <a:t>Numéro de téléphone </a:t>
            </a:r>
          </a:p>
          <a:p>
            <a:pPr marL="342900" lvl="0" indent="-342900">
              <a:lnSpc>
                <a:spcPct val="107000"/>
              </a:lnSpc>
              <a:spcAft>
                <a:spcPts val="0"/>
              </a:spcAft>
              <a:buFont typeface="Wingdings" panose="05000000000000000000" pitchFamily="2" charset="2"/>
              <a:buChar char=""/>
            </a:pPr>
            <a:r>
              <a:rPr lang="fr-FR" sz="1100" dirty="0" smtClean="0">
                <a:ea typeface="Calibri" panose="020F0502020204030204" pitchFamily="34" charset="0"/>
                <a:cs typeface="Times New Roman" panose="02020603050405020304" pitchFamily="18" charset="0"/>
              </a:rPr>
              <a:t>Heure d’ouverture</a:t>
            </a:r>
            <a:endParaRPr lang="fr-FR" sz="1100" dirty="0">
              <a:effectLst/>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fr-FR" sz="1100" dirty="0">
                <a:effectLst/>
                <a:ea typeface="Calibri" panose="020F0502020204030204" pitchFamily="34" charset="0"/>
                <a:cs typeface="Times New Roman" panose="02020603050405020304" pitchFamily="18" charset="0"/>
              </a:rPr>
              <a:t>Facebook</a:t>
            </a:r>
          </a:p>
          <a:p>
            <a:pPr marL="342900" lvl="0" indent="-342900">
              <a:lnSpc>
                <a:spcPct val="107000"/>
              </a:lnSpc>
              <a:spcAft>
                <a:spcPts val="0"/>
              </a:spcAft>
              <a:buFont typeface="Wingdings" panose="05000000000000000000" pitchFamily="2" charset="2"/>
              <a:buChar char=""/>
            </a:pPr>
            <a:r>
              <a:rPr lang="fr-FR" sz="1100" dirty="0">
                <a:effectLst/>
                <a:ea typeface="Calibri" panose="020F0502020204030204" pitchFamily="34" charset="0"/>
                <a:cs typeface="Times New Roman" panose="02020603050405020304" pitchFamily="18" charset="0"/>
              </a:rPr>
              <a:t>Instagram</a:t>
            </a:r>
          </a:p>
          <a:p>
            <a:pPr marL="342900" lvl="0" indent="-342900">
              <a:lnSpc>
                <a:spcPct val="107000"/>
              </a:lnSpc>
              <a:spcAft>
                <a:spcPts val="800"/>
              </a:spcAft>
              <a:buFont typeface="Wingdings" panose="05000000000000000000" pitchFamily="2" charset="2"/>
              <a:buChar char=""/>
            </a:pPr>
            <a:r>
              <a:rPr lang="fr-FR" sz="1100" dirty="0">
                <a:effectLst/>
                <a:ea typeface="Calibri" panose="020F0502020204030204" pitchFamily="34" charset="0"/>
                <a:cs typeface="Times New Roman" panose="02020603050405020304" pitchFamily="18" charset="0"/>
              </a:rPr>
              <a:t>About</a:t>
            </a:r>
          </a:p>
        </p:txBody>
      </p:sp>
      <p:sp>
        <p:nvSpPr>
          <p:cNvPr id="3" name="Rectangle à coins arrondis 2"/>
          <p:cNvSpPr/>
          <p:nvPr/>
        </p:nvSpPr>
        <p:spPr>
          <a:xfrm>
            <a:off x="684530" y="763859"/>
            <a:ext cx="1923415" cy="536575"/>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100">
                <a:effectLst/>
                <a:ea typeface="Calibri" panose="020F0502020204030204" pitchFamily="34" charset="0"/>
                <a:cs typeface="Times New Roman" panose="02020603050405020304" pitchFamily="18" charset="0"/>
              </a:rPr>
              <a:t>Maison des jeunes</a:t>
            </a:r>
          </a:p>
        </p:txBody>
      </p:sp>
      <p:sp>
        <p:nvSpPr>
          <p:cNvPr id="4" name="Rectangle 3"/>
          <p:cNvSpPr/>
          <p:nvPr/>
        </p:nvSpPr>
        <p:spPr>
          <a:xfrm>
            <a:off x="9244421" y="659356"/>
            <a:ext cx="1924050" cy="2195195"/>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fr-FR" sz="1100" dirty="0">
                <a:effectLst/>
                <a:ea typeface="Calibri" panose="020F0502020204030204" pitchFamily="34" charset="0"/>
                <a:cs typeface="Times New Roman" panose="02020603050405020304" pitchFamily="18" charset="0"/>
              </a:rPr>
              <a:t> </a:t>
            </a:r>
          </a:p>
          <a:p>
            <a:pPr marL="342900" lvl="0" indent="-342900">
              <a:lnSpc>
                <a:spcPct val="107000"/>
              </a:lnSpc>
              <a:spcAft>
                <a:spcPts val="0"/>
              </a:spcAft>
              <a:buFont typeface="Wingdings" panose="05000000000000000000" pitchFamily="2" charset="2"/>
              <a:buChar char=""/>
            </a:pPr>
            <a:endParaRPr lang="fr-FR" sz="1100" dirty="0" smtClean="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fr-FR" sz="1100" dirty="0" smtClean="0">
                <a:ea typeface="Calibri" panose="020F0502020204030204" pitchFamily="34" charset="0"/>
                <a:cs typeface="Times New Roman" panose="02020603050405020304" pitchFamily="18" charset="0"/>
              </a:rPr>
              <a:t>Nom</a:t>
            </a:r>
            <a:endParaRPr lang="fr-FR" sz="1100" dirty="0">
              <a:effectLst/>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fr-FR" sz="1100" dirty="0" smtClean="0">
                <a:ea typeface="Calibri" panose="020F0502020204030204" pitchFamily="34" charset="0"/>
                <a:cs typeface="Times New Roman" panose="02020603050405020304" pitchFamily="18" charset="0"/>
              </a:rPr>
              <a:t>Prénom</a:t>
            </a:r>
            <a:endParaRPr lang="fr-FR" sz="1100" dirty="0">
              <a:effectLst/>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fr-FR" sz="1100" dirty="0">
                <a:effectLst/>
                <a:ea typeface="Calibri" panose="020F0502020204030204" pitchFamily="34" charset="0"/>
                <a:cs typeface="Times New Roman" panose="02020603050405020304" pitchFamily="18" charset="0"/>
              </a:rPr>
              <a:t>Address</a:t>
            </a:r>
          </a:p>
          <a:p>
            <a:pPr marL="342900" lvl="0" indent="-342900">
              <a:lnSpc>
                <a:spcPct val="107000"/>
              </a:lnSpc>
              <a:spcAft>
                <a:spcPts val="0"/>
              </a:spcAft>
              <a:buFont typeface="Wingdings" panose="05000000000000000000" pitchFamily="2" charset="2"/>
              <a:buChar char=""/>
            </a:pPr>
            <a:r>
              <a:rPr lang="fr-FR" sz="1100" dirty="0">
                <a:effectLst/>
                <a:ea typeface="Calibri" panose="020F0502020204030204" pitchFamily="34" charset="0"/>
                <a:cs typeface="Times New Roman" panose="02020603050405020304" pitchFamily="18" charset="0"/>
              </a:rPr>
              <a:t>Date </a:t>
            </a:r>
            <a:r>
              <a:rPr lang="fr-FR" sz="1100" dirty="0" smtClean="0">
                <a:ea typeface="Calibri" panose="020F0502020204030204" pitchFamily="34" charset="0"/>
                <a:cs typeface="Times New Roman" panose="02020603050405020304" pitchFamily="18" charset="0"/>
              </a:rPr>
              <a:t>de naissance</a:t>
            </a:r>
            <a:endParaRPr lang="fr-FR" sz="1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fr-FR" sz="1100" dirty="0" smtClean="0">
                <a:ea typeface="Calibri" panose="020F0502020204030204" pitchFamily="34" charset="0"/>
                <a:cs typeface="Times New Roman" panose="02020603050405020304" pitchFamily="18" charset="0"/>
              </a:rPr>
              <a:t>Gens</a:t>
            </a:r>
          </a:p>
          <a:p>
            <a:pPr marL="342900" indent="-342900">
              <a:lnSpc>
                <a:spcPct val="107000"/>
              </a:lnSpc>
              <a:spcAft>
                <a:spcPts val="800"/>
              </a:spcAft>
              <a:buFont typeface="Wingdings" panose="05000000000000000000" pitchFamily="2" charset="2"/>
              <a:buChar char=""/>
            </a:pPr>
            <a:r>
              <a:rPr lang="fr-FR" sz="1100" dirty="0">
                <a:ea typeface="Calibri" panose="020F0502020204030204" pitchFamily="34" charset="0"/>
                <a:cs typeface="Times New Roman" panose="02020603050405020304" pitchFamily="18" charset="0"/>
              </a:rPr>
              <a:t>Numéro de téléphone </a:t>
            </a:r>
          </a:p>
          <a:p>
            <a:pPr marL="342900" lvl="0" indent="-342900">
              <a:lnSpc>
                <a:spcPct val="107000"/>
              </a:lnSpc>
              <a:spcAft>
                <a:spcPts val="800"/>
              </a:spcAft>
              <a:buFont typeface="Wingdings" panose="05000000000000000000" pitchFamily="2" charset="2"/>
              <a:buChar char=""/>
            </a:pPr>
            <a:endParaRPr lang="fr-FR" sz="1100" dirty="0" smtClean="0">
              <a:ea typeface="Calibri" panose="020F0502020204030204" pitchFamily="34" charset="0"/>
              <a:cs typeface="Times New Roman" panose="02020603050405020304" pitchFamily="18" charset="0"/>
            </a:endParaRPr>
          </a:p>
        </p:txBody>
      </p:sp>
      <p:sp>
        <p:nvSpPr>
          <p:cNvPr id="5" name="Rectangle à coins arrondis 4"/>
          <p:cNvSpPr/>
          <p:nvPr/>
        </p:nvSpPr>
        <p:spPr>
          <a:xfrm>
            <a:off x="9244421" y="659356"/>
            <a:ext cx="1923415" cy="536575"/>
          </a:xfrm>
          <a:prstGeom prst="roundRect">
            <a:avLst/>
          </a:prstGeom>
          <a:solidFill>
            <a:sysClr val="window" lastClr="FFFFFF"/>
          </a:solidFill>
          <a:ln w="12700" cap="flat" cmpd="sng" algn="ctr">
            <a:solidFill>
              <a:srgbClr val="70AD47"/>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100">
                <a:effectLst/>
                <a:latin typeface="Calibri" panose="020F0502020204030204" pitchFamily="34" charset="0"/>
                <a:ea typeface="Calibri" panose="020F0502020204030204" pitchFamily="34" charset="0"/>
                <a:cs typeface="Times New Roman" panose="02020603050405020304" pitchFamily="18" charset="0"/>
              </a:rPr>
              <a:t>MEMBER</a:t>
            </a:r>
          </a:p>
        </p:txBody>
      </p:sp>
      <p:sp>
        <p:nvSpPr>
          <p:cNvPr id="6" name="Rectangle 5"/>
          <p:cNvSpPr/>
          <p:nvPr/>
        </p:nvSpPr>
        <p:spPr>
          <a:xfrm>
            <a:off x="762272" y="3951198"/>
            <a:ext cx="1924050" cy="2195195"/>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342900" indent="-342900">
              <a:lnSpc>
                <a:spcPct val="107000"/>
              </a:lnSpc>
              <a:buFont typeface="Wingdings" panose="05000000000000000000" pitchFamily="2" charset="2"/>
              <a:buChar char=""/>
            </a:pPr>
            <a:r>
              <a:rPr lang="fr-FR" sz="1100" dirty="0">
                <a:effectLst/>
                <a:ea typeface="Calibri" panose="020F0502020204030204" pitchFamily="34" charset="0"/>
                <a:cs typeface="Times New Roman" panose="02020603050405020304" pitchFamily="18" charset="0"/>
              </a:rPr>
              <a:t> </a:t>
            </a:r>
            <a:r>
              <a:rPr lang="fr-FR" sz="1100" dirty="0" smtClean="0">
                <a:ea typeface="Calibri" panose="020F0502020204030204" pitchFamily="34" charset="0"/>
                <a:cs typeface="Times New Roman" panose="02020603050405020304" pitchFamily="18" charset="0"/>
              </a:rPr>
              <a:t>Nom</a:t>
            </a:r>
            <a:endParaRPr lang="fr-FR" sz="1100" dirty="0">
              <a:effectLst/>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fr-FR" sz="1100" dirty="0">
                <a:solidFill>
                  <a:prstClr val="black"/>
                </a:solidFill>
                <a:ea typeface="Calibri" panose="020F0502020204030204" pitchFamily="34" charset="0"/>
                <a:cs typeface="Times New Roman" panose="02020603050405020304" pitchFamily="18" charset="0"/>
              </a:rPr>
              <a:t>Prénom</a:t>
            </a:r>
          </a:p>
          <a:p>
            <a:pPr marL="342900" lvl="0" indent="-342900">
              <a:lnSpc>
                <a:spcPct val="107000"/>
              </a:lnSpc>
              <a:spcAft>
                <a:spcPts val="0"/>
              </a:spcAft>
              <a:buFont typeface="Wingdings" panose="05000000000000000000" pitchFamily="2" charset="2"/>
              <a:buChar char=""/>
            </a:pPr>
            <a:r>
              <a:rPr lang="fr-FR" sz="1100" dirty="0" smtClean="0">
                <a:effectLst/>
                <a:ea typeface="Calibri" panose="020F0502020204030204" pitchFamily="34" charset="0"/>
                <a:cs typeface="Times New Roman" panose="02020603050405020304" pitchFamily="18" charset="0"/>
              </a:rPr>
              <a:t>Age</a:t>
            </a:r>
            <a:r>
              <a:rPr lang="fr-FR" sz="1100" dirty="0">
                <a:effectLst/>
                <a:ea typeface="Calibri" panose="020F0502020204030204" pitchFamily="34" charset="0"/>
                <a:cs typeface="Times New Roman" panose="02020603050405020304" pitchFamily="18" charset="0"/>
              </a:rPr>
              <a:t> </a:t>
            </a:r>
            <a:endParaRPr lang="fr-FR" sz="1100" dirty="0" smtClean="0">
              <a:effectLst/>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fr-FR" sz="1100" dirty="0" err="1" smtClean="0">
                <a:ea typeface="Calibri" panose="020F0502020204030204" pitchFamily="34" charset="0"/>
                <a:cs typeface="Times New Roman" panose="02020603050405020304" pitchFamily="18" charset="0"/>
              </a:rPr>
              <a:t>specialité</a:t>
            </a:r>
            <a:endParaRPr lang="fr-FR" sz="1100" dirty="0">
              <a:effectLst/>
              <a:ea typeface="Calibri" panose="020F0502020204030204" pitchFamily="34" charset="0"/>
              <a:cs typeface="Times New Roman" panose="02020603050405020304" pitchFamily="18" charset="0"/>
            </a:endParaRPr>
          </a:p>
        </p:txBody>
      </p:sp>
      <p:sp>
        <p:nvSpPr>
          <p:cNvPr id="7" name="Rectangle à coins arrondis 6"/>
          <p:cNvSpPr/>
          <p:nvPr/>
        </p:nvSpPr>
        <p:spPr>
          <a:xfrm>
            <a:off x="762907" y="3951198"/>
            <a:ext cx="1923415" cy="536575"/>
          </a:xfrm>
          <a:prstGeom prst="roundRect">
            <a:avLst/>
          </a:prstGeom>
          <a:solidFill>
            <a:sysClr val="window" lastClr="FFFFFF"/>
          </a:solidFill>
          <a:ln w="12700" cap="flat" cmpd="sng" algn="ctr">
            <a:solidFill>
              <a:srgbClr val="70AD47"/>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100" dirty="0" smtClean="0">
                <a:latin typeface="Calibri" panose="020F0502020204030204" pitchFamily="34" charset="0"/>
                <a:ea typeface="Calibri" panose="020F0502020204030204" pitchFamily="34" charset="0"/>
                <a:cs typeface="Times New Roman" panose="02020603050405020304" pitchFamily="18" charset="0"/>
              </a:rPr>
              <a:t>Animateur/Animatrice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9274538" y="3722416"/>
            <a:ext cx="1924050" cy="2423977"/>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342900" lvl="0" indent="-342900">
              <a:lnSpc>
                <a:spcPct val="107000"/>
              </a:lnSpc>
              <a:spcAft>
                <a:spcPts val="0"/>
              </a:spcAft>
              <a:buFont typeface="Wingdings" panose="05000000000000000000" pitchFamily="2" charset="2"/>
              <a:buChar char=""/>
            </a:pPr>
            <a:r>
              <a:rPr lang="fr-FR" sz="1100" dirty="0" smtClean="0">
                <a:effectLst/>
                <a:ea typeface="Calibri" panose="020F0502020204030204" pitchFamily="34" charset="0"/>
                <a:cs typeface="Times New Roman" panose="02020603050405020304" pitchFamily="18" charset="0"/>
              </a:rPr>
              <a:t>Nom d’activité</a:t>
            </a:r>
            <a:endParaRPr lang="fr-FR" sz="1100" dirty="0" smtClean="0">
              <a:effectLst/>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fr-FR" sz="1100" dirty="0" smtClean="0">
                <a:ea typeface="Calibri" panose="020F0502020204030204" pitchFamily="34" charset="0"/>
                <a:cs typeface="Times New Roman" panose="02020603050405020304" pitchFamily="18" charset="0"/>
              </a:rPr>
              <a:t>Les heurs d’activité</a:t>
            </a:r>
            <a:endParaRPr lang="fr-FR" sz="1100" dirty="0" smtClean="0">
              <a:effectLst/>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fr-FR" sz="1100" dirty="0" smtClean="0">
                <a:ea typeface="Calibri" panose="020F0502020204030204" pitchFamily="34" charset="0"/>
                <a:cs typeface="Times New Roman" panose="02020603050405020304" pitchFamily="18" charset="0"/>
              </a:rPr>
              <a:t>Nom de l’animateur/animatrice</a:t>
            </a:r>
            <a:endParaRPr lang="fr-FR" sz="1100" dirty="0" smtClean="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fr-FR" sz="1100" dirty="0" smtClean="0">
                <a:effectLst/>
                <a:ea typeface="Calibri" panose="020F0502020204030204" pitchFamily="34" charset="0"/>
                <a:cs typeface="Times New Roman" panose="02020603050405020304" pitchFamily="18" charset="0"/>
              </a:rPr>
              <a:t>Photos</a:t>
            </a:r>
            <a:endParaRPr lang="fr-FR" sz="1100" dirty="0">
              <a:effectLst/>
              <a:ea typeface="Calibri" panose="020F0502020204030204" pitchFamily="34" charset="0"/>
              <a:cs typeface="Times New Roman" panose="02020603050405020304" pitchFamily="18" charset="0"/>
            </a:endParaRPr>
          </a:p>
        </p:txBody>
      </p:sp>
      <p:sp>
        <p:nvSpPr>
          <p:cNvPr id="9" name="Rectangle à coins arrondis 8"/>
          <p:cNvSpPr/>
          <p:nvPr/>
        </p:nvSpPr>
        <p:spPr>
          <a:xfrm>
            <a:off x="9275173" y="3651613"/>
            <a:ext cx="1923415" cy="467541"/>
          </a:xfrm>
          <a:prstGeom prst="roundRect">
            <a:avLst/>
          </a:prstGeom>
          <a:solidFill>
            <a:sysClr val="window" lastClr="FFFFFF"/>
          </a:solidFill>
          <a:ln w="12700" cap="flat" cmpd="sng" algn="ctr">
            <a:solidFill>
              <a:srgbClr val="70AD47"/>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100">
                <a:effectLst/>
                <a:latin typeface="Calibri" panose="020F0502020204030204" pitchFamily="34" charset="0"/>
                <a:ea typeface="Calibri" panose="020F0502020204030204" pitchFamily="34" charset="0"/>
                <a:cs typeface="Times New Roman" panose="02020603050405020304" pitchFamily="18" charset="0"/>
              </a:rPr>
              <a:t>Activities</a:t>
            </a:r>
          </a:p>
        </p:txBody>
      </p:sp>
      <p:sp>
        <p:nvSpPr>
          <p:cNvPr id="11" name="Ellipse 10"/>
          <p:cNvSpPr/>
          <p:nvPr/>
        </p:nvSpPr>
        <p:spPr>
          <a:xfrm>
            <a:off x="1249997" y="3257007"/>
            <a:ext cx="791845" cy="465410"/>
          </a:xfrm>
          <a:prstGeom prst="ellipse">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100">
                <a:effectLst/>
                <a:ea typeface="Calibri" panose="020F0502020204030204" pitchFamily="34" charset="0"/>
                <a:cs typeface="Times New Roman" panose="02020603050405020304" pitchFamily="18" charset="0"/>
              </a:rPr>
              <a:t>Work</a:t>
            </a:r>
          </a:p>
        </p:txBody>
      </p:sp>
      <p:sp>
        <p:nvSpPr>
          <p:cNvPr id="13" name="Ellipse 12"/>
          <p:cNvSpPr/>
          <p:nvPr/>
        </p:nvSpPr>
        <p:spPr>
          <a:xfrm>
            <a:off x="5643971" y="4934404"/>
            <a:ext cx="956310" cy="531495"/>
          </a:xfrm>
          <a:prstGeom prst="ellipse">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Lead</a:t>
            </a:r>
          </a:p>
        </p:txBody>
      </p:sp>
      <p:sp>
        <p:nvSpPr>
          <p:cNvPr id="14" name="Ellipse 13"/>
          <p:cNvSpPr/>
          <p:nvPr/>
        </p:nvSpPr>
        <p:spPr>
          <a:xfrm>
            <a:off x="9768862" y="3091952"/>
            <a:ext cx="874531" cy="394606"/>
          </a:xfrm>
          <a:prstGeom prst="ellipse">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100">
                <a:effectLst/>
                <a:latin typeface="Calibri" panose="020F0502020204030204" pitchFamily="34" charset="0"/>
                <a:ea typeface="Calibri" panose="020F0502020204030204" pitchFamily="34" charset="0"/>
                <a:cs typeface="Times New Roman" panose="02020603050405020304" pitchFamily="18" charset="0"/>
              </a:rPr>
              <a:t>Attend</a:t>
            </a:r>
          </a:p>
        </p:txBody>
      </p:sp>
      <p:sp>
        <p:nvSpPr>
          <p:cNvPr id="15" name="Ellipse 14"/>
          <p:cNvSpPr/>
          <p:nvPr/>
        </p:nvSpPr>
        <p:spPr>
          <a:xfrm>
            <a:off x="5448028" y="1195931"/>
            <a:ext cx="956310" cy="531495"/>
          </a:xfrm>
          <a:prstGeom prst="ellipse">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100">
                <a:effectLst/>
                <a:ea typeface="Calibri" panose="020F0502020204030204" pitchFamily="34" charset="0"/>
                <a:cs typeface="Times New Roman" panose="02020603050405020304" pitchFamily="18" charset="0"/>
              </a:rPr>
              <a:t>Register</a:t>
            </a:r>
          </a:p>
        </p:txBody>
      </p:sp>
      <p:cxnSp>
        <p:nvCxnSpPr>
          <p:cNvPr id="25" name="Connecteur en arc 24"/>
          <p:cNvCxnSpPr>
            <a:endCxn id="15" idx="2"/>
          </p:cNvCxnSpPr>
          <p:nvPr/>
        </p:nvCxnSpPr>
        <p:spPr>
          <a:xfrm flipV="1">
            <a:off x="2607945" y="1461679"/>
            <a:ext cx="2840083" cy="265747"/>
          </a:xfrm>
          <a:prstGeom prst="curvedConnector3">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9" name="Connecteur en arc 28"/>
          <p:cNvCxnSpPr>
            <a:stCxn id="6" idx="3"/>
            <a:endCxn id="13" idx="3"/>
          </p:cNvCxnSpPr>
          <p:nvPr/>
        </p:nvCxnSpPr>
        <p:spPr>
          <a:xfrm>
            <a:off x="2686322" y="5048796"/>
            <a:ext cx="3097697" cy="339267"/>
          </a:xfrm>
          <a:prstGeom prst="curvedConnector4">
            <a:avLst>
              <a:gd name="adj1" fmla="val 47739"/>
              <a:gd name="adj2" fmla="val 16738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3" name="Connecteur en arc 32"/>
          <p:cNvCxnSpPr/>
          <p:nvPr/>
        </p:nvCxnSpPr>
        <p:spPr>
          <a:xfrm flipV="1">
            <a:off x="2607945" y="2724921"/>
            <a:ext cx="6636476" cy="1226277"/>
          </a:xfrm>
          <a:prstGeom prst="curvedConnector3">
            <a:avLst/>
          </a:prstGeom>
          <a:ln>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36" name="Connecteur en arc 35"/>
          <p:cNvCxnSpPr>
            <a:stCxn id="7" idx="0"/>
          </p:cNvCxnSpPr>
          <p:nvPr/>
        </p:nvCxnSpPr>
        <p:spPr>
          <a:xfrm rot="5400000" flipH="1" flipV="1">
            <a:off x="1662316" y="3784715"/>
            <a:ext cx="228782" cy="104185"/>
          </a:xfrm>
          <a:prstGeom prst="curvedConnector3">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0" name="Connecteur en arc 39"/>
          <p:cNvCxnSpPr>
            <a:endCxn id="14" idx="5"/>
          </p:cNvCxnSpPr>
          <p:nvPr/>
        </p:nvCxnSpPr>
        <p:spPr>
          <a:xfrm rot="5400000" flipH="1" flipV="1">
            <a:off x="10353964" y="3490256"/>
            <a:ext cx="222844" cy="99870"/>
          </a:xfrm>
          <a:prstGeom prst="curvedConnector3">
            <a:avLst/>
          </a:prstGeom>
          <a:ln>
            <a:tailEnd type="triangle"/>
          </a:ln>
        </p:spPr>
        <p:style>
          <a:lnRef idx="3">
            <a:schemeClr val="accent5"/>
          </a:lnRef>
          <a:fillRef idx="0">
            <a:schemeClr val="accent5"/>
          </a:fillRef>
          <a:effectRef idx="2">
            <a:schemeClr val="accent5"/>
          </a:effectRef>
          <a:fontRef idx="minor">
            <a:schemeClr val="tx1"/>
          </a:fontRef>
        </p:style>
      </p:cxnSp>
      <p:sp>
        <p:nvSpPr>
          <p:cNvPr id="44" name="Zone de texte 29"/>
          <p:cNvSpPr txBox="1"/>
          <p:nvPr/>
        </p:nvSpPr>
        <p:spPr>
          <a:xfrm>
            <a:off x="7922351" y="1508701"/>
            <a:ext cx="456565" cy="28067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1..1</a:t>
            </a:r>
          </a:p>
        </p:txBody>
      </p:sp>
      <p:sp>
        <p:nvSpPr>
          <p:cNvPr id="45" name="Zone de texte 28"/>
          <p:cNvSpPr txBox="1"/>
          <p:nvPr/>
        </p:nvSpPr>
        <p:spPr>
          <a:xfrm>
            <a:off x="3342186" y="1248376"/>
            <a:ext cx="457200" cy="297180"/>
          </a:xfrm>
          <a:prstGeom prst="rect">
            <a:avLst/>
          </a:prstGeom>
          <a:solidFill>
            <a:sysClr val="window" lastClr="FFFFFF"/>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fr-FR" sz="1100">
                <a:effectLst/>
                <a:latin typeface="Calibri" panose="020F0502020204030204" pitchFamily="34" charset="0"/>
                <a:ea typeface="Calibri" panose="020F0502020204030204" pitchFamily="34" charset="0"/>
                <a:cs typeface="Times New Roman" panose="02020603050405020304" pitchFamily="18" charset="0"/>
              </a:rPr>
              <a:t>1..N</a:t>
            </a:r>
          </a:p>
        </p:txBody>
      </p:sp>
      <p:cxnSp>
        <p:nvCxnSpPr>
          <p:cNvPr id="49" name="Connecteur en arc 48"/>
          <p:cNvCxnSpPr>
            <a:endCxn id="15" idx="6"/>
          </p:cNvCxnSpPr>
          <p:nvPr/>
        </p:nvCxnSpPr>
        <p:spPr>
          <a:xfrm rot="10800000">
            <a:off x="6404339" y="1461679"/>
            <a:ext cx="2840083" cy="541292"/>
          </a:xfrm>
          <a:prstGeom prst="curvedConnector3">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51" name="Connecteur en arc 50"/>
          <p:cNvCxnSpPr>
            <a:endCxn id="11" idx="7"/>
          </p:cNvCxnSpPr>
          <p:nvPr/>
        </p:nvCxnSpPr>
        <p:spPr>
          <a:xfrm rot="5400000">
            <a:off x="1759599" y="3125334"/>
            <a:ext cx="366111" cy="33550"/>
          </a:xfrm>
          <a:prstGeom prst="curvedConnector3">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53" name="Connecteur en arc 52"/>
          <p:cNvCxnSpPr/>
          <p:nvPr/>
        </p:nvCxnSpPr>
        <p:spPr>
          <a:xfrm rot="5400000">
            <a:off x="10346686" y="2923316"/>
            <a:ext cx="237401" cy="99870"/>
          </a:xfrm>
          <a:prstGeom prst="curvedConnector3">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55" name="Connecteur en arc 54"/>
          <p:cNvCxnSpPr/>
          <p:nvPr/>
        </p:nvCxnSpPr>
        <p:spPr>
          <a:xfrm rot="10800000" flipV="1">
            <a:off x="6600281" y="5218429"/>
            <a:ext cx="2644140" cy="169634"/>
          </a:xfrm>
          <a:prstGeom prst="curvedConnector3">
            <a:avLst/>
          </a:prstGeom>
          <a:ln>
            <a:tailEnd type="triangle"/>
          </a:ln>
        </p:spPr>
        <p:style>
          <a:lnRef idx="3">
            <a:schemeClr val="accent5"/>
          </a:lnRef>
          <a:fillRef idx="0">
            <a:schemeClr val="accent5"/>
          </a:fillRef>
          <a:effectRef idx="2">
            <a:schemeClr val="accent5"/>
          </a:effectRef>
          <a:fontRef idx="minor">
            <a:schemeClr val="tx1"/>
          </a:fontRef>
        </p:style>
      </p:cxnSp>
      <p:sp>
        <p:nvSpPr>
          <p:cNvPr id="56" name="Zone de texte 30"/>
          <p:cNvSpPr txBox="1"/>
          <p:nvPr/>
        </p:nvSpPr>
        <p:spPr>
          <a:xfrm>
            <a:off x="10590301" y="2831735"/>
            <a:ext cx="424815" cy="25463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fr-FR" sz="1100">
                <a:effectLst/>
                <a:latin typeface="Calibri" panose="020F0502020204030204" pitchFamily="34" charset="0"/>
                <a:ea typeface="Calibri" panose="020F0502020204030204" pitchFamily="34" charset="0"/>
                <a:cs typeface="Times New Roman" panose="02020603050405020304" pitchFamily="18" charset="0"/>
              </a:rPr>
              <a:t>1..N</a:t>
            </a:r>
          </a:p>
        </p:txBody>
      </p:sp>
      <p:sp>
        <p:nvSpPr>
          <p:cNvPr id="57" name="Zone de texte 31"/>
          <p:cNvSpPr txBox="1"/>
          <p:nvPr/>
        </p:nvSpPr>
        <p:spPr>
          <a:xfrm>
            <a:off x="10699820" y="3371736"/>
            <a:ext cx="457200" cy="24447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fr-FR" sz="1100">
                <a:effectLst/>
                <a:latin typeface="Calibri" panose="020F0502020204030204" pitchFamily="34" charset="0"/>
                <a:ea typeface="Calibri" panose="020F0502020204030204" pitchFamily="34" charset="0"/>
                <a:cs typeface="Times New Roman" panose="02020603050405020304" pitchFamily="18" charset="0"/>
              </a:rPr>
              <a:t>1..N</a:t>
            </a:r>
          </a:p>
        </p:txBody>
      </p:sp>
      <p:sp>
        <p:nvSpPr>
          <p:cNvPr id="58" name="Zone de texte 31"/>
          <p:cNvSpPr txBox="1"/>
          <p:nvPr/>
        </p:nvSpPr>
        <p:spPr>
          <a:xfrm>
            <a:off x="8619308" y="2402611"/>
            <a:ext cx="457200" cy="24447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fr-FR" sz="1100">
                <a:effectLst/>
                <a:latin typeface="Calibri" panose="020F0502020204030204" pitchFamily="34" charset="0"/>
                <a:ea typeface="Calibri" panose="020F0502020204030204" pitchFamily="34" charset="0"/>
                <a:cs typeface="Times New Roman" panose="02020603050405020304" pitchFamily="18" charset="0"/>
              </a:rPr>
              <a:t>1..N</a:t>
            </a:r>
          </a:p>
        </p:txBody>
      </p:sp>
      <p:sp>
        <p:nvSpPr>
          <p:cNvPr id="59" name="Zone de texte 31"/>
          <p:cNvSpPr txBox="1"/>
          <p:nvPr/>
        </p:nvSpPr>
        <p:spPr>
          <a:xfrm>
            <a:off x="2686322" y="3667805"/>
            <a:ext cx="457200" cy="24447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fr-FR" sz="1100">
                <a:effectLst/>
                <a:latin typeface="Calibri" panose="020F0502020204030204" pitchFamily="34" charset="0"/>
                <a:ea typeface="Calibri" panose="020F0502020204030204" pitchFamily="34" charset="0"/>
                <a:cs typeface="Times New Roman" panose="02020603050405020304" pitchFamily="18" charset="0"/>
              </a:rPr>
              <a:t>1..N</a:t>
            </a:r>
          </a:p>
        </p:txBody>
      </p:sp>
      <p:sp>
        <p:nvSpPr>
          <p:cNvPr id="60" name="Zone de texte 29"/>
          <p:cNvSpPr txBox="1"/>
          <p:nvPr/>
        </p:nvSpPr>
        <p:spPr>
          <a:xfrm>
            <a:off x="6892865" y="5005977"/>
            <a:ext cx="456565" cy="28067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1..1</a:t>
            </a:r>
          </a:p>
        </p:txBody>
      </p:sp>
      <p:sp>
        <p:nvSpPr>
          <p:cNvPr id="61" name="Zone de texte 29"/>
          <p:cNvSpPr txBox="1"/>
          <p:nvPr/>
        </p:nvSpPr>
        <p:spPr>
          <a:xfrm>
            <a:off x="4997874" y="5136095"/>
            <a:ext cx="456565" cy="28067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1..1</a:t>
            </a:r>
          </a:p>
        </p:txBody>
      </p:sp>
      <p:sp>
        <p:nvSpPr>
          <p:cNvPr id="62" name="Zone de texte 26"/>
          <p:cNvSpPr txBox="1"/>
          <p:nvPr/>
        </p:nvSpPr>
        <p:spPr>
          <a:xfrm>
            <a:off x="1963978" y="3641679"/>
            <a:ext cx="446405" cy="28130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fr-FR" sz="1100">
                <a:effectLst/>
                <a:latin typeface="Calibri" panose="020F0502020204030204" pitchFamily="34" charset="0"/>
                <a:ea typeface="Calibri" panose="020F0502020204030204" pitchFamily="34" charset="0"/>
                <a:cs typeface="Times New Roman" panose="02020603050405020304" pitchFamily="18" charset="0"/>
              </a:rPr>
              <a:t>1..N</a:t>
            </a:r>
          </a:p>
        </p:txBody>
      </p:sp>
      <p:sp>
        <p:nvSpPr>
          <p:cNvPr id="63" name="Zone de texte 26"/>
          <p:cNvSpPr txBox="1"/>
          <p:nvPr/>
        </p:nvSpPr>
        <p:spPr>
          <a:xfrm>
            <a:off x="1990816" y="3027386"/>
            <a:ext cx="446405" cy="28130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fr-FR" sz="1100">
                <a:effectLst/>
                <a:latin typeface="Calibri" panose="020F0502020204030204" pitchFamily="34" charset="0"/>
                <a:ea typeface="Calibri" panose="020F0502020204030204" pitchFamily="34" charset="0"/>
                <a:cs typeface="Times New Roman" panose="02020603050405020304" pitchFamily="18" charset="0"/>
              </a:rPr>
              <a:t>1..N</a:t>
            </a:r>
          </a:p>
        </p:txBody>
      </p:sp>
      <p:sp>
        <p:nvSpPr>
          <p:cNvPr id="65" name="Rectangle 64"/>
          <p:cNvSpPr/>
          <p:nvPr/>
        </p:nvSpPr>
        <p:spPr>
          <a:xfrm>
            <a:off x="5021987" y="676357"/>
            <a:ext cx="2148025" cy="461665"/>
          </a:xfrm>
          <a:prstGeom prst="rect">
            <a:avLst/>
          </a:prstGeom>
        </p:spPr>
        <p:txBody>
          <a:bodyPr wrap="none">
            <a:spAutoFit/>
          </a:bodyPr>
          <a:lstStyle/>
          <a:p>
            <a:pPr algn="ctr"/>
            <a:r>
              <a:rPr lang="fr-FR" sz="2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User </a:t>
            </a:r>
            <a:r>
              <a:rPr lang="fr-FR" sz="2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diagramme</a:t>
            </a:r>
            <a:endParaRPr lang="fr-FR"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1048278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But de création de page web maison des jeunes</a:t>
            </a:r>
            <a:r>
              <a:rPr lang="fr-FR"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r>
            <a:br>
              <a:rPr lang="fr-FR"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endParaRPr lang="fr-FR" dirty="0"/>
          </a:p>
        </p:txBody>
      </p:sp>
      <p:sp>
        <p:nvSpPr>
          <p:cNvPr id="3" name="Espace réservé du contenu 2"/>
          <p:cNvSpPr>
            <a:spLocks noGrp="1"/>
          </p:cNvSpPr>
          <p:nvPr>
            <p:ph idx="1"/>
          </p:nvPr>
        </p:nvSpPr>
        <p:spPr/>
        <p:txBody>
          <a:bodyPr/>
          <a:lstStyle/>
          <a:p>
            <a:pPr>
              <a:buFont typeface="Wingdings" panose="05000000000000000000" pitchFamily="2" charset="2"/>
              <a:buChar char="v"/>
            </a:pPr>
            <a:r>
              <a:rPr lang="fr-FR" dirty="0" smtClean="0"/>
              <a:t>Source d’information</a:t>
            </a:r>
          </a:p>
          <a:p>
            <a:pPr>
              <a:buFont typeface="Wingdings" panose="05000000000000000000" pitchFamily="2" charset="2"/>
              <a:buChar char="v"/>
            </a:pPr>
            <a:r>
              <a:rPr lang="fr-FR" dirty="0" smtClean="0"/>
              <a:t>Gagner le temps(pour l’utilisateur)pour avoir </a:t>
            </a:r>
            <a:r>
              <a:rPr lang="fr-FR" smtClean="0"/>
              <a:t>une information</a:t>
            </a:r>
            <a:endParaRPr lang="fr-FR" dirty="0" smtClean="0"/>
          </a:p>
          <a:p>
            <a:pPr>
              <a:buFont typeface="Wingdings" panose="05000000000000000000" pitchFamily="2" charset="2"/>
              <a:buChar char="v"/>
            </a:pPr>
            <a:r>
              <a:rPr lang="fr-FR" dirty="0" smtClean="0"/>
              <a:t>Définir de quoi il s’agit une maison des jeunes et quel sont les activités</a:t>
            </a:r>
          </a:p>
          <a:p>
            <a:pPr>
              <a:buFont typeface="Wingdings" panose="05000000000000000000" pitchFamily="2" charset="2"/>
              <a:buChar char="v"/>
            </a:pPr>
            <a:r>
              <a:rPr lang="fr-FR" dirty="0" smtClean="0"/>
              <a:t>Faciliter aux parents le contrôle de leurs enfants(les heures d’activité, photos)</a:t>
            </a:r>
            <a:endParaRPr lang="fr-FR" dirty="0"/>
          </a:p>
        </p:txBody>
      </p:sp>
    </p:spTree>
    <p:extLst>
      <p:ext uri="{BB962C8B-B14F-4D97-AF65-F5344CB8AC3E}">
        <p14:creationId xmlns:p14="http://schemas.microsoft.com/office/powerpoint/2010/main" val="396188162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1689</TotalTime>
  <Words>279</Words>
  <Application>Microsoft Office PowerPoint</Application>
  <PresentationFormat>Grand écran</PresentationFormat>
  <Paragraphs>70</Paragraphs>
  <Slides>6</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vt:i4>
      </vt:variant>
    </vt:vector>
  </HeadingPairs>
  <TitlesOfParts>
    <vt:vector size="12" baseType="lpstr">
      <vt:lpstr>Arial</vt:lpstr>
      <vt:lpstr>Calibri</vt:lpstr>
      <vt:lpstr>Garamond</vt:lpstr>
      <vt:lpstr>Times New Roman</vt:lpstr>
      <vt:lpstr>Wingdings</vt:lpstr>
      <vt:lpstr>Organique</vt:lpstr>
      <vt:lpstr>Description de mon application </vt:lpstr>
      <vt:lpstr>Page web maison des jeunes</vt:lpstr>
      <vt:lpstr>Présentation PowerPoint</vt:lpstr>
      <vt:lpstr>Présentation PowerPoint</vt:lpstr>
      <vt:lpstr>Présentation PowerPoint</vt:lpstr>
      <vt:lpstr>But de création de page web maison des jeunes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Description de mon application</dc:title>
  <dc:creator>afef</dc:creator>
  <cp:lastModifiedBy>afef</cp:lastModifiedBy>
  <cp:revision>15</cp:revision>
  <dcterms:created xsi:type="dcterms:W3CDTF">2022-09-29T10:29:27Z</dcterms:created>
  <dcterms:modified xsi:type="dcterms:W3CDTF">2022-10-03T11:27:58Z</dcterms:modified>
</cp:coreProperties>
</file>