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92" r:id="rId4"/>
  </p:sldMasterIdLst>
  <p:notesMasterIdLst>
    <p:notesMasterId r:id="rId29"/>
  </p:notesMasterIdLst>
  <p:handoutMasterIdLst>
    <p:handoutMasterId r:id="rId30"/>
  </p:handoutMasterIdLst>
  <p:sldIdLst>
    <p:sldId id="259" r:id="rId5"/>
    <p:sldId id="257" r:id="rId6"/>
    <p:sldId id="260" r:id="rId7"/>
    <p:sldId id="261" r:id="rId8"/>
    <p:sldId id="262" r:id="rId9"/>
    <p:sldId id="267" r:id="rId10"/>
    <p:sldId id="265" r:id="rId11"/>
    <p:sldId id="264" r:id="rId12"/>
    <p:sldId id="266" r:id="rId13"/>
    <p:sldId id="268" r:id="rId14"/>
    <p:sldId id="263" r:id="rId15"/>
    <p:sldId id="269" r:id="rId16"/>
    <p:sldId id="270" r:id="rId17"/>
    <p:sldId id="271" r:id="rId18"/>
    <p:sldId id="282" r:id="rId19"/>
    <p:sldId id="272" r:id="rId20"/>
    <p:sldId id="273" r:id="rId21"/>
    <p:sldId id="274" r:id="rId22"/>
    <p:sldId id="275" r:id="rId23"/>
    <p:sldId id="276" r:id="rId24"/>
    <p:sldId id="277" r:id="rId25"/>
    <p:sldId id="278" r:id="rId26"/>
    <p:sldId id="279" r:id="rId27"/>
    <p:sldId id="280" r:id="rId28"/>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68FF"/>
    <a:srgbClr val="979F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37"/>
    <p:restoredTop sz="94718"/>
  </p:normalViewPr>
  <p:slideViewPr>
    <p:cSldViewPr>
      <p:cViewPr>
        <p:scale>
          <a:sx n="90" d="100"/>
          <a:sy n="90" d="100"/>
        </p:scale>
        <p:origin x="960" y="-888"/>
      </p:cViewPr>
      <p:guideLst>
        <p:guide orient="horz" pos="2160"/>
        <p:guide pos="2880"/>
      </p:guideLst>
    </p:cSldViewPr>
  </p:slideViewPr>
  <p:notesTextViewPr>
    <p:cViewPr>
      <p:scale>
        <a:sx n="1" d="1"/>
        <a:sy n="1" d="1"/>
      </p:scale>
      <p:origin x="0" y="0"/>
    </p:cViewPr>
  </p:notesTextViewPr>
  <p:notesViewPr>
    <p:cSldViewPr>
      <p:cViewPr varScale="1">
        <p:scale>
          <a:sx n="113" d="100"/>
          <a:sy n="113" d="100"/>
        </p:scale>
        <p:origin x="3104"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8DBBB325-D332-B942-A1C5-DA4BA30802D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348FCF65-EFE6-F74C-9EFA-BA9B66F94E1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2D0977B-6D90-6548-B09A-86C6944854CA}" type="datetimeFigureOut">
              <a:rPr lang="es-ES" smtClean="0"/>
              <a:t>15/09/2022</a:t>
            </a:fld>
            <a:endParaRPr lang="es-ES"/>
          </a:p>
        </p:txBody>
      </p:sp>
      <p:sp>
        <p:nvSpPr>
          <p:cNvPr id="4" name="Marcador de pie de página 3">
            <a:extLst>
              <a:ext uri="{FF2B5EF4-FFF2-40B4-BE49-F238E27FC236}">
                <a16:creationId xmlns:a16="http://schemas.microsoft.com/office/drawing/2014/main" id="{51AFE3C8-56B9-D246-96D1-B5F6C5E16FC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9A444B53-E00C-F44D-9406-0A5E365C530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784AED0-BE72-E746-B746-E305D0D4FD26}" type="slidenum">
              <a:rPr lang="es-ES" smtClean="0"/>
              <a:t>‹Nº›</a:t>
            </a:fld>
            <a:endParaRPr lang="es-ES"/>
          </a:p>
        </p:txBody>
      </p:sp>
    </p:spTree>
    <p:extLst>
      <p:ext uri="{BB962C8B-B14F-4D97-AF65-F5344CB8AC3E}">
        <p14:creationId xmlns:p14="http://schemas.microsoft.com/office/powerpoint/2010/main" val="13226212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628EB8-949E-4A49-BCFC-D69CB43FA443}" type="datetimeFigureOut">
              <a:rPr lang="es-ES" smtClean="0"/>
              <a:t>15/09/2022</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26A500-1DA6-4541-BE61-DEBA7B330470}" type="slidenum">
              <a:rPr lang="es-ES" smtClean="0"/>
              <a:t>‹Nº›</a:t>
            </a:fld>
            <a:endParaRPr lang="es-ES"/>
          </a:p>
        </p:txBody>
      </p:sp>
    </p:spTree>
    <p:extLst>
      <p:ext uri="{BB962C8B-B14F-4D97-AF65-F5344CB8AC3E}">
        <p14:creationId xmlns:p14="http://schemas.microsoft.com/office/powerpoint/2010/main" val="28661104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20" name="Rectangle 9"/>
          <p:cNvSpPr/>
          <p:nvPr userDrawn="1"/>
        </p:nvSpPr>
        <p:spPr>
          <a:xfrm>
            <a:off x="8435268" y="213845"/>
            <a:ext cx="86236" cy="792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0"/>
          <p:cNvSpPr/>
          <p:nvPr userDrawn="1"/>
        </p:nvSpPr>
        <p:spPr>
          <a:xfrm>
            <a:off x="8569419" y="213845"/>
            <a:ext cx="576072" cy="792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10" name="Footer Placeholder 4"/>
          <p:cNvSpPr>
            <a:spLocks noGrp="1"/>
          </p:cNvSpPr>
          <p:nvPr>
            <p:ph type="ftr" sz="quarter" idx="3"/>
          </p:nvPr>
        </p:nvSpPr>
        <p:spPr>
          <a:xfrm>
            <a:off x="4554487" y="476672"/>
            <a:ext cx="3600400" cy="301227"/>
          </a:xfrm>
          <a:prstGeom prst="rect">
            <a:avLst/>
          </a:prstGeom>
        </p:spPr>
        <p:txBody>
          <a:bodyPr vert="horz" lIns="91440" tIns="0" rIns="91440" bIns="45720" rtlCol="0" anchor="ctr"/>
          <a:lstStyle>
            <a:lvl1pPr algn="r">
              <a:defRPr sz="1200">
                <a:solidFill>
                  <a:srgbClr val="2E68FF"/>
                </a:solidFill>
              </a:defRPr>
            </a:lvl1pPr>
          </a:lstStyle>
          <a:p>
            <a:r>
              <a:rPr lang="es-ES" dirty="0"/>
              <a:t>Asignatura/Tema</a:t>
            </a:r>
          </a:p>
        </p:txBody>
      </p:sp>
      <p:sp>
        <p:nvSpPr>
          <p:cNvPr id="16" name="15 Título"/>
          <p:cNvSpPr>
            <a:spLocks noGrp="1"/>
          </p:cNvSpPr>
          <p:nvPr>
            <p:ph type="title"/>
          </p:nvPr>
        </p:nvSpPr>
        <p:spPr/>
        <p:txBody>
          <a:bodyPr/>
          <a:lstStyle>
            <a:lvl1pPr>
              <a:defRPr>
                <a:solidFill>
                  <a:schemeClr val="tx1"/>
                </a:solidFill>
              </a:defRPr>
            </a:lvl1pPr>
          </a:lstStyle>
          <a:p>
            <a:r>
              <a:rPr lang="es-ES" dirty="0"/>
              <a:t>Haga clic para modificar el estilo de título del patrón</a:t>
            </a:r>
          </a:p>
        </p:txBody>
      </p:sp>
      <p:sp>
        <p:nvSpPr>
          <p:cNvPr id="18" name="5 Marcador de número de diapositiva"/>
          <p:cNvSpPr txBox="1">
            <a:spLocks/>
          </p:cNvSpPr>
          <p:nvPr userDrawn="1"/>
        </p:nvSpPr>
        <p:spPr>
          <a:xfrm>
            <a:off x="8532438" y="404664"/>
            <a:ext cx="596305" cy="365125"/>
          </a:xfrm>
          <a:prstGeom prst="rect">
            <a:avLst/>
          </a:prstGeom>
        </p:spPr>
        <p:txBody>
          <a:bodyPr anchor="ctr"/>
          <a:lstStyle>
            <a:defPPr>
              <a:defRPr lang="es-ES"/>
            </a:defPPr>
            <a:lvl1pPr marL="0" algn="l" defTabSz="914400" rtl="0" eaLnBrk="1" latinLnBrk="0" hangingPunct="1">
              <a:defRPr sz="18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D5034FA-E3E3-464F-AB21-ECE51F6ED024}" type="slidenum">
              <a:rPr lang="es-ES" sz="1400" b="0" smtClean="0">
                <a:solidFill>
                  <a:srgbClr val="2E68FF"/>
                </a:solidFill>
              </a:rPr>
              <a:pPr algn="ctr"/>
              <a:t>‹Nº›</a:t>
            </a:fld>
            <a:endParaRPr lang="es-ES" sz="1400" b="0" dirty="0">
              <a:solidFill>
                <a:srgbClr val="2E68FF"/>
              </a:solidFill>
            </a:endParaRPr>
          </a:p>
        </p:txBody>
      </p:sp>
      <p:cxnSp>
        <p:nvCxnSpPr>
          <p:cNvPr id="12" name="11 Conector recto"/>
          <p:cNvCxnSpPr/>
          <p:nvPr userDrawn="1"/>
        </p:nvCxnSpPr>
        <p:spPr>
          <a:xfrm>
            <a:off x="251519" y="1916832"/>
            <a:ext cx="8605935" cy="0"/>
          </a:xfrm>
          <a:prstGeom prst="line">
            <a:avLst/>
          </a:prstGeom>
          <a:ln>
            <a:solidFill>
              <a:schemeClr val="bg1">
                <a:alpha val="40000"/>
              </a:schemeClr>
            </a:solidFill>
          </a:ln>
        </p:spPr>
        <p:style>
          <a:lnRef idx="1">
            <a:schemeClr val="accent5"/>
          </a:lnRef>
          <a:fillRef idx="0">
            <a:schemeClr val="accent5"/>
          </a:fillRef>
          <a:effectRef idx="0">
            <a:schemeClr val="accent5"/>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sp>
        <p:nvSpPr>
          <p:cNvPr id="8" name="Content Placeholder 7"/>
          <p:cNvSpPr>
            <a:spLocks noGrp="1"/>
          </p:cNvSpPr>
          <p:nvPr>
            <p:ph sz="quarter" idx="13"/>
          </p:nvPr>
        </p:nvSpPr>
        <p:spPr>
          <a:xfrm>
            <a:off x="683568" y="2205178"/>
            <a:ext cx="3566160" cy="4131614"/>
          </a:xfr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11" name="Content Placeholder 10"/>
          <p:cNvSpPr>
            <a:spLocks noGrp="1"/>
          </p:cNvSpPr>
          <p:nvPr>
            <p:ph sz="quarter" idx="14"/>
          </p:nvPr>
        </p:nvSpPr>
        <p:spPr>
          <a:xfrm>
            <a:off x="4958577" y="2204864"/>
            <a:ext cx="3566160" cy="4134023"/>
          </a:xfr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10" name="Title 1"/>
          <p:cNvSpPr>
            <a:spLocks noGrp="1"/>
          </p:cNvSpPr>
          <p:nvPr>
            <p:ph type="title"/>
          </p:nvPr>
        </p:nvSpPr>
        <p:spPr>
          <a:xfrm>
            <a:off x="251519" y="1268760"/>
            <a:ext cx="8605935" cy="720080"/>
          </a:xfrm>
        </p:spPr>
        <p:txBody>
          <a:bodyPr/>
          <a:lstStyle>
            <a:lvl1pPr>
              <a:defRPr>
                <a:solidFill>
                  <a:schemeClr val="tx1"/>
                </a:solidFill>
              </a:defRPr>
            </a:lvl1pPr>
          </a:lstStyle>
          <a:p>
            <a:r>
              <a:rPr lang="es-ES" dirty="0"/>
              <a:t>Haga clic para modificar el estilo de título del patrón</a:t>
            </a:r>
            <a:endParaRPr lang="en-US" dirty="0"/>
          </a:p>
        </p:txBody>
      </p:sp>
      <p:cxnSp>
        <p:nvCxnSpPr>
          <p:cNvPr id="12" name="11 Conector recto"/>
          <p:cNvCxnSpPr/>
          <p:nvPr userDrawn="1"/>
        </p:nvCxnSpPr>
        <p:spPr>
          <a:xfrm>
            <a:off x="251519" y="1916832"/>
            <a:ext cx="8605935" cy="0"/>
          </a:xfrm>
          <a:prstGeom prst="line">
            <a:avLst/>
          </a:prstGeom>
          <a:ln>
            <a:solidFill>
              <a:schemeClr val="tx1">
                <a:alpha val="50000"/>
              </a:schemeClr>
            </a:solidFill>
          </a:ln>
        </p:spPr>
        <p:style>
          <a:lnRef idx="1">
            <a:schemeClr val="accent5"/>
          </a:lnRef>
          <a:fillRef idx="0">
            <a:schemeClr val="accent5"/>
          </a:fillRef>
          <a:effectRef idx="0">
            <a:schemeClr val="accent5"/>
          </a:effectRef>
          <a:fontRef idx="minor">
            <a:schemeClr val="tx1"/>
          </a:fontRef>
        </p:style>
      </p:cxnSp>
      <p:sp>
        <p:nvSpPr>
          <p:cNvPr id="20" name="Footer Placeholder 4"/>
          <p:cNvSpPr>
            <a:spLocks noGrp="1"/>
          </p:cNvSpPr>
          <p:nvPr>
            <p:ph type="ftr" sz="quarter" idx="3"/>
          </p:nvPr>
        </p:nvSpPr>
        <p:spPr>
          <a:xfrm>
            <a:off x="4554487" y="476672"/>
            <a:ext cx="3600400" cy="301227"/>
          </a:xfrm>
          <a:prstGeom prst="rect">
            <a:avLst/>
          </a:prstGeom>
        </p:spPr>
        <p:txBody>
          <a:bodyPr vert="horz" lIns="91440" tIns="0" rIns="91440" bIns="45720" rtlCol="0" anchor="ctr"/>
          <a:lstStyle>
            <a:lvl1pPr algn="r">
              <a:defRPr sz="1200">
                <a:solidFill>
                  <a:srgbClr val="2E68FF"/>
                </a:solidFill>
              </a:defRPr>
            </a:lvl1pPr>
          </a:lstStyle>
          <a:p>
            <a:r>
              <a:rPr lang="es-ES" dirty="0"/>
              <a:t>Asignatura/Tema</a:t>
            </a:r>
          </a:p>
        </p:txBody>
      </p:sp>
      <p:sp>
        <p:nvSpPr>
          <p:cNvPr id="21" name="5 Marcador de número de diapositiva"/>
          <p:cNvSpPr txBox="1">
            <a:spLocks/>
          </p:cNvSpPr>
          <p:nvPr userDrawn="1"/>
        </p:nvSpPr>
        <p:spPr>
          <a:xfrm>
            <a:off x="8532438" y="404664"/>
            <a:ext cx="596305" cy="365125"/>
          </a:xfrm>
          <a:prstGeom prst="rect">
            <a:avLst/>
          </a:prstGeom>
        </p:spPr>
        <p:txBody>
          <a:bodyPr anchor="ctr"/>
          <a:lstStyle>
            <a:defPPr>
              <a:defRPr lang="es-ES"/>
            </a:defPPr>
            <a:lvl1pPr marL="0" algn="l" defTabSz="914400" rtl="0" eaLnBrk="1" latinLnBrk="0" hangingPunct="1">
              <a:defRPr sz="18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D5034FA-E3E3-464F-AB21-ECE51F6ED024}" type="slidenum">
              <a:rPr lang="es-ES" sz="1400" b="0" smtClean="0">
                <a:solidFill>
                  <a:srgbClr val="2E68FF"/>
                </a:solidFill>
              </a:rPr>
              <a:pPr algn="ctr"/>
              <a:t>‹Nº›</a:t>
            </a:fld>
            <a:endParaRPr lang="es-ES" sz="1400" b="0" dirty="0">
              <a:solidFill>
                <a:srgbClr val="2E68FF"/>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251519" y="1268760"/>
            <a:ext cx="8605935" cy="720080"/>
          </a:xfrm>
        </p:spPr>
        <p:txBody>
          <a:bodyPr/>
          <a:lstStyle>
            <a:lvl1pPr>
              <a:defRPr>
                <a:solidFill>
                  <a:schemeClr val="tx1"/>
                </a:solidFill>
              </a:defRPr>
            </a:lvl1pPr>
          </a:lstStyle>
          <a:p>
            <a:r>
              <a:rPr lang="es-ES" dirty="0"/>
              <a:t>Haga clic para modificar el estilo de título del patrón</a:t>
            </a:r>
            <a:endParaRPr lang="en-US" dirty="0"/>
          </a:p>
        </p:txBody>
      </p:sp>
      <p:cxnSp>
        <p:nvCxnSpPr>
          <p:cNvPr id="10" name="9 Conector recto"/>
          <p:cNvCxnSpPr/>
          <p:nvPr userDrawn="1"/>
        </p:nvCxnSpPr>
        <p:spPr>
          <a:xfrm>
            <a:off x="251520" y="1916832"/>
            <a:ext cx="8605935" cy="0"/>
          </a:xfrm>
          <a:prstGeom prst="line">
            <a:avLst/>
          </a:prstGeom>
          <a:ln>
            <a:solidFill>
              <a:schemeClr val="tx1">
                <a:alpha val="50000"/>
              </a:schemeClr>
            </a:solidFill>
          </a:ln>
        </p:spPr>
        <p:style>
          <a:lnRef idx="1">
            <a:schemeClr val="accent5"/>
          </a:lnRef>
          <a:fillRef idx="0">
            <a:schemeClr val="accent5"/>
          </a:fillRef>
          <a:effectRef idx="0">
            <a:schemeClr val="accent5"/>
          </a:effectRef>
          <a:fontRef idx="minor">
            <a:schemeClr val="tx1"/>
          </a:fontRef>
        </p:style>
      </p:cxnSp>
      <p:sp>
        <p:nvSpPr>
          <p:cNvPr id="14" name="Footer Placeholder 4"/>
          <p:cNvSpPr>
            <a:spLocks noGrp="1"/>
          </p:cNvSpPr>
          <p:nvPr>
            <p:ph type="ftr" sz="quarter" idx="3"/>
          </p:nvPr>
        </p:nvSpPr>
        <p:spPr>
          <a:xfrm>
            <a:off x="4554487" y="476672"/>
            <a:ext cx="3600400" cy="301227"/>
          </a:xfrm>
          <a:prstGeom prst="rect">
            <a:avLst/>
          </a:prstGeom>
        </p:spPr>
        <p:txBody>
          <a:bodyPr vert="horz" lIns="91440" tIns="0" rIns="91440" bIns="45720" rtlCol="0" anchor="ctr"/>
          <a:lstStyle>
            <a:lvl1pPr algn="r">
              <a:defRPr sz="1200">
                <a:solidFill>
                  <a:srgbClr val="2E68FF"/>
                </a:solidFill>
              </a:defRPr>
            </a:lvl1pPr>
          </a:lstStyle>
          <a:p>
            <a:r>
              <a:rPr lang="es-ES" dirty="0"/>
              <a:t>Asignatura/Tema</a:t>
            </a:r>
          </a:p>
        </p:txBody>
      </p:sp>
      <p:sp>
        <p:nvSpPr>
          <p:cNvPr id="15" name="5 Marcador de número de diapositiva"/>
          <p:cNvSpPr txBox="1">
            <a:spLocks/>
          </p:cNvSpPr>
          <p:nvPr userDrawn="1"/>
        </p:nvSpPr>
        <p:spPr>
          <a:xfrm>
            <a:off x="8532438" y="404664"/>
            <a:ext cx="596305" cy="365125"/>
          </a:xfrm>
          <a:prstGeom prst="rect">
            <a:avLst/>
          </a:prstGeom>
        </p:spPr>
        <p:txBody>
          <a:bodyPr anchor="ctr"/>
          <a:lstStyle>
            <a:defPPr>
              <a:defRPr lang="es-ES"/>
            </a:defPPr>
            <a:lvl1pPr marL="0" algn="l" defTabSz="914400" rtl="0" eaLnBrk="1" latinLnBrk="0" hangingPunct="1">
              <a:defRPr sz="18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D5034FA-E3E3-464F-AB21-ECE51F6ED024}" type="slidenum">
              <a:rPr lang="es-ES" sz="1400" b="0" smtClean="0">
                <a:solidFill>
                  <a:srgbClr val="2E68FF"/>
                </a:solidFill>
              </a:rPr>
              <a:pPr algn="ctr"/>
              <a:t>‹Nº›</a:t>
            </a:fld>
            <a:endParaRPr lang="es-ES" sz="1400" b="0" dirty="0">
              <a:solidFill>
                <a:srgbClr val="2E68FF"/>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10" name="Footer Placeholder 4"/>
          <p:cNvSpPr>
            <a:spLocks noGrp="1"/>
          </p:cNvSpPr>
          <p:nvPr>
            <p:ph type="ftr" sz="quarter" idx="3"/>
          </p:nvPr>
        </p:nvSpPr>
        <p:spPr>
          <a:xfrm>
            <a:off x="4554487" y="476672"/>
            <a:ext cx="3600400" cy="301227"/>
          </a:xfrm>
          <a:prstGeom prst="rect">
            <a:avLst/>
          </a:prstGeom>
        </p:spPr>
        <p:txBody>
          <a:bodyPr vert="horz" lIns="91440" tIns="0" rIns="91440" bIns="45720" rtlCol="0" anchor="ctr"/>
          <a:lstStyle>
            <a:lvl1pPr algn="r">
              <a:defRPr sz="1200">
                <a:solidFill>
                  <a:srgbClr val="2E68FF"/>
                </a:solidFill>
              </a:defRPr>
            </a:lvl1pPr>
          </a:lstStyle>
          <a:p>
            <a:r>
              <a:rPr lang="es-ES" dirty="0"/>
              <a:t>Asignatura/Tema</a:t>
            </a:r>
          </a:p>
        </p:txBody>
      </p:sp>
      <p:sp>
        <p:nvSpPr>
          <p:cNvPr id="11" name="5 Marcador de número de diapositiva"/>
          <p:cNvSpPr txBox="1">
            <a:spLocks/>
          </p:cNvSpPr>
          <p:nvPr userDrawn="1"/>
        </p:nvSpPr>
        <p:spPr>
          <a:xfrm>
            <a:off x="8532438" y="404664"/>
            <a:ext cx="596305" cy="365125"/>
          </a:xfrm>
          <a:prstGeom prst="rect">
            <a:avLst/>
          </a:prstGeom>
        </p:spPr>
        <p:txBody>
          <a:bodyPr anchor="ctr"/>
          <a:lstStyle>
            <a:defPPr>
              <a:defRPr lang="es-ES"/>
            </a:defPPr>
            <a:lvl1pPr marL="0" algn="l" defTabSz="914400" rtl="0" eaLnBrk="1" latinLnBrk="0" hangingPunct="1">
              <a:defRPr sz="18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D5034FA-E3E3-464F-AB21-ECE51F6ED024}" type="slidenum">
              <a:rPr lang="es-ES" sz="1400" b="0" smtClean="0">
                <a:solidFill>
                  <a:srgbClr val="2E68FF"/>
                </a:solidFill>
              </a:rPr>
              <a:pPr algn="ctr"/>
              <a:t>‹Nº›</a:t>
            </a:fld>
            <a:endParaRPr lang="es-ES" sz="1400" b="0" dirty="0">
              <a:solidFill>
                <a:srgbClr val="2E68FF"/>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1519" y="1268760"/>
            <a:ext cx="8605935" cy="720080"/>
          </a:xfrm>
          <a:prstGeom prst="rect">
            <a:avLst/>
          </a:prstGeom>
        </p:spPr>
        <p:txBody>
          <a:bodyPr vert="horz" lIns="91440" tIns="45720" rIns="91440" bIns="45720" rtlCol="0" anchor="ctr">
            <a:noAutofit/>
          </a:body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251519" y="2276873"/>
            <a:ext cx="8605935" cy="4032488"/>
          </a:xfrm>
          <a:prstGeom prst="rect">
            <a:avLst/>
          </a:prstGeom>
        </p:spPr>
        <p:txBody>
          <a:bodyPr vert="horz" lIns="91440" tIns="45720" rIns="9144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pic>
        <p:nvPicPr>
          <p:cNvPr id="6" name="Imagen 5">
            <a:extLst>
              <a:ext uri="{FF2B5EF4-FFF2-40B4-BE49-F238E27FC236}">
                <a16:creationId xmlns:a16="http://schemas.microsoft.com/office/drawing/2014/main" id="{FCF38FFA-DC4D-5240-BE27-E4003095CB79}"/>
              </a:ext>
            </a:extLst>
          </p:cNvPr>
          <p:cNvPicPr>
            <a:picLocks noChangeAspect="1"/>
          </p:cNvPicPr>
          <p:nvPr userDrawn="1"/>
        </p:nvPicPr>
        <p:blipFill>
          <a:blip r:embed="rId7"/>
          <a:stretch>
            <a:fillRect/>
          </a:stretch>
        </p:blipFill>
        <p:spPr>
          <a:xfrm>
            <a:off x="395536" y="467928"/>
            <a:ext cx="985847" cy="309971"/>
          </a:xfrm>
          <a:prstGeom prst="rect">
            <a:avLst/>
          </a:prstGeom>
        </p:spPr>
      </p:pic>
      <p:sp>
        <p:nvSpPr>
          <p:cNvPr id="8" name="Footer Placeholder 4">
            <a:extLst>
              <a:ext uri="{FF2B5EF4-FFF2-40B4-BE49-F238E27FC236}">
                <a16:creationId xmlns:a16="http://schemas.microsoft.com/office/drawing/2014/main" id="{CEC1B6FA-ED90-674D-B5F0-21E2617315F3}"/>
              </a:ext>
            </a:extLst>
          </p:cNvPr>
          <p:cNvSpPr>
            <a:spLocks noGrp="1"/>
          </p:cNvSpPr>
          <p:nvPr>
            <p:ph type="ftr" sz="quarter" idx="3"/>
          </p:nvPr>
        </p:nvSpPr>
        <p:spPr>
          <a:xfrm>
            <a:off x="4554487" y="476672"/>
            <a:ext cx="3600400" cy="301227"/>
          </a:xfrm>
          <a:prstGeom prst="rect">
            <a:avLst/>
          </a:prstGeom>
        </p:spPr>
        <p:txBody>
          <a:bodyPr vert="horz" lIns="91440" tIns="0" rIns="91440" bIns="45720" rtlCol="0" anchor="ctr"/>
          <a:lstStyle>
            <a:lvl1pPr algn="r">
              <a:defRPr sz="1200">
                <a:solidFill>
                  <a:srgbClr val="2E68FF"/>
                </a:solidFill>
              </a:defRPr>
            </a:lvl1pPr>
          </a:lstStyle>
          <a:p>
            <a:r>
              <a:rPr lang="es-ES" dirty="0"/>
              <a:t>Asignatura/Tema</a:t>
            </a:r>
          </a:p>
        </p:txBody>
      </p:sp>
      <p:sp>
        <p:nvSpPr>
          <p:cNvPr id="9" name="5 Marcador de número de diapositiva">
            <a:extLst>
              <a:ext uri="{FF2B5EF4-FFF2-40B4-BE49-F238E27FC236}">
                <a16:creationId xmlns:a16="http://schemas.microsoft.com/office/drawing/2014/main" id="{DFD22D07-7F1C-3B46-97AB-46CD712CD0B7}"/>
              </a:ext>
            </a:extLst>
          </p:cNvPr>
          <p:cNvSpPr txBox="1">
            <a:spLocks/>
          </p:cNvSpPr>
          <p:nvPr userDrawn="1"/>
        </p:nvSpPr>
        <p:spPr>
          <a:xfrm>
            <a:off x="8532438" y="404664"/>
            <a:ext cx="596305" cy="365125"/>
          </a:xfrm>
          <a:prstGeom prst="rect">
            <a:avLst/>
          </a:prstGeom>
        </p:spPr>
        <p:txBody>
          <a:bodyPr anchor="ctr"/>
          <a:lstStyle>
            <a:defPPr>
              <a:defRPr lang="es-ES"/>
            </a:defPPr>
            <a:lvl1pPr marL="0" algn="l" defTabSz="914400" rtl="0" eaLnBrk="1" latinLnBrk="0" hangingPunct="1">
              <a:defRPr sz="18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D5034FA-E3E3-464F-AB21-ECE51F6ED024}" type="slidenum">
              <a:rPr lang="es-ES" sz="1400" b="0" smtClean="0">
                <a:solidFill>
                  <a:srgbClr val="2E68FF"/>
                </a:solidFill>
              </a:rPr>
              <a:pPr algn="ctr"/>
              <a:t>‹Nº›</a:t>
            </a:fld>
            <a:endParaRPr lang="es-ES" sz="1400" b="0" dirty="0">
              <a:solidFill>
                <a:srgbClr val="2E68FF"/>
              </a:solidFill>
            </a:endParaRPr>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6" r:id="rId3"/>
    <p:sldLayoutId id="2147483798" r:id="rId4"/>
    <p:sldLayoutId id="2147483799" r:id="rId5"/>
  </p:sldLayoutIdLst>
  <p:hf sldNum="0" hdr="0" dt="0"/>
  <p:txStyles>
    <p:titleStyle>
      <a:lvl1pPr algn="l" defTabSz="914400" rtl="0" eaLnBrk="1" latinLnBrk="0" hangingPunct="1">
        <a:spcBef>
          <a:spcPct val="0"/>
        </a:spcBef>
        <a:buNone/>
        <a:defRPr sz="2600" b="1" kern="1200">
          <a:solidFill>
            <a:schemeClr val="tx1">
              <a:lumMod val="95000"/>
              <a:lumOff val="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lumMod val="75000"/>
              <a:lumOff val="25000"/>
            </a:schemeClr>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lumMod val="75000"/>
              <a:lumOff val="25000"/>
            </a:schemeClr>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tabLst/>
        <a:defRPr sz="1600" kern="1200">
          <a:solidFill>
            <a:schemeClr val="tx1">
              <a:lumMod val="75000"/>
              <a:lumOff val="25000"/>
            </a:schemeClr>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lumMod val="75000"/>
              <a:lumOff val="25000"/>
            </a:schemeClr>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lumMod val="75000"/>
              <a:lumOff val="25000"/>
            </a:schemeClr>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owasp.org/Top10/e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ctrTitle" idx="4294967295"/>
          </p:nvPr>
        </p:nvSpPr>
        <p:spPr>
          <a:xfrm>
            <a:off x="914400" y="1916832"/>
            <a:ext cx="7315200" cy="1944215"/>
          </a:xfrm>
        </p:spPr>
        <p:txBody>
          <a:bodyPr/>
          <a:lstStyle/>
          <a:p>
            <a:r>
              <a:rPr lang="es-ES" dirty="0"/>
              <a:t>PUESTA EN PRODUCCIÓN SEGURA</a:t>
            </a:r>
            <a:br>
              <a:rPr lang="es-ES" dirty="0"/>
            </a:br>
            <a:r>
              <a:rPr lang="es-ES" dirty="0"/>
              <a:t>CIBERSEGURIDAD EN EL ENTORNO TI</a:t>
            </a:r>
          </a:p>
        </p:txBody>
      </p:sp>
      <p:sp>
        <p:nvSpPr>
          <p:cNvPr id="4" name="3 Subtítulo"/>
          <p:cNvSpPr>
            <a:spLocks noGrp="1"/>
          </p:cNvSpPr>
          <p:nvPr>
            <p:ph type="subTitle" idx="4294967295"/>
          </p:nvPr>
        </p:nvSpPr>
        <p:spPr>
          <a:xfrm>
            <a:off x="1043608" y="5157192"/>
            <a:ext cx="3672408" cy="720080"/>
          </a:xfrm>
        </p:spPr>
        <p:txBody>
          <a:bodyPr>
            <a:normAutofit/>
          </a:bodyPr>
          <a:lstStyle/>
          <a:p>
            <a:r>
              <a:rPr lang="es-ES" sz="1600" dirty="0"/>
              <a:t>Sonia Fernández </a:t>
            </a:r>
            <a:r>
              <a:rPr lang="es-ES" sz="1600" dirty="0" err="1"/>
              <a:t>Sapena</a:t>
            </a:r>
            <a:endParaRPr lang="es-ES" sz="1600" dirty="0"/>
          </a:p>
        </p:txBody>
      </p:sp>
      <p:sp>
        <p:nvSpPr>
          <p:cNvPr id="5" name="4 Marcador de texto"/>
          <p:cNvSpPr>
            <a:spLocks noGrp="1"/>
          </p:cNvSpPr>
          <p:nvPr>
            <p:ph type="body" idx="4294967295"/>
          </p:nvPr>
        </p:nvSpPr>
        <p:spPr>
          <a:xfrm>
            <a:off x="916225" y="3645023"/>
            <a:ext cx="7315200" cy="864096"/>
          </a:xfrm>
        </p:spPr>
        <p:txBody>
          <a:bodyPr>
            <a:normAutofit fontScale="77500" lnSpcReduction="20000"/>
          </a:bodyPr>
          <a:lstStyle/>
          <a:p>
            <a:pPr marL="45720" indent="0">
              <a:buNone/>
            </a:pPr>
            <a:r>
              <a:rPr lang="es-ES" sz="2400" b="1" dirty="0"/>
              <a:t>UD 1. INTRODUCCIÓN A PRUEBAS DE APLICACIONES WEB</a:t>
            </a:r>
          </a:p>
          <a:p>
            <a:pPr marL="45720" indent="0">
              <a:buNone/>
            </a:pPr>
            <a:endParaRPr lang="es-ES" dirty="0"/>
          </a:p>
          <a:p>
            <a:pPr marL="45720" indent="0">
              <a:buNone/>
            </a:pPr>
            <a:r>
              <a:rPr lang="es-ES" dirty="0"/>
              <a:t>TEMA 1. INTRODUCCIÓN A LAS PRUEBAS Y AMENAZAS WEB</a:t>
            </a:r>
          </a:p>
        </p:txBody>
      </p:sp>
    </p:spTree>
    <p:extLst>
      <p:ext uri="{BB962C8B-B14F-4D97-AF65-F5344CB8AC3E}">
        <p14:creationId xmlns:p14="http://schemas.microsoft.com/office/powerpoint/2010/main" val="33698927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242504" y="1988840"/>
            <a:ext cx="8605935" cy="1656184"/>
          </a:xfrm>
        </p:spPr>
        <p:txBody>
          <a:bodyPr>
            <a:noAutofit/>
          </a:bodyPr>
          <a:lstStyle/>
          <a:p>
            <a:pPr algn="just" rtl="0" fontAlgn="base"/>
            <a:r>
              <a:rPr lang="es-ES" sz="1200" b="0" i="0" dirty="0">
                <a:solidFill>
                  <a:srgbClr val="000000"/>
                </a:solidFill>
                <a:effectLst/>
                <a:latin typeface="Arial" panose="020B0604020202020204" pitchFamily="34" charset="0"/>
              </a:rPr>
              <a:t>Dentro del proyecto destaca al metodología </a:t>
            </a:r>
            <a:r>
              <a:rPr lang="es-ES" sz="1200" b="1" i="0" dirty="0">
                <a:solidFill>
                  <a:srgbClr val="000000"/>
                </a:solidFill>
                <a:effectLst/>
                <a:latin typeface="Arial" panose="020B0604020202020204" pitchFamily="34" charset="0"/>
              </a:rPr>
              <a:t>OWASP</a:t>
            </a:r>
            <a:r>
              <a:rPr lang="es-ES" sz="1200" b="0" i="0" dirty="0">
                <a:solidFill>
                  <a:srgbClr val="000000"/>
                </a:solidFill>
                <a:effectLst/>
                <a:latin typeface="Arial" panose="020B0604020202020204" pitchFamily="34" charset="0"/>
              </a:rPr>
              <a:t> de auditoria para la web. La más conocida es </a:t>
            </a:r>
            <a:r>
              <a:rPr lang="es-ES" sz="1200" b="1" i="0" dirty="0">
                <a:solidFill>
                  <a:srgbClr val="000000"/>
                </a:solidFill>
                <a:effectLst/>
                <a:latin typeface="Arial" panose="020B0604020202020204" pitchFamily="34" charset="0"/>
              </a:rPr>
              <a:t>OWASP top ten</a:t>
            </a:r>
            <a:r>
              <a:rPr lang="es-ES" sz="1200" b="0" i="0" dirty="0">
                <a:solidFill>
                  <a:srgbClr val="000000"/>
                </a:solidFill>
                <a:effectLst/>
                <a:latin typeface="Arial" panose="020B0604020202020204" pitchFamily="34" charset="0"/>
              </a:rPr>
              <a:t>. Una metodología que permite auditar una aplicación web para comprobar si es vulnerable a las 10 amenazas más frecuentes en el mundo de Internet.  </a:t>
            </a:r>
            <a:endParaRPr lang="es-ES" sz="1200" b="0" i="0" dirty="0">
              <a:solidFill>
                <a:srgbClr val="000000"/>
              </a:solidFill>
              <a:effectLst/>
              <a:latin typeface="Segoe UI" panose="020B0502040204020203" pitchFamily="34" charset="0"/>
            </a:endParaRPr>
          </a:p>
          <a:p>
            <a:pPr algn="just" rtl="0" fontAlgn="base"/>
            <a:r>
              <a:rPr lang="es-ES" sz="1200" b="0" i="0" dirty="0">
                <a:solidFill>
                  <a:srgbClr val="000000"/>
                </a:solidFill>
                <a:effectLst/>
                <a:latin typeface="Arial" panose="020B0604020202020204" pitchFamily="34" charset="0"/>
              </a:rPr>
              <a:t>Basándonos en todo lo anterior, podemos entonces nombrar el top ten de las amenazas que sufren las aplicaciones web. </a:t>
            </a:r>
          </a:p>
          <a:p>
            <a:pPr algn="just" rtl="0" fontAlgn="base"/>
            <a:r>
              <a:rPr lang="es-ES" sz="1200" b="1" dirty="0">
                <a:solidFill>
                  <a:srgbClr val="000000"/>
                </a:solidFill>
                <a:latin typeface="Arial" panose="020B0604020202020204" pitchFamily="34" charset="0"/>
              </a:rPr>
              <a:t>OWASP</a:t>
            </a:r>
            <a:r>
              <a:rPr lang="es-ES" sz="1200" dirty="0">
                <a:solidFill>
                  <a:srgbClr val="000000"/>
                </a:solidFill>
                <a:latin typeface="Arial" panose="020B0604020202020204" pitchFamily="34" charset="0"/>
              </a:rPr>
              <a:t> realiza una revisión de sus amenazas cada 4 años. La última edición que salió a la luz fue en el 2021 que clasificaba por importancia las siguientes amenazas.</a:t>
            </a:r>
            <a:endParaRPr lang="es-ES" sz="1200" b="0" i="0" dirty="0">
              <a:solidFill>
                <a:srgbClr val="000000"/>
              </a:solidFill>
              <a:effectLst/>
              <a:latin typeface="Segoe UI" panose="020B0502040204020203" pitchFamily="34" charset="0"/>
            </a:endParaRPr>
          </a:p>
          <a:p>
            <a:pPr marL="45720" indent="0">
              <a:spcBef>
                <a:spcPts val="0"/>
              </a:spcBef>
              <a:buNone/>
            </a:pPr>
            <a:endParaRPr lang="es-ES" sz="1200" dirty="0"/>
          </a:p>
        </p:txBody>
      </p:sp>
      <p:sp>
        <p:nvSpPr>
          <p:cNvPr id="4" name="3 Título"/>
          <p:cNvSpPr>
            <a:spLocks noGrp="1"/>
          </p:cNvSpPr>
          <p:nvPr>
            <p:ph type="title"/>
          </p:nvPr>
        </p:nvSpPr>
        <p:spPr/>
        <p:txBody>
          <a:bodyPr/>
          <a:lstStyle/>
          <a:p>
            <a:r>
              <a:rPr lang="es-ES" dirty="0"/>
              <a:t>Introducción a pruebas y amenazas web </a:t>
            </a:r>
          </a:p>
        </p:txBody>
      </p:sp>
      <p:sp>
        <p:nvSpPr>
          <p:cNvPr id="5" name="3 Marcador de pie de página"/>
          <p:cNvSpPr>
            <a:spLocks noGrp="1"/>
          </p:cNvSpPr>
          <p:nvPr>
            <p:ph type="ftr" sz="quarter" idx="3"/>
          </p:nvPr>
        </p:nvSpPr>
        <p:spPr>
          <a:xfrm>
            <a:off x="4554487" y="476672"/>
            <a:ext cx="3600400" cy="301227"/>
          </a:xfrm>
        </p:spPr>
        <p:txBody>
          <a:bodyPr/>
          <a:lstStyle/>
          <a:p>
            <a:r>
              <a:rPr lang="es-ES" dirty="0"/>
              <a:t>Puesta en producción segura </a:t>
            </a:r>
          </a:p>
          <a:p>
            <a:r>
              <a:rPr lang="es-ES" dirty="0"/>
              <a:t>UD1 INTRODUCCIÓN A PRUEBAS DE APLICACIONES WEB </a:t>
            </a:r>
          </a:p>
        </p:txBody>
      </p:sp>
      <p:pic>
        <p:nvPicPr>
          <p:cNvPr id="3" name="Imagen 2">
            <a:extLst>
              <a:ext uri="{FF2B5EF4-FFF2-40B4-BE49-F238E27FC236}">
                <a16:creationId xmlns:a16="http://schemas.microsoft.com/office/drawing/2014/main" id="{6652DF5A-1542-A0AD-6DA4-4BC7185165E7}"/>
              </a:ext>
            </a:extLst>
          </p:cNvPr>
          <p:cNvPicPr>
            <a:picLocks noChangeAspect="1"/>
          </p:cNvPicPr>
          <p:nvPr/>
        </p:nvPicPr>
        <p:blipFill>
          <a:blip r:embed="rId2"/>
          <a:stretch>
            <a:fillRect/>
          </a:stretch>
        </p:blipFill>
        <p:spPr>
          <a:xfrm>
            <a:off x="899592" y="3645024"/>
            <a:ext cx="7599294" cy="2530624"/>
          </a:xfrm>
          <a:prstGeom prst="rect">
            <a:avLst/>
          </a:prstGeom>
        </p:spPr>
      </p:pic>
    </p:spTree>
    <p:extLst>
      <p:ext uri="{BB962C8B-B14F-4D97-AF65-F5344CB8AC3E}">
        <p14:creationId xmlns:p14="http://schemas.microsoft.com/office/powerpoint/2010/main" val="1756018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242504" y="1988840"/>
            <a:ext cx="8605935" cy="4032447"/>
          </a:xfrm>
        </p:spPr>
        <p:txBody>
          <a:bodyPr>
            <a:normAutofit/>
          </a:bodyPr>
          <a:lstStyle/>
          <a:p>
            <a:r>
              <a:rPr lang="es-ES" dirty="0"/>
              <a:t>Vamos a ir conociendo una por una las amenazas web por importancia, podemos obtener más información en </a:t>
            </a:r>
            <a:r>
              <a:rPr lang="es-ES" dirty="0">
                <a:hlinkClick r:id="rId2"/>
              </a:rPr>
              <a:t>https://owasp.org/Top10/es/</a:t>
            </a:r>
            <a:r>
              <a:rPr lang="es-ES" dirty="0"/>
              <a:t>.</a:t>
            </a:r>
          </a:p>
          <a:p>
            <a:r>
              <a:rPr lang="es-ES" b="1" dirty="0"/>
              <a:t>A01: 2021 </a:t>
            </a:r>
            <a:r>
              <a:rPr lang="es-ES" b="1" dirty="0" err="1"/>
              <a:t>Broken</a:t>
            </a:r>
            <a:r>
              <a:rPr lang="es-ES" b="1" dirty="0"/>
              <a:t> Access Control. </a:t>
            </a:r>
            <a:r>
              <a:rPr lang="es-ES" b="0" i="0" dirty="0">
                <a:effectLst/>
                <a:latin typeface="Roboto" panose="02000000000000000000" pitchFamily="2" charset="0"/>
              </a:rPr>
              <a:t>El control de acceso implementa el cumplimiento de política de modo que los usuarios no pueden actuar fuera de los permisos que le fueron asignados. Las fallas generalmente conducen a la divulgación de información no autorizada, la modificación o la destrucción de todos los datos o la ejecución de una función de negocio fuera de los límites del usuario. </a:t>
            </a:r>
            <a:endParaRPr lang="es-ES" dirty="0"/>
          </a:p>
          <a:p>
            <a:pPr marL="45720" indent="0">
              <a:buNone/>
            </a:pPr>
            <a:endParaRPr lang="es-ES" dirty="0"/>
          </a:p>
        </p:txBody>
      </p:sp>
      <p:sp>
        <p:nvSpPr>
          <p:cNvPr id="4" name="3 Título"/>
          <p:cNvSpPr>
            <a:spLocks noGrp="1"/>
          </p:cNvSpPr>
          <p:nvPr>
            <p:ph type="title"/>
          </p:nvPr>
        </p:nvSpPr>
        <p:spPr/>
        <p:txBody>
          <a:bodyPr/>
          <a:lstStyle/>
          <a:p>
            <a:r>
              <a:rPr lang="es-ES" dirty="0"/>
              <a:t>Introducción a pruebas y amenazas web </a:t>
            </a:r>
          </a:p>
        </p:txBody>
      </p:sp>
      <p:sp>
        <p:nvSpPr>
          <p:cNvPr id="5" name="3 Marcador de pie de página"/>
          <p:cNvSpPr>
            <a:spLocks noGrp="1"/>
          </p:cNvSpPr>
          <p:nvPr>
            <p:ph type="ftr" sz="quarter" idx="3"/>
          </p:nvPr>
        </p:nvSpPr>
        <p:spPr>
          <a:xfrm>
            <a:off x="4554487" y="476672"/>
            <a:ext cx="3600400" cy="301227"/>
          </a:xfrm>
        </p:spPr>
        <p:txBody>
          <a:bodyPr/>
          <a:lstStyle/>
          <a:p>
            <a:r>
              <a:rPr lang="es-ES" dirty="0"/>
              <a:t>Puesta en producción segura </a:t>
            </a:r>
          </a:p>
          <a:p>
            <a:r>
              <a:rPr lang="es-ES" dirty="0"/>
              <a:t>UD1 INTRODUCCIÓN A PRUEBAS DE APLICACIONES WEB </a:t>
            </a:r>
          </a:p>
        </p:txBody>
      </p:sp>
    </p:spTree>
    <p:extLst>
      <p:ext uri="{BB962C8B-B14F-4D97-AF65-F5344CB8AC3E}">
        <p14:creationId xmlns:p14="http://schemas.microsoft.com/office/powerpoint/2010/main" val="4065516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242504" y="1988840"/>
            <a:ext cx="8605935" cy="4176463"/>
          </a:xfrm>
        </p:spPr>
        <p:txBody>
          <a:bodyPr>
            <a:normAutofit fontScale="92500" lnSpcReduction="10000"/>
          </a:bodyPr>
          <a:lstStyle/>
          <a:p>
            <a:r>
              <a:rPr lang="es-ES" b="1" dirty="0"/>
              <a:t>Las vulnerabilidades comunes de control de acceso incluyen:</a:t>
            </a:r>
          </a:p>
          <a:p>
            <a:pPr lvl="1">
              <a:buFont typeface="Arial" panose="020B0604020202020204" pitchFamily="34" charset="0"/>
              <a:buChar char="•"/>
            </a:pPr>
            <a:r>
              <a:rPr lang="es-ES" b="1" i="0" dirty="0">
                <a:effectLst/>
                <a:latin typeface="Roboto" panose="02000000000000000000" pitchFamily="2" charset="0"/>
              </a:rPr>
              <a:t>Violación del principio de mínimo privilegio </a:t>
            </a:r>
            <a:r>
              <a:rPr lang="es-ES" b="0" i="0" dirty="0">
                <a:effectLst/>
                <a:latin typeface="Roboto" panose="02000000000000000000" pitchFamily="2" charset="0"/>
              </a:rPr>
              <a:t>o denegación por defecto, según el cual el acceso sólo debe ser permitido para capacidades, roles o usuarios particulares, y no disponible para cualquier persona.</a:t>
            </a:r>
          </a:p>
          <a:p>
            <a:pPr lvl="1">
              <a:buFont typeface="Arial" panose="020B0604020202020204" pitchFamily="34" charset="0"/>
              <a:buChar char="•"/>
            </a:pPr>
            <a:r>
              <a:rPr lang="es-ES" b="1" i="0" dirty="0">
                <a:effectLst/>
                <a:latin typeface="Roboto" panose="02000000000000000000" pitchFamily="2" charset="0"/>
              </a:rPr>
              <a:t>Eludir las comprobaciones de control de acceso modificando la URL (</a:t>
            </a:r>
            <a:r>
              <a:rPr lang="es-ES" b="0" i="0" dirty="0">
                <a:effectLst/>
                <a:latin typeface="Roboto" panose="02000000000000000000" pitchFamily="2" charset="0"/>
              </a:rPr>
              <a:t>alteración de parámetros o navegación forzada), el estado interno de la aplicación o la página HTML, o mediante el uso de una herramienta que modifique los pedidos a </a:t>
            </a:r>
            <a:r>
              <a:rPr lang="es-ES" b="0" i="0" dirty="0" err="1">
                <a:effectLst/>
                <a:latin typeface="Roboto" panose="02000000000000000000" pitchFamily="2" charset="0"/>
              </a:rPr>
              <a:t>APIs</a:t>
            </a:r>
            <a:r>
              <a:rPr lang="es-ES" b="0" i="0" dirty="0">
                <a:effectLst/>
                <a:latin typeface="Roboto" panose="02000000000000000000" pitchFamily="2" charset="0"/>
              </a:rPr>
              <a:t>.</a:t>
            </a:r>
          </a:p>
          <a:p>
            <a:pPr lvl="1">
              <a:buFont typeface="Arial" panose="020B0604020202020204" pitchFamily="34" charset="0"/>
              <a:buChar char="•"/>
            </a:pPr>
            <a:r>
              <a:rPr lang="es-ES" b="1" i="0" dirty="0">
                <a:effectLst/>
                <a:latin typeface="Roboto" panose="02000000000000000000" pitchFamily="2" charset="0"/>
              </a:rPr>
              <a:t>Permitir ver o editar la cuenta de otra persona</a:t>
            </a:r>
            <a:r>
              <a:rPr lang="es-ES" b="0" i="0" dirty="0">
                <a:effectLst/>
                <a:latin typeface="Roboto" panose="02000000000000000000" pitchFamily="2" charset="0"/>
              </a:rPr>
              <a:t>, con tan solo conocer su identificador único (referencia directa insegura a objetos)</a:t>
            </a:r>
          </a:p>
          <a:p>
            <a:pPr lvl="1">
              <a:buFont typeface="Arial" panose="020B0604020202020204" pitchFamily="34" charset="0"/>
              <a:buChar char="•"/>
            </a:pPr>
            <a:r>
              <a:rPr lang="es-ES" b="0" i="0" dirty="0">
                <a:effectLst/>
                <a:latin typeface="Roboto" panose="02000000000000000000" pitchFamily="2" charset="0"/>
              </a:rPr>
              <a:t>Acceder a </a:t>
            </a:r>
            <a:r>
              <a:rPr lang="es-ES" b="0" i="0" dirty="0" err="1">
                <a:effectLst/>
                <a:latin typeface="Roboto" panose="02000000000000000000" pitchFamily="2" charset="0"/>
              </a:rPr>
              <a:t>APIs</a:t>
            </a:r>
            <a:r>
              <a:rPr lang="es-ES" b="0" i="0" dirty="0">
                <a:effectLst/>
                <a:latin typeface="Roboto" panose="02000000000000000000" pitchFamily="2" charset="0"/>
              </a:rPr>
              <a:t> con controles de acceso inexistentes para los métodos POST, PUT y DELETE.</a:t>
            </a:r>
          </a:p>
          <a:p>
            <a:pPr lvl="1">
              <a:buFont typeface="Arial" panose="020B0604020202020204" pitchFamily="34" charset="0"/>
              <a:buChar char="•"/>
            </a:pPr>
            <a:r>
              <a:rPr lang="es-ES" b="1" i="0" dirty="0">
                <a:effectLst/>
                <a:latin typeface="Roboto" panose="02000000000000000000" pitchFamily="2" charset="0"/>
              </a:rPr>
              <a:t>Elevación de privilegios</a:t>
            </a:r>
            <a:r>
              <a:rPr lang="es-ES" b="0" i="0" dirty="0">
                <a:effectLst/>
                <a:latin typeface="Roboto" panose="02000000000000000000" pitchFamily="2" charset="0"/>
              </a:rPr>
              <a:t>. Actuar como usuario sin haber iniciado sesión o actuar como administrador cuando se inició sesión como usuario regular.</a:t>
            </a:r>
          </a:p>
          <a:p>
            <a:pPr lvl="1">
              <a:buFont typeface="Arial" panose="020B0604020202020204" pitchFamily="34" charset="0"/>
              <a:buChar char="•"/>
            </a:pPr>
            <a:r>
              <a:rPr lang="es-ES" b="1" i="0" dirty="0">
                <a:effectLst/>
                <a:latin typeface="Roboto" panose="02000000000000000000" pitchFamily="2" charset="0"/>
              </a:rPr>
              <a:t>Forzar la navegación a páginas autenticadas </a:t>
            </a:r>
            <a:r>
              <a:rPr lang="es-ES" b="0" i="0" dirty="0">
                <a:effectLst/>
                <a:latin typeface="Roboto" panose="02000000000000000000" pitchFamily="2" charset="0"/>
              </a:rPr>
              <a:t>siendo usuario no autenticado o a páginas privilegiadas siendo usuario regular.</a:t>
            </a:r>
          </a:p>
          <a:p>
            <a:endParaRPr lang="es-ES" dirty="0"/>
          </a:p>
        </p:txBody>
      </p:sp>
      <p:sp>
        <p:nvSpPr>
          <p:cNvPr id="4" name="3 Título"/>
          <p:cNvSpPr>
            <a:spLocks noGrp="1"/>
          </p:cNvSpPr>
          <p:nvPr>
            <p:ph type="title"/>
          </p:nvPr>
        </p:nvSpPr>
        <p:spPr/>
        <p:txBody>
          <a:bodyPr/>
          <a:lstStyle/>
          <a:p>
            <a:r>
              <a:rPr lang="es-ES" dirty="0"/>
              <a:t>Introducción a pruebas y amenazas web </a:t>
            </a:r>
          </a:p>
        </p:txBody>
      </p:sp>
      <p:sp>
        <p:nvSpPr>
          <p:cNvPr id="5" name="3 Marcador de pie de página"/>
          <p:cNvSpPr>
            <a:spLocks noGrp="1"/>
          </p:cNvSpPr>
          <p:nvPr>
            <p:ph type="ftr" sz="quarter" idx="3"/>
          </p:nvPr>
        </p:nvSpPr>
        <p:spPr>
          <a:xfrm>
            <a:off x="4554487" y="476672"/>
            <a:ext cx="3600400" cy="301227"/>
          </a:xfrm>
        </p:spPr>
        <p:txBody>
          <a:bodyPr/>
          <a:lstStyle/>
          <a:p>
            <a:r>
              <a:rPr lang="es-ES" dirty="0"/>
              <a:t>Puesta en producción segura </a:t>
            </a:r>
          </a:p>
          <a:p>
            <a:r>
              <a:rPr lang="es-ES" dirty="0"/>
              <a:t>UD1 INTRODUCCIÓN A PRUEBAS DE APLICACIONES WEB </a:t>
            </a:r>
          </a:p>
        </p:txBody>
      </p:sp>
    </p:spTree>
    <p:extLst>
      <p:ext uri="{BB962C8B-B14F-4D97-AF65-F5344CB8AC3E}">
        <p14:creationId xmlns:p14="http://schemas.microsoft.com/office/powerpoint/2010/main" val="4038507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242504" y="1988840"/>
            <a:ext cx="8605935" cy="4176463"/>
          </a:xfrm>
        </p:spPr>
        <p:txBody>
          <a:bodyPr>
            <a:normAutofit/>
          </a:bodyPr>
          <a:lstStyle/>
          <a:p>
            <a:r>
              <a:rPr lang="es-ES" b="1" i="0" dirty="0">
                <a:effectLst/>
                <a:latin typeface="Roboto" panose="02000000000000000000" pitchFamily="2" charset="0"/>
              </a:rPr>
              <a:t>A02:2021 – Fallas Criptográficas: </a:t>
            </a:r>
            <a:r>
              <a:rPr lang="es-ES" i="0" dirty="0">
                <a:effectLst/>
                <a:latin typeface="Roboto" panose="02000000000000000000" pitchFamily="2" charset="0"/>
              </a:rPr>
              <a:t>Lo primero es determinar las necesidades de protección de los datos en tránsito y en reposo. Por ejemplo, contraseñas, números de tarjetas de crédito, registros médicos, información personal y secretos comerciales requieren protección adicional, principalmente si están sujetos a leyes de privacidad (por ejemplo, el Reglamento General de Protección de Datos -GDPR- de la UE), o regulaciones, (por ejemplo, protección de datos financieros como el Estándar de Seguridad de Datos de PCI -PCI DSS-). </a:t>
            </a:r>
          </a:p>
          <a:p>
            <a:pPr marL="45720" indent="0">
              <a:buNone/>
            </a:pPr>
            <a:endParaRPr lang="es-ES" dirty="0"/>
          </a:p>
        </p:txBody>
      </p:sp>
      <p:sp>
        <p:nvSpPr>
          <p:cNvPr id="4" name="3 Título"/>
          <p:cNvSpPr>
            <a:spLocks noGrp="1"/>
          </p:cNvSpPr>
          <p:nvPr>
            <p:ph type="title"/>
          </p:nvPr>
        </p:nvSpPr>
        <p:spPr/>
        <p:txBody>
          <a:bodyPr/>
          <a:lstStyle/>
          <a:p>
            <a:r>
              <a:rPr lang="es-ES" dirty="0"/>
              <a:t>Introducción a pruebas y amenazas web </a:t>
            </a:r>
          </a:p>
        </p:txBody>
      </p:sp>
      <p:sp>
        <p:nvSpPr>
          <p:cNvPr id="5" name="3 Marcador de pie de página"/>
          <p:cNvSpPr>
            <a:spLocks noGrp="1"/>
          </p:cNvSpPr>
          <p:nvPr>
            <p:ph type="ftr" sz="quarter" idx="3"/>
          </p:nvPr>
        </p:nvSpPr>
        <p:spPr>
          <a:xfrm>
            <a:off x="4554487" y="476672"/>
            <a:ext cx="3600400" cy="301227"/>
          </a:xfrm>
        </p:spPr>
        <p:txBody>
          <a:bodyPr/>
          <a:lstStyle/>
          <a:p>
            <a:r>
              <a:rPr lang="es-ES" dirty="0"/>
              <a:t>Puesta en producción segura </a:t>
            </a:r>
          </a:p>
          <a:p>
            <a:r>
              <a:rPr lang="es-ES" dirty="0"/>
              <a:t>UD1 INTRODUCCIÓN A PRUEBAS DE APLICACIONES WEB </a:t>
            </a:r>
          </a:p>
        </p:txBody>
      </p:sp>
    </p:spTree>
    <p:extLst>
      <p:ext uri="{BB962C8B-B14F-4D97-AF65-F5344CB8AC3E}">
        <p14:creationId xmlns:p14="http://schemas.microsoft.com/office/powerpoint/2010/main" val="14527478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242504" y="1988840"/>
            <a:ext cx="8605935" cy="4176463"/>
          </a:xfrm>
        </p:spPr>
        <p:txBody>
          <a:bodyPr>
            <a:noAutofit/>
          </a:bodyPr>
          <a:lstStyle/>
          <a:p>
            <a:r>
              <a:rPr lang="es-ES" sz="1700" b="1" i="0" dirty="0">
                <a:effectLst/>
                <a:latin typeface="Roboto" panose="02000000000000000000" pitchFamily="2" charset="0"/>
              </a:rPr>
              <a:t>Para todos esos datos:</a:t>
            </a:r>
          </a:p>
          <a:p>
            <a:pPr algn="l">
              <a:buFont typeface="Arial" panose="020B0604020202020204" pitchFamily="34" charset="0"/>
              <a:buChar char="•"/>
            </a:pPr>
            <a:r>
              <a:rPr lang="es-ES" sz="1700" b="0" i="0" dirty="0">
                <a:effectLst/>
                <a:latin typeface="Roboto" panose="02000000000000000000" pitchFamily="2" charset="0"/>
              </a:rPr>
              <a:t>¿Se transmiten datos en texto claro? Esto se refiere a protocolos como HTTP, SMTP, FTP que también utilizan actualizaciones de TLS como STARTTLS. El tráfico externo de Internet es peligroso. </a:t>
            </a:r>
          </a:p>
          <a:p>
            <a:pPr algn="l">
              <a:buFont typeface="Arial" panose="020B0604020202020204" pitchFamily="34" charset="0"/>
              <a:buChar char="•"/>
            </a:pPr>
            <a:r>
              <a:rPr lang="es-ES" sz="1700" b="0" i="0" dirty="0">
                <a:effectLst/>
                <a:latin typeface="Roboto" panose="02000000000000000000" pitchFamily="2" charset="0"/>
              </a:rPr>
              <a:t>¿Se utilizan algoritmos o protocolos criptográficos antiguos o débiles de forma predeterminada o en código antiguo?</a:t>
            </a:r>
          </a:p>
          <a:p>
            <a:pPr algn="l">
              <a:buFont typeface="Arial" panose="020B0604020202020204" pitchFamily="34" charset="0"/>
              <a:buChar char="•"/>
            </a:pPr>
            <a:r>
              <a:rPr lang="es-ES" sz="1700" b="0" i="0" dirty="0">
                <a:effectLst/>
                <a:latin typeface="Roboto" panose="02000000000000000000" pitchFamily="2" charset="0"/>
              </a:rPr>
              <a:t>¿Se utilizan claves criptográficas predeterminadas, se generan o reutilizan claves criptográficas débiles, o es inexistente la gestión o rotación de claves adecuadas?</a:t>
            </a:r>
          </a:p>
          <a:p>
            <a:pPr algn="l">
              <a:buFont typeface="Arial" panose="020B0604020202020204" pitchFamily="34" charset="0"/>
              <a:buChar char="•"/>
            </a:pPr>
            <a:r>
              <a:rPr lang="es-ES" sz="1700" b="0" i="0" dirty="0">
                <a:effectLst/>
                <a:latin typeface="Roboto" panose="02000000000000000000" pitchFamily="2" charset="0"/>
              </a:rPr>
              <a:t>¿El certificado de servidor recibido y la cadena de confianza se encuentran debidamente validados?</a:t>
            </a:r>
          </a:p>
          <a:p>
            <a:pPr algn="l">
              <a:buFont typeface="Arial" panose="020B0604020202020204" pitchFamily="34" charset="0"/>
              <a:buChar char="•"/>
            </a:pPr>
            <a:r>
              <a:rPr lang="es-ES" sz="1700" b="0" i="0" dirty="0">
                <a:effectLst/>
                <a:latin typeface="Roboto" panose="02000000000000000000" pitchFamily="2" charset="0"/>
              </a:rPr>
              <a:t>¿Las contraseñas se utilizan como claves criptográficas en ausencia de una función de derivación de claves a partir de contraseñas?</a:t>
            </a:r>
          </a:p>
          <a:p>
            <a:pPr algn="l">
              <a:buFont typeface="Arial" panose="020B0604020202020204" pitchFamily="34" charset="0"/>
              <a:buChar char="•"/>
            </a:pPr>
            <a:r>
              <a:rPr lang="es-ES" sz="1700" b="0" i="0" dirty="0">
                <a:effectLst/>
                <a:latin typeface="Roboto" panose="02000000000000000000" pitchFamily="2" charset="0"/>
              </a:rPr>
              <a:t>¿Se utilizan funciones hash en obsoletas, como MD5 o SHA1, o se utilizan funciones hash no criptográficas cuando se necesitan funciones hash criptográficas?</a:t>
            </a:r>
          </a:p>
          <a:p>
            <a:pPr marL="45720" indent="0">
              <a:buNone/>
            </a:pPr>
            <a:endParaRPr lang="es-ES" sz="1700" dirty="0"/>
          </a:p>
        </p:txBody>
      </p:sp>
      <p:sp>
        <p:nvSpPr>
          <p:cNvPr id="4" name="3 Título"/>
          <p:cNvSpPr>
            <a:spLocks noGrp="1"/>
          </p:cNvSpPr>
          <p:nvPr>
            <p:ph type="title"/>
          </p:nvPr>
        </p:nvSpPr>
        <p:spPr/>
        <p:txBody>
          <a:bodyPr/>
          <a:lstStyle/>
          <a:p>
            <a:r>
              <a:rPr lang="es-ES" dirty="0"/>
              <a:t>Introducción a pruebas y amenazas web </a:t>
            </a:r>
          </a:p>
        </p:txBody>
      </p:sp>
      <p:sp>
        <p:nvSpPr>
          <p:cNvPr id="5" name="3 Marcador de pie de página"/>
          <p:cNvSpPr>
            <a:spLocks noGrp="1"/>
          </p:cNvSpPr>
          <p:nvPr>
            <p:ph type="ftr" sz="quarter" idx="3"/>
          </p:nvPr>
        </p:nvSpPr>
        <p:spPr>
          <a:xfrm>
            <a:off x="4554487" y="476672"/>
            <a:ext cx="3600400" cy="301227"/>
          </a:xfrm>
        </p:spPr>
        <p:txBody>
          <a:bodyPr/>
          <a:lstStyle/>
          <a:p>
            <a:r>
              <a:rPr lang="es-ES" dirty="0"/>
              <a:t>Puesta en producción segura </a:t>
            </a:r>
          </a:p>
          <a:p>
            <a:r>
              <a:rPr lang="es-ES" dirty="0"/>
              <a:t>UD1 INTRODUCCIÓN A PRUEBAS DE APLICACIONES WEB </a:t>
            </a:r>
          </a:p>
        </p:txBody>
      </p:sp>
    </p:spTree>
    <p:extLst>
      <p:ext uri="{BB962C8B-B14F-4D97-AF65-F5344CB8AC3E}">
        <p14:creationId xmlns:p14="http://schemas.microsoft.com/office/powerpoint/2010/main" val="29225090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242504" y="1988840"/>
            <a:ext cx="8605935" cy="4176463"/>
          </a:xfrm>
        </p:spPr>
        <p:txBody>
          <a:bodyPr>
            <a:noAutofit/>
          </a:bodyPr>
          <a:lstStyle/>
          <a:p>
            <a:r>
              <a:rPr lang="es-ES" sz="1700" b="1" i="0" dirty="0">
                <a:effectLst/>
                <a:latin typeface="Roboto" panose="02000000000000000000" pitchFamily="2" charset="0"/>
              </a:rPr>
              <a:t>Para todos esos datos:</a:t>
            </a:r>
          </a:p>
          <a:p>
            <a:pPr algn="l">
              <a:buFont typeface="Arial" panose="020B0604020202020204" pitchFamily="34" charset="0"/>
              <a:buChar char="•"/>
            </a:pPr>
            <a:r>
              <a:rPr lang="es-ES" sz="1700" b="0" i="0" dirty="0">
                <a:effectLst/>
                <a:latin typeface="Roboto" panose="02000000000000000000" pitchFamily="2" charset="0"/>
              </a:rPr>
              <a:t>¿Se transmiten datos en texto claro? Esto se refiere a protocolos como HTTP, SMTP, FTP que también utilizan actualizaciones de TLS como STARTTLS. El tráfico externo de Internet es peligroso. </a:t>
            </a:r>
          </a:p>
          <a:p>
            <a:pPr algn="l">
              <a:buFont typeface="Arial" panose="020B0604020202020204" pitchFamily="34" charset="0"/>
              <a:buChar char="•"/>
            </a:pPr>
            <a:r>
              <a:rPr lang="es-ES" sz="1700" b="0" i="0" dirty="0">
                <a:effectLst/>
                <a:latin typeface="Roboto" panose="02000000000000000000" pitchFamily="2" charset="0"/>
              </a:rPr>
              <a:t>¿Se utilizan algoritmos o protocolos criptográficos antiguos o débiles de forma predeterminada o en código antiguo?</a:t>
            </a:r>
          </a:p>
          <a:p>
            <a:pPr algn="l">
              <a:buFont typeface="Arial" panose="020B0604020202020204" pitchFamily="34" charset="0"/>
              <a:buChar char="•"/>
            </a:pPr>
            <a:r>
              <a:rPr lang="es-ES" sz="1700" b="0" i="0" dirty="0">
                <a:effectLst/>
                <a:latin typeface="Roboto" panose="02000000000000000000" pitchFamily="2" charset="0"/>
              </a:rPr>
              <a:t>¿Se utilizan claves criptográficas predeterminadas, se generan o reutilizan claves criptográficas débiles, o es inexistente la gestión o rotación de claves adecuadas?</a:t>
            </a:r>
          </a:p>
          <a:p>
            <a:pPr algn="l">
              <a:buFont typeface="Arial" panose="020B0604020202020204" pitchFamily="34" charset="0"/>
              <a:buChar char="•"/>
            </a:pPr>
            <a:r>
              <a:rPr lang="es-ES" sz="1700" b="0" i="0" dirty="0">
                <a:effectLst/>
                <a:latin typeface="Roboto" panose="02000000000000000000" pitchFamily="2" charset="0"/>
              </a:rPr>
              <a:t>¿El certificado de servidor recibido y la cadena de confianza se encuentran debidamente validados?</a:t>
            </a:r>
          </a:p>
          <a:p>
            <a:pPr algn="l">
              <a:buFont typeface="Arial" panose="020B0604020202020204" pitchFamily="34" charset="0"/>
              <a:buChar char="•"/>
            </a:pPr>
            <a:r>
              <a:rPr lang="es-ES" sz="1700" b="0" i="0" dirty="0">
                <a:effectLst/>
                <a:latin typeface="Roboto" panose="02000000000000000000" pitchFamily="2" charset="0"/>
              </a:rPr>
              <a:t>¿Las contraseñas se utilizan como claves criptográficas en ausencia de una función de derivación de claves a partir de contraseñas?</a:t>
            </a:r>
          </a:p>
          <a:p>
            <a:pPr algn="l">
              <a:buFont typeface="Arial" panose="020B0604020202020204" pitchFamily="34" charset="0"/>
              <a:buChar char="•"/>
            </a:pPr>
            <a:r>
              <a:rPr lang="es-ES" sz="1700" b="0" i="0" dirty="0">
                <a:effectLst/>
                <a:latin typeface="Roboto" panose="02000000000000000000" pitchFamily="2" charset="0"/>
              </a:rPr>
              <a:t>¿Se utilizan funciones hash en obsoletas, como MD5 o SHA1, o se utilizan funciones hash no criptográficas cuando se necesitan funciones hash criptográficas?</a:t>
            </a:r>
          </a:p>
          <a:p>
            <a:pPr marL="45720" indent="0">
              <a:buNone/>
            </a:pPr>
            <a:endParaRPr lang="es-ES" sz="1700" dirty="0"/>
          </a:p>
        </p:txBody>
      </p:sp>
      <p:sp>
        <p:nvSpPr>
          <p:cNvPr id="4" name="3 Título"/>
          <p:cNvSpPr>
            <a:spLocks noGrp="1"/>
          </p:cNvSpPr>
          <p:nvPr>
            <p:ph type="title"/>
          </p:nvPr>
        </p:nvSpPr>
        <p:spPr/>
        <p:txBody>
          <a:bodyPr/>
          <a:lstStyle/>
          <a:p>
            <a:r>
              <a:rPr lang="es-ES" dirty="0"/>
              <a:t>Introducción a pruebas y amenazas web </a:t>
            </a:r>
          </a:p>
        </p:txBody>
      </p:sp>
      <p:sp>
        <p:nvSpPr>
          <p:cNvPr id="5" name="3 Marcador de pie de página"/>
          <p:cNvSpPr>
            <a:spLocks noGrp="1"/>
          </p:cNvSpPr>
          <p:nvPr>
            <p:ph type="ftr" sz="quarter" idx="3"/>
          </p:nvPr>
        </p:nvSpPr>
        <p:spPr>
          <a:xfrm>
            <a:off x="4554487" y="476672"/>
            <a:ext cx="3600400" cy="301227"/>
          </a:xfrm>
        </p:spPr>
        <p:txBody>
          <a:bodyPr/>
          <a:lstStyle/>
          <a:p>
            <a:r>
              <a:rPr lang="es-ES" dirty="0"/>
              <a:t>Puesta en producción segura </a:t>
            </a:r>
          </a:p>
          <a:p>
            <a:r>
              <a:rPr lang="es-ES" dirty="0"/>
              <a:t>UD1 INTRODUCCIÓN A PRUEBAS DE APLICACIONES WEB </a:t>
            </a:r>
          </a:p>
        </p:txBody>
      </p:sp>
    </p:spTree>
    <p:extLst>
      <p:ext uri="{BB962C8B-B14F-4D97-AF65-F5344CB8AC3E}">
        <p14:creationId xmlns:p14="http://schemas.microsoft.com/office/powerpoint/2010/main" val="41274126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242504" y="1988840"/>
            <a:ext cx="8605935" cy="4176463"/>
          </a:xfrm>
        </p:spPr>
        <p:txBody>
          <a:bodyPr>
            <a:noAutofit/>
          </a:bodyPr>
          <a:lstStyle/>
          <a:p>
            <a:r>
              <a:rPr lang="es-ES" sz="1700" b="1" i="0" dirty="0">
                <a:effectLst/>
                <a:latin typeface="Roboto" panose="02000000000000000000" pitchFamily="2" charset="0"/>
              </a:rPr>
              <a:t>A03:2021 – Inyección</a:t>
            </a:r>
            <a:r>
              <a:rPr lang="es-ES" sz="1700" dirty="0">
                <a:latin typeface="Roboto" panose="02000000000000000000" pitchFamily="2" charset="0"/>
              </a:rPr>
              <a:t>: </a:t>
            </a:r>
            <a:r>
              <a:rPr lang="es-ES" sz="1600" b="0" i="0" dirty="0">
                <a:effectLst/>
                <a:latin typeface="Roboto" panose="02000000000000000000" pitchFamily="2" charset="0"/>
              </a:rPr>
              <a:t>Una aplicación es vulnerable a estos tipos de ataque cuando:</a:t>
            </a:r>
          </a:p>
          <a:p>
            <a:pPr algn="l">
              <a:buFont typeface="Arial" panose="020B0604020202020204" pitchFamily="34" charset="0"/>
              <a:buChar char="•"/>
            </a:pPr>
            <a:r>
              <a:rPr lang="es-ES" sz="1600" b="0" i="0" dirty="0">
                <a:effectLst/>
                <a:latin typeface="Roboto" panose="02000000000000000000" pitchFamily="2" charset="0"/>
              </a:rPr>
              <a:t>Los datos proporcionados por el usuario no son validados, filtrados ni sanitizados por la aplicación.</a:t>
            </a:r>
          </a:p>
          <a:p>
            <a:pPr algn="l">
              <a:buFont typeface="Arial" panose="020B0604020202020204" pitchFamily="34" charset="0"/>
              <a:buChar char="•"/>
            </a:pPr>
            <a:r>
              <a:rPr lang="es-ES" sz="1600" b="0" i="0" dirty="0">
                <a:effectLst/>
                <a:latin typeface="Roboto" panose="02000000000000000000" pitchFamily="2" charset="0"/>
              </a:rPr>
              <a:t>Se invocan consultas dinámicas o no parametrizadas, sin codificar los parámetros de forma acorde al contexto.</a:t>
            </a:r>
          </a:p>
          <a:p>
            <a:pPr algn="l">
              <a:buFont typeface="Arial" panose="020B0604020202020204" pitchFamily="34" charset="0"/>
              <a:buChar char="•"/>
            </a:pPr>
            <a:r>
              <a:rPr lang="es-ES" sz="1600" b="0" i="0" dirty="0">
                <a:effectLst/>
                <a:latin typeface="Roboto" panose="02000000000000000000" pitchFamily="2" charset="0"/>
              </a:rPr>
              <a:t>Se utilizan datos dañinos dentro de los parámetros de búsqueda en consultas </a:t>
            </a:r>
            <a:r>
              <a:rPr lang="es-ES" sz="1600" b="0" i="0" dirty="0" err="1">
                <a:effectLst/>
                <a:latin typeface="Roboto" panose="02000000000000000000" pitchFamily="2" charset="0"/>
              </a:rPr>
              <a:t>Object-Relational</a:t>
            </a:r>
            <a:r>
              <a:rPr lang="es-ES" sz="1600" b="0" i="0" dirty="0">
                <a:effectLst/>
                <a:latin typeface="Roboto" panose="02000000000000000000" pitchFamily="2" charset="0"/>
              </a:rPr>
              <a:t> </a:t>
            </a:r>
            <a:r>
              <a:rPr lang="es-ES" sz="1600" b="0" i="0" dirty="0" err="1">
                <a:effectLst/>
                <a:latin typeface="Roboto" panose="02000000000000000000" pitchFamily="2" charset="0"/>
              </a:rPr>
              <a:t>Mapping</a:t>
            </a:r>
            <a:r>
              <a:rPr lang="es-ES" sz="1600" b="0" i="0" dirty="0">
                <a:effectLst/>
                <a:latin typeface="Roboto" panose="02000000000000000000" pitchFamily="2" charset="0"/>
              </a:rPr>
              <a:t> (ORM), para extraer registros adicionales sensibles.</a:t>
            </a:r>
          </a:p>
          <a:p>
            <a:pPr algn="l">
              <a:buFont typeface="Arial" panose="020B0604020202020204" pitchFamily="34" charset="0"/>
              <a:buChar char="•"/>
            </a:pPr>
            <a:r>
              <a:rPr lang="es-ES" sz="1600" b="0" i="0" dirty="0">
                <a:effectLst/>
                <a:latin typeface="Roboto" panose="02000000000000000000" pitchFamily="2" charset="0"/>
              </a:rPr>
              <a:t>Se utilizan datos dañinos directamente o se concatenan, de modo que el SQL o comando resultante contiene datos y estructuras con consultas dinámicas, comandos o procedimientos almacenados.</a:t>
            </a:r>
          </a:p>
          <a:p>
            <a:pPr marL="45720" indent="0">
              <a:buNone/>
            </a:pPr>
            <a:r>
              <a:rPr lang="es-ES" sz="1600" b="0" i="0" dirty="0">
                <a:effectLst/>
                <a:latin typeface="Roboto" panose="02000000000000000000" pitchFamily="2" charset="0"/>
              </a:rPr>
              <a:t>Algunas de las inyecciones más comunes son SQL, NoSQL, comandos de sistema operativo, </a:t>
            </a:r>
            <a:r>
              <a:rPr lang="es-ES" sz="1600" b="0" i="0" dirty="0" err="1">
                <a:effectLst/>
                <a:latin typeface="Roboto" panose="02000000000000000000" pitchFamily="2" charset="0"/>
              </a:rPr>
              <a:t>Object-Relational</a:t>
            </a:r>
            <a:r>
              <a:rPr lang="es-ES" sz="1600" b="0" i="0" dirty="0">
                <a:effectLst/>
                <a:latin typeface="Roboto" panose="02000000000000000000" pitchFamily="2" charset="0"/>
              </a:rPr>
              <a:t> </a:t>
            </a:r>
            <a:r>
              <a:rPr lang="es-ES" sz="1600" b="0" i="0" dirty="0" err="1">
                <a:effectLst/>
                <a:latin typeface="Roboto" panose="02000000000000000000" pitchFamily="2" charset="0"/>
              </a:rPr>
              <a:t>Mapping</a:t>
            </a:r>
            <a:r>
              <a:rPr lang="es-ES" sz="1600" b="0" i="0" dirty="0">
                <a:effectLst/>
                <a:latin typeface="Roboto" panose="02000000000000000000" pitchFamily="2" charset="0"/>
              </a:rPr>
              <a:t> (ORM), LDAP, expresiones de lenguaje u </a:t>
            </a:r>
            <a:r>
              <a:rPr lang="es-ES" sz="1600" b="0" i="0" dirty="0" err="1">
                <a:effectLst/>
                <a:latin typeface="Roboto" panose="02000000000000000000" pitchFamily="2" charset="0"/>
              </a:rPr>
              <a:t>Object</a:t>
            </a:r>
            <a:r>
              <a:rPr lang="es-ES" sz="1600" b="0" i="0" dirty="0">
                <a:effectLst/>
                <a:latin typeface="Roboto" panose="02000000000000000000" pitchFamily="2" charset="0"/>
              </a:rPr>
              <a:t> </a:t>
            </a:r>
            <a:r>
              <a:rPr lang="es-ES" sz="1600" b="0" i="0" dirty="0" err="1">
                <a:effectLst/>
                <a:latin typeface="Roboto" panose="02000000000000000000" pitchFamily="2" charset="0"/>
              </a:rPr>
              <a:t>Graph</a:t>
            </a:r>
            <a:r>
              <a:rPr lang="es-ES" sz="1600" b="0" i="0" dirty="0">
                <a:effectLst/>
                <a:latin typeface="Roboto" panose="02000000000000000000" pitchFamily="2" charset="0"/>
              </a:rPr>
              <a:t> </a:t>
            </a:r>
            <a:r>
              <a:rPr lang="es-ES" sz="1600" b="0" i="0" dirty="0" err="1">
                <a:effectLst/>
                <a:latin typeface="Roboto" panose="02000000000000000000" pitchFamily="2" charset="0"/>
              </a:rPr>
              <a:t>Navigation</a:t>
            </a:r>
            <a:r>
              <a:rPr lang="es-ES" sz="1600" b="0" i="0" dirty="0">
                <a:effectLst/>
                <a:latin typeface="Roboto" panose="02000000000000000000" pitchFamily="2" charset="0"/>
              </a:rPr>
              <a:t> Library (OGNL).</a:t>
            </a:r>
            <a:endParaRPr lang="es-ES" sz="1700" dirty="0"/>
          </a:p>
        </p:txBody>
      </p:sp>
      <p:sp>
        <p:nvSpPr>
          <p:cNvPr id="4" name="3 Título"/>
          <p:cNvSpPr>
            <a:spLocks noGrp="1"/>
          </p:cNvSpPr>
          <p:nvPr>
            <p:ph type="title"/>
          </p:nvPr>
        </p:nvSpPr>
        <p:spPr/>
        <p:txBody>
          <a:bodyPr/>
          <a:lstStyle/>
          <a:p>
            <a:r>
              <a:rPr lang="es-ES" dirty="0"/>
              <a:t>Introducción a pruebas y amenazas web </a:t>
            </a:r>
          </a:p>
        </p:txBody>
      </p:sp>
      <p:sp>
        <p:nvSpPr>
          <p:cNvPr id="5" name="3 Marcador de pie de página"/>
          <p:cNvSpPr>
            <a:spLocks noGrp="1"/>
          </p:cNvSpPr>
          <p:nvPr>
            <p:ph type="ftr" sz="quarter" idx="3"/>
          </p:nvPr>
        </p:nvSpPr>
        <p:spPr>
          <a:xfrm>
            <a:off x="4554487" y="476672"/>
            <a:ext cx="3600400" cy="301227"/>
          </a:xfrm>
        </p:spPr>
        <p:txBody>
          <a:bodyPr/>
          <a:lstStyle/>
          <a:p>
            <a:r>
              <a:rPr lang="es-ES" dirty="0"/>
              <a:t>Puesta en producción segura </a:t>
            </a:r>
          </a:p>
          <a:p>
            <a:r>
              <a:rPr lang="es-ES" dirty="0"/>
              <a:t>UD1 INTRODUCCIÓN A PRUEBAS DE APLICACIONES WEB </a:t>
            </a:r>
          </a:p>
        </p:txBody>
      </p:sp>
    </p:spTree>
    <p:extLst>
      <p:ext uri="{BB962C8B-B14F-4D97-AF65-F5344CB8AC3E}">
        <p14:creationId xmlns:p14="http://schemas.microsoft.com/office/powerpoint/2010/main" val="23830705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242504" y="1988840"/>
            <a:ext cx="8605935" cy="4176463"/>
          </a:xfrm>
        </p:spPr>
        <p:txBody>
          <a:bodyPr>
            <a:noAutofit/>
          </a:bodyPr>
          <a:lstStyle/>
          <a:p>
            <a:r>
              <a:rPr lang="es-ES" sz="1700" b="1" i="0" dirty="0">
                <a:effectLst/>
                <a:latin typeface="Roboto" panose="02000000000000000000" pitchFamily="2" charset="0"/>
              </a:rPr>
              <a:t>A04:2021 – Diseño Inseguro</a:t>
            </a:r>
            <a:r>
              <a:rPr lang="es-ES" sz="1700" dirty="0">
                <a:latin typeface="Roboto" panose="02000000000000000000" pitchFamily="2" charset="0"/>
              </a:rPr>
              <a:t>: </a:t>
            </a:r>
            <a:r>
              <a:rPr lang="es-ES" sz="1600" b="0" i="0" dirty="0">
                <a:effectLst/>
                <a:latin typeface="Roboto" panose="02000000000000000000" pitchFamily="2" charset="0"/>
              </a:rPr>
              <a:t>El diseño inseguro es una categoría amplia que representa diferentes debilidades, expresadas como "diseño de control faltante o ineficaz". </a:t>
            </a:r>
          </a:p>
          <a:p>
            <a:r>
              <a:rPr lang="es-ES" sz="1600" b="0" i="0" dirty="0">
                <a:effectLst/>
                <a:latin typeface="Roboto" panose="02000000000000000000" pitchFamily="2" charset="0"/>
              </a:rPr>
              <a:t>Existe una diferencia entre un diseño inseguro y una implementación insegura.</a:t>
            </a:r>
          </a:p>
          <a:p>
            <a:r>
              <a:rPr lang="es-ES" sz="1600" b="0" i="0" dirty="0">
                <a:effectLst/>
                <a:latin typeface="Roboto" panose="02000000000000000000" pitchFamily="2" charset="0"/>
              </a:rPr>
              <a:t>Un diseño inseguro no se puede arreglar con una implementación perfecta, ya que, por definición, los controles de seguridad necesarios nunca se crearon para defenderse de ataques específicos. </a:t>
            </a:r>
          </a:p>
          <a:p>
            <a:r>
              <a:rPr lang="es-ES" sz="1600" b="0" i="0" dirty="0">
                <a:effectLst/>
                <a:latin typeface="Roboto" panose="02000000000000000000" pitchFamily="2" charset="0"/>
              </a:rPr>
              <a:t>Uno de los factores que contribuyen al diseño inseguro es la falta de perfiles de riesgo empresarial inherentes al software o sistema que se está desarrollando y, por lo tanto, la falta de determinación del nivel de diseño de seguridad que se requiere.</a:t>
            </a:r>
          </a:p>
          <a:p>
            <a:r>
              <a:rPr lang="es-ES" sz="1600" b="0" i="0" dirty="0">
                <a:effectLst/>
                <a:latin typeface="Roboto" panose="02000000000000000000" pitchFamily="2" charset="0"/>
              </a:rPr>
              <a:t>El diseño seguro es una cultura y metodología que evalúa constantemente las amenazas y garantiza que el código esté diseñado y probado de manera sólida para prevenir métodos de ataque conocidos.</a:t>
            </a:r>
            <a:endParaRPr lang="es-ES" sz="1700" dirty="0"/>
          </a:p>
        </p:txBody>
      </p:sp>
      <p:sp>
        <p:nvSpPr>
          <p:cNvPr id="4" name="3 Título"/>
          <p:cNvSpPr>
            <a:spLocks noGrp="1"/>
          </p:cNvSpPr>
          <p:nvPr>
            <p:ph type="title"/>
          </p:nvPr>
        </p:nvSpPr>
        <p:spPr/>
        <p:txBody>
          <a:bodyPr/>
          <a:lstStyle/>
          <a:p>
            <a:r>
              <a:rPr lang="es-ES" dirty="0"/>
              <a:t>Introducción a pruebas y amenazas web </a:t>
            </a:r>
          </a:p>
        </p:txBody>
      </p:sp>
      <p:sp>
        <p:nvSpPr>
          <p:cNvPr id="5" name="3 Marcador de pie de página"/>
          <p:cNvSpPr>
            <a:spLocks noGrp="1"/>
          </p:cNvSpPr>
          <p:nvPr>
            <p:ph type="ftr" sz="quarter" idx="3"/>
          </p:nvPr>
        </p:nvSpPr>
        <p:spPr>
          <a:xfrm>
            <a:off x="4554487" y="476672"/>
            <a:ext cx="3600400" cy="301227"/>
          </a:xfrm>
        </p:spPr>
        <p:txBody>
          <a:bodyPr/>
          <a:lstStyle/>
          <a:p>
            <a:r>
              <a:rPr lang="es-ES" dirty="0"/>
              <a:t>Puesta en producción segura </a:t>
            </a:r>
          </a:p>
          <a:p>
            <a:r>
              <a:rPr lang="es-ES" dirty="0"/>
              <a:t>UD1 INTRODUCCIÓN A PRUEBAS DE APLICACIONES WEB </a:t>
            </a:r>
          </a:p>
        </p:txBody>
      </p:sp>
    </p:spTree>
    <p:extLst>
      <p:ext uri="{BB962C8B-B14F-4D97-AF65-F5344CB8AC3E}">
        <p14:creationId xmlns:p14="http://schemas.microsoft.com/office/powerpoint/2010/main" val="7775840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242504" y="1988840"/>
            <a:ext cx="8605935" cy="4176463"/>
          </a:xfrm>
        </p:spPr>
        <p:txBody>
          <a:bodyPr>
            <a:noAutofit/>
          </a:bodyPr>
          <a:lstStyle/>
          <a:p>
            <a:r>
              <a:rPr lang="es-ES" sz="1700" b="1" i="0" dirty="0">
                <a:effectLst/>
                <a:latin typeface="Roboto" panose="02000000000000000000" pitchFamily="2" charset="0"/>
              </a:rPr>
              <a:t>A05:2021 – Configuración de Seguridad Incorrecta</a:t>
            </a:r>
            <a:r>
              <a:rPr lang="es-ES" sz="1700" dirty="0">
                <a:latin typeface="Roboto" panose="02000000000000000000" pitchFamily="2" charset="0"/>
              </a:rPr>
              <a:t>: </a:t>
            </a:r>
            <a:r>
              <a:rPr lang="es-ES" sz="1600" b="0" i="0" dirty="0">
                <a:effectLst/>
                <a:latin typeface="Roboto" panose="02000000000000000000" pitchFamily="2" charset="0"/>
              </a:rPr>
              <a:t>El diseño inseguro es una categoría amplia que representa diferentes debilidades, expresadas como "diseño de control faltante o ineficaz". </a:t>
            </a:r>
          </a:p>
          <a:p>
            <a:r>
              <a:rPr lang="es-ES" sz="1600" b="0" i="0" dirty="0">
                <a:effectLst/>
                <a:latin typeface="Roboto" panose="02000000000000000000" pitchFamily="2" charset="0"/>
              </a:rPr>
              <a:t>Existe una diferencia entre un diseño inseguro y una implementación insegura.</a:t>
            </a:r>
          </a:p>
          <a:p>
            <a:r>
              <a:rPr lang="es-ES" sz="1600" b="0" i="0" dirty="0">
                <a:effectLst/>
                <a:latin typeface="Roboto" panose="02000000000000000000" pitchFamily="2" charset="0"/>
              </a:rPr>
              <a:t>Un diseño inseguro no se puede arreglar con una implementación perfecta, ya que, por definición, los controles de seguridad necesarios nunca se crearon para defenderse de ataques específicos. </a:t>
            </a:r>
          </a:p>
          <a:p>
            <a:r>
              <a:rPr lang="es-ES" sz="1600" b="0" i="0" dirty="0">
                <a:effectLst/>
                <a:latin typeface="Roboto" panose="02000000000000000000" pitchFamily="2" charset="0"/>
              </a:rPr>
              <a:t>Uno de los factores que contribuyen al diseño inseguro es la falta de perfiles de riesgo empresarial inherentes al software o sistema que se está desarrollando y, por lo tanto, la falta de determinación del nivel de diseño de seguridad que se requiere.</a:t>
            </a:r>
          </a:p>
          <a:p>
            <a:r>
              <a:rPr lang="es-ES" sz="1600" b="0" i="0" dirty="0">
                <a:effectLst/>
                <a:latin typeface="Roboto" panose="02000000000000000000" pitchFamily="2" charset="0"/>
              </a:rPr>
              <a:t>El </a:t>
            </a:r>
            <a:r>
              <a:rPr lang="es-ES" sz="1600" b="1" i="0" dirty="0">
                <a:effectLst/>
                <a:latin typeface="Roboto" panose="02000000000000000000" pitchFamily="2" charset="0"/>
              </a:rPr>
              <a:t>diseño seguro </a:t>
            </a:r>
            <a:r>
              <a:rPr lang="es-ES" sz="1600" b="0" i="0" dirty="0">
                <a:effectLst/>
                <a:latin typeface="Roboto" panose="02000000000000000000" pitchFamily="2" charset="0"/>
              </a:rPr>
              <a:t>es una cultura y metodología que evalúa constantemente las amenazas y garantiza que el código esté diseñado y probado de manera sólida para prevenir métodos de ataque conocidos.</a:t>
            </a:r>
            <a:endParaRPr lang="es-ES" sz="1700" dirty="0"/>
          </a:p>
        </p:txBody>
      </p:sp>
      <p:sp>
        <p:nvSpPr>
          <p:cNvPr id="4" name="3 Título"/>
          <p:cNvSpPr>
            <a:spLocks noGrp="1"/>
          </p:cNvSpPr>
          <p:nvPr>
            <p:ph type="title"/>
          </p:nvPr>
        </p:nvSpPr>
        <p:spPr/>
        <p:txBody>
          <a:bodyPr/>
          <a:lstStyle/>
          <a:p>
            <a:r>
              <a:rPr lang="es-ES" dirty="0"/>
              <a:t>Introducción a pruebas y amenazas web </a:t>
            </a:r>
          </a:p>
        </p:txBody>
      </p:sp>
      <p:sp>
        <p:nvSpPr>
          <p:cNvPr id="5" name="3 Marcador de pie de página"/>
          <p:cNvSpPr>
            <a:spLocks noGrp="1"/>
          </p:cNvSpPr>
          <p:nvPr>
            <p:ph type="ftr" sz="quarter" idx="3"/>
          </p:nvPr>
        </p:nvSpPr>
        <p:spPr>
          <a:xfrm>
            <a:off x="4554487" y="476672"/>
            <a:ext cx="3600400" cy="301227"/>
          </a:xfrm>
        </p:spPr>
        <p:txBody>
          <a:bodyPr/>
          <a:lstStyle/>
          <a:p>
            <a:r>
              <a:rPr lang="es-ES" dirty="0"/>
              <a:t>Puesta en producción segura </a:t>
            </a:r>
          </a:p>
          <a:p>
            <a:r>
              <a:rPr lang="es-ES" dirty="0"/>
              <a:t>UD1 INTRODUCCIÓN A PRUEBAS DE APLICACIONES WEB </a:t>
            </a:r>
          </a:p>
        </p:txBody>
      </p:sp>
    </p:spTree>
    <p:extLst>
      <p:ext uri="{BB962C8B-B14F-4D97-AF65-F5344CB8AC3E}">
        <p14:creationId xmlns:p14="http://schemas.microsoft.com/office/powerpoint/2010/main" val="15732328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242504" y="1988840"/>
            <a:ext cx="8605935" cy="4176463"/>
          </a:xfrm>
        </p:spPr>
        <p:txBody>
          <a:bodyPr>
            <a:noAutofit/>
          </a:bodyPr>
          <a:lstStyle/>
          <a:p>
            <a:r>
              <a:rPr lang="es-ES" sz="1700" b="1" i="0" dirty="0">
                <a:effectLst/>
                <a:latin typeface="Roboto" panose="02000000000000000000" pitchFamily="2" charset="0"/>
              </a:rPr>
              <a:t>A06:2021 – Componentes Vulnerables y Desactualizados</a:t>
            </a:r>
            <a:r>
              <a:rPr lang="es-ES" sz="1700" dirty="0">
                <a:latin typeface="Roboto" panose="02000000000000000000" pitchFamily="2" charset="0"/>
              </a:rPr>
              <a:t>: </a:t>
            </a:r>
            <a:r>
              <a:rPr lang="es-ES" sz="1600" b="0" i="0" dirty="0">
                <a:effectLst/>
                <a:latin typeface="Roboto" panose="02000000000000000000" pitchFamily="2" charset="0"/>
              </a:rPr>
              <a:t>La aplicación probablemente sea vulnerable:</a:t>
            </a:r>
          </a:p>
          <a:p>
            <a:pPr lvl="1"/>
            <a:r>
              <a:rPr lang="es-ES" sz="1600" dirty="0">
                <a:latin typeface="Roboto" panose="02000000000000000000" pitchFamily="2" charset="0"/>
              </a:rPr>
              <a:t>Si no conoce las versiones de todos los componentes que utiliza (tanto en el cliente como en el servidor). Esto incluye los componentes que usa directamente, así como las dependencias anidadas.</a:t>
            </a:r>
          </a:p>
          <a:p>
            <a:pPr lvl="1"/>
            <a:r>
              <a:rPr lang="es-ES" sz="1600" b="0" i="0" dirty="0">
                <a:effectLst/>
                <a:latin typeface="Roboto" panose="02000000000000000000" pitchFamily="2" charset="0"/>
              </a:rPr>
              <a:t>Si el software es vulnerable, carece de soporte o no está actualizado. </a:t>
            </a:r>
          </a:p>
          <a:p>
            <a:pPr lvl="1"/>
            <a:r>
              <a:rPr lang="es-ES" sz="1600" b="0" i="0" dirty="0">
                <a:effectLst/>
                <a:latin typeface="Roboto" panose="02000000000000000000" pitchFamily="2" charset="0"/>
              </a:rPr>
              <a:t>Si no analiza en búsqueda de vulnerabilidades de forma regular y no se suscribe a los boletines de seguridad relacionados con los componentes que utiliza.</a:t>
            </a:r>
          </a:p>
          <a:p>
            <a:pPr lvl="1"/>
            <a:r>
              <a:rPr lang="es-ES" sz="1600" b="0" i="0" dirty="0">
                <a:effectLst/>
                <a:latin typeface="Roboto" panose="02000000000000000000" pitchFamily="2" charset="0"/>
              </a:rPr>
              <a:t>Si no repara o actualiza la plataforma subyacente, </a:t>
            </a:r>
            <a:r>
              <a:rPr lang="es-ES" sz="1600" b="0" i="0" dirty="0" err="1">
                <a:effectLst/>
                <a:latin typeface="Roboto" panose="02000000000000000000" pitchFamily="2" charset="0"/>
              </a:rPr>
              <a:t>frameworks</a:t>
            </a:r>
            <a:r>
              <a:rPr lang="es-ES" sz="1600" b="0" i="0" dirty="0">
                <a:effectLst/>
                <a:latin typeface="Roboto" panose="02000000000000000000" pitchFamily="2" charset="0"/>
              </a:rPr>
              <a:t> y dependencias de manera oportuna y basada en el riesgo. </a:t>
            </a:r>
            <a:endParaRPr lang="es-ES" sz="1600" dirty="0">
              <a:latin typeface="Roboto" panose="02000000000000000000" pitchFamily="2" charset="0"/>
            </a:endParaRPr>
          </a:p>
          <a:p>
            <a:pPr lvl="1"/>
            <a:r>
              <a:rPr lang="es-ES" sz="1600" b="0" i="0" dirty="0">
                <a:effectLst/>
                <a:latin typeface="Roboto" panose="02000000000000000000" pitchFamily="2" charset="0"/>
              </a:rPr>
              <a:t>Si los desarrolladores de software no testean la compatibilidad de las bibliotecas actualizadas, actualizadas o parcheadas.</a:t>
            </a:r>
          </a:p>
          <a:p>
            <a:pPr lvl="1"/>
            <a:r>
              <a:rPr lang="es-ES" sz="1600" b="0" i="0" dirty="0">
                <a:effectLst/>
                <a:latin typeface="Roboto" panose="02000000000000000000" pitchFamily="2" charset="0"/>
              </a:rPr>
              <a:t>Si no asegura las configuraciones de los componentes (consulte A05:2021 – Configuración de Seguridad Incorrecta).</a:t>
            </a:r>
            <a:endParaRPr lang="es-ES" sz="1700" dirty="0"/>
          </a:p>
        </p:txBody>
      </p:sp>
      <p:sp>
        <p:nvSpPr>
          <p:cNvPr id="4" name="3 Título"/>
          <p:cNvSpPr>
            <a:spLocks noGrp="1"/>
          </p:cNvSpPr>
          <p:nvPr>
            <p:ph type="title"/>
          </p:nvPr>
        </p:nvSpPr>
        <p:spPr/>
        <p:txBody>
          <a:bodyPr/>
          <a:lstStyle/>
          <a:p>
            <a:r>
              <a:rPr lang="es-ES" dirty="0"/>
              <a:t>Introducción a pruebas y amenazas web </a:t>
            </a:r>
          </a:p>
        </p:txBody>
      </p:sp>
      <p:sp>
        <p:nvSpPr>
          <p:cNvPr id="5" name="3 Marcador de pie de página"/>
          <p:cNvSpPr>
            <a:spLocks noGrp="1"/>
          </p:cNvSpPr>
          <p:nvPr>
            <p:ph type="ftr" sz="quarter" idx="3"/>
          </p:nvPr>
        </p:nvSpPr>
        <p:spPr>
          <a:xfrm>
            <a:off x="4554487" y="476672"/>
            <a:ext cx="3600400" cy="301227"/>
          </a:xfrm>
        </p:spPr>
        <p:txBody>
          <a:bodyPr/>
          <a:lstStyle/>
          <a:p>
            <a:r>
              <a:rPr lang="es-ES" dirty="0"/>
              <a:t>Puesta en producción segura </a:t>
            </a:r>
          </a:p>
          <a:p>
            <a:r>
              <a:rPr lang="es-ES" dirty="0"/>
              <a:t>UD1 INTRODUCCIÓN A PRUEBAS DE APLICACIONES WEB </a:t>
            </a:r>
          </a:p>
        </p:txBody>
      </p:sp>
    </p:spTree>
    <p:extLst>
      <p:ext uri="{BB962C8B-B14F-4D97-AF65-F5344CB8AC3E}">
        <p14:creationId xmlns:p14="http://schemas.microsoft.com/office/powerpoint/2010/main" val="2311849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fontScale="92500" lnSpcReduction="10000"/>
          </a:bodyPr>
          <a:lstStyle/>
          <a:p>
            <a:pPr algn="just">
              <a:spcBef>
                <a:spcPts val="600"/>
              </a:spcBef>
              <a:spcAft>
                <a:spcPts val="600"/>
              </a:spcAft>
            </a:pPr>
            <a:r>
              <a:rPr lang="es-ES" sz="1800" dirty="0">
                <a:solidFill>
                  <a:srgbClr val="000000"/>
                </a:solidFill>
                <a:effectLst/>
                <a:latin typeface="Arial" panose="020B0604020202020204" pitchFamily="34" charset="0"/>
                <a:ea typeface="Arial" panose="020B0604020202020204" pitchFamily="34" charset="0"/>
              </a:rPr>
              <a:t>En los años 2019,20 y 21 se produjo a causa de la pandemia una digitalización forzosa de las empresas. Esto implicaba la instalación e implementación de todo tipo de infraestructuras técnicas y organizativas para poder acceder al puesto de trabajo de forma remota. </a:t>
            </a:r>
            <a:endParaRPr lang="es-ES" sz="1800" dirty="0">
              <a:effectLst/>
              <a:latin typeface="Arial" panose="020B0604020202020204" pitchFamily="34" charset="0"/>
              <a:ea typeface="Arial" panose="020B0604020202020204" pitchFamily="34" charset="0"/>
            </a:endParaRPr>
          </a:p>
          <a:p>
            <a:pPr algn="just">
              <a:spcBef>
                <a:spcPts val="600"/>
              </a:spcBef>
              <a:spcAft>
                <a:spcPts val="600"/>
              </a:spcAft>
            </a:pPr>
            <a:r>
              <a:rPr lang="es-ES" sz="1800" dirty="0">
                <a:solidFill>
                  <a:srgbClr val="000000"/>
                </a:solidFill>
                <a:effectLst/>
                <a:latin typeface="Arial" panose="020B0604020202020204" pitchFamily="34" charset="0"/>
                <a:ea typeface="Arial" panose="020B0604020202020204" pitchFamily="34" charset="0"/>
              </a:rPr>
              <a:t>La mayoría de estas adaptaciones cumplieron con los objetivos, pero con el transcurso de los meses se ha ido conociendo que muchas de las aplicaciones, intranets y herramientas que se desarrollaron con tanta premura, no lo hicieron de la manera más segura posible. </a:t>
            </a:r>
            <a:endParaRPr lang="es-ES" sz="1800" dirty="0">
              <a:effectLst/>
              <a:latin typeface="Arial" panose="020B0604020202020204" pitchFamily="34" charset="0"/>
              <a:ea typeface="Arial" panose="020B0604020202020204" pitchFamily="34" charset="0"/>
            </a:endParaRPr>
          </a:p>
          <a:p>
            <a:pPr algn="just">
              <a:spcBef>
                <a:spcPts val="600"/>
              </a:spcBef>
              <a:spcAft>
                <a:spcPts val="600"/>
              </a:spcAft>
            </a:pPr>
            <a:r>
              <a:rPr lang="es-ES" sz="1800" dirty="0">
                <a:solidFill>
                  <a:srgbClr val="000000"/>
                </a:solidFill>
                <a:effectLst/>
                <a:latin typeface="Arial" panose="020B0604020202020204" pitchFamily="34" charset="0"/>
                <a:ea typeface="Arial" panose="020B0604020202020204" pitchFamily="34" charset="0"/>
              </a:rPr>
              <a:t>Esto no quiere decir que en una época anterior a la pandemia no hubiera este tipo de fallas en el desarrollo del software que fueran consideradas debilidades del sistema y pudieran utilizarse para poder comprometer el sistema informático. </a:t>
            </a:r>
            <a:endParaRPr lang="es-ES" sz="1800" dirty="0">
              <a:effectLst/>
              <a:latin typeface="Arial" panose="020B0604020202020204" pitchFamily="34" charset="0"/>
              <a:ea typeface="Arial" panose="020B0604020202020204" pitchFamily="34" charset="0"/>
            </a:endParaRPr>
          </a:p>
          <a:p>
            <a:pPr algn="just">
              <a:spcBef>
                <a:spcPts val="600"/>
              </a:spcBef>
              <a:spcAft>
                <a:spcPts val="600"/>
              </a:spcAft>
            </a:pPr>
            <a:r>
              <a:rPr lang="es-ES" sz="1800" dirty="0">
                <a:solidFill>
                  <a:srgbClr val="000000"/>
                </a:solidFill>
                <a:effectLst/>
                <a:latin typeface="Arial" panose="020B0604020202020204" pitchFamily="34" charset="0"/>
                <a:ea typeface="Arial" panose="020B0604020202020204" pitchFamily="34" charset="0"/>
              </a:rPr>
              <a:t>De lo que si estamos seguros es que cuando todos los procesos comerciales están implementados en plataformas remotas, la superficie de exposición a ciberdelincuentes aumenta de forma exponencial. </a:t>
            </a:r>
            <a:endParaRPr lang="es-ES" sz="1800" dirty="0">
              <a:effectLst/>
              <a:latin typeface="Arial" panose="020B0604020202020204" pitchFamily="34" charset="0"/>
              <a:ea typeface="Arial" panose="020B0604020202020204" pitchFamily="34" charset="0"/>
            </a:endParaRPr>
          </a:p>
          <a:p>
            <a:endParaRPr lang="es-ES" dirty="0"/>
          </a:p>
        </p:txBody>
      </p:sp>
      <p:sp>
        <p:nvSpPr>
          <p:cNvPr id="4" name="3 Título"/>
          <p:cNvSpPr>
            <a:spLocks noGrp="1"/>
          </p:cNvSpPr>
          <p:nvPr>
            <p:ph type="title"/>
          </p:nvPr>
        </p:nvSpPr>
        <p:spPr/>
        <p:txBody>
          <a:bodyPr/>
          <a:lstStyle/>
          <a:p>
            <a:r>
              <a:rPr lang="es-ES" dirty="0"/>
              <a:t>Introducción a pruebas y amenazas web </a:t>
            </a:r>
          </a:p>
        </p:txBody>
      </p:sp>
      <p:sp>
        <p:nvSpPr>
          <p:cNvPr id="5" name="3 Marcador de pie de página"/>
          <p:cNvSpPr>
            <a:spLocks noGrp="1"/>
          </p:cNvSpPr>
          <p:nvPr>
            <p:ph type="ftr" sz="quarter" idx="3"/>
          </p:nvPr>
        </p:nvSpPr>
        <p:spPr>
          <a:xfrm>
            <a:off x="4554487" y="476672"/>
            <a:ext cx="3600400" cy="301227"/>
          </a:xfrm>
        </p:spPr>
        <p:txBody>
          <a:bodyPr/>
          <a:lstStyle/>
          <a:p>
            <a:r>
              <a:rPr lang="es-ES" dirty="0"/>
              <a:t>Puesta en producción segura </a:t>
            </a:r>
          </a:p>
          <a:p>
            <a:r>
              <a:rPr lang="es-ES" dirty="0"/>
              <a:t>UD1 INTRODUCCIÓN A PRUEBAS DE APLICACIONES WEB </a:t>
            </a:r>
          </a:p>
        </p:txBody>
      </p:sp>
    </p:spTree>
    <p:extLst>
      <p:ext uri="{BB962C8B-B14F-4D97-AF65-F5344CB8AC3E}">
        <p14:creationId xmlns:p14="http://schemas.microsoft.com/office/powerpoint/2010/main" val="1999090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242504" y="1988840"/>
            <a:ext cx="8605935" cy="4176463"/>
          </a:xfrm>
        </p:spPr>
        <p:txBody>
          <a:bodyPr>
            <a:noAutofit/>
          </a:bodyPr>
          <a:lstStyle/>
          <a:p>
            <a:r>
              <a:rPr lang="es-ES" sz="1700" b="1" i="0" dirty="0">
                <a:effectLst/>
                <a:latin typeface="Roboto" panose="02000000000000000000" pitchFamily="2" charset="0"/>
              </a:rPr>
              <a:t>A07:2021 – Fallas de Identificación y Autenticación</a:t>
            </a:r>
            <a:r>
              <a:rPr lang="es-ES" sz="1700" dirty="0">
                <a:latin typeface="Roboto" panose="02000000000000000000" pitchFamily="2" charset="0"/>
              </a:rPr>
              <a:t>: </a:t>
            </a:r>
            <a:r>
              <a:rPr lang="es-ES" sz="1600" b="0" i="0" dirty="0">
                <a:effectLst/>
                <a:latin typeface="Roboto" panose="02000000000000000000" pitchFamily="2" charset="0"/>
              </a:rPr>
              <a:t>La confirmación de la identidad, la autenticación y la gestión de sesiones del usuario son fundamentales para protegerse contra ataques relacionados con la autenticación. Puede haber debilidades de autenticación si la aplicación.</a:t>
            </a:r>
          </a:p>
          <a:p>
            <a:pPr lvl="1"/>
            <a:r>
              <a:rPr lang="es-ES" sz="1600" dirty="0">
                <a:latin typeface="Roboto" panose="02000000000000000000" pitchFamily="2" charset="0"/>
              </a:rPr>
              <a:t>Permite ataques automatizados como la reutilización de credenciales conocidas, donde el atacante posee una lista de pares de usuario y contraseña válidos.</a:t>
            </a:r>
          </a:p>
          <a:p>
            <a:pPr lvl="1"/>
            <a:r>
              <a:rPr lang="es-ES" sz="1600" dirty="0">
                <a:latin typeface="Roboto" panose="02000000000000000000" pitchFamily="2" charset="0"/>
              </a:rPr>
              <a:t>Permite ataques de fuerza bruta u otros ataques automatizados.</a:t>
            </a:r>
          </a:p>
          <a:p>
            <a:pPr lvl="1"/>
            <a:r>
              <a:rPr lang="es-ES" sz="1600" dirty="0">
                <a:latin typeface="Roboto" panose="02000000000000000000" pitchFamily="2" charset="0"/>
              </a:rPr>
              <a:t>Permite contraseñas por defecto, débiles o bien conocidas, como "Password1" o "</a:t>
            </a:r>
            <a:r>
              <a:rPr lang="es-ES" sz="1600" b="1" dirty="0" err="1">
                <a:latin typeface="Roboto" panose="02000000000000000000" pitchFamily="2" charset="0"/>
              </a:rPr>
              <a:t>admin</a:t>
            </a:r>
            <a:r>
              <a:rPr lang="es-ES" sz="1600" b="1" dirty="0">
                <a:latin typeface="Roboto" panose="02000000000000000000" pitchFamily="2" charset="0"/>
              </a:rPr>
              <a:t>/</a:t>
            </a:r>
            <a:r>
              <a:rPr lang="es-ES" sz="1600" b="1" dirty="0" err="1">
                <a:latin typeface="Roboto" panose="02000000000000000000" pitchFamily="2" charset="0"/>
              </a:rPr>
              <a:t>admin</a:t>
            </a:r>
            <a:r>
              <a:rPr lang="es-ES" sz="1600" dirty="0">
                <a:latin typeface="Roboto" panose="02000000000000000000" pitchFamily="2" charset="0"/>
              </a:rPr>
              <a:t>".</a:t>
            </a:r>
          </a:p>
          <a:p>
            <a:pPr lvl="1"/>
            <a:r>
              <a:rPr lang="es-ES" sz="1600" b="0" i="0" dirty="0">
                <a:effectLst/>
                <a:latin typeface="Roboto" panose="02000000000000000000" pitchFamily="2" charset="0"/>
              </a:rPr>
              <a:t>Posee procesos débiles o no efectivos para las funcionalidades de olvido de contraseña o recuperación de credenciales, como "respuestas basadas en el conocimiento", las cuales no se pueden implementar de forma segura.</a:t>
            </a:r>
          </a:p>
          <a:p>
            <a:pPr lvl="1"/>
            <a:r>
              <a:rPr lang="es-ES" sz="1600" b="0" i="0" dirty="0">
                <a:effectLst/>
                <a:latin typeface="Roboto" panose="02000000000000000000" pitchFamily="2" charset="0"/>
              </a:rPr>
              <a:t>Almacena las contraseñas en texto claro, cifradas o utilizando funciones de hash débiles (consulte A02: 2021-Fallas Criptográficas).</a:t>
            </a:r>
          </a:p>
          <a:p>
            <a:pPr lvl="1"/>
            <a:r>
              <a:rPr lang="es-ES" sz="1600" b="0" i="0" dirty="0">
                <a:effectLst/>
                <a:latin typeface="Roboto" panose="02000000000000000000" pitchFamily="2" charset="0"/>
              </a:rPr>
              <a:t>No posee una autenticación </a:t>
            </a:r>
            <a:r>
              <a:rPr lang="es-ES" sz="1600" b="0" i="0" dirty="0" err="1">
                <a:effectLst/>
                <a:latin typeface="Roboto" panose="02000000000000000000" pitchFamily="2" charset="0"/>
              </a:rPr>
              <a:t>multi-factor</a:t>
            </a:r>
            <a:r>
              <a:rPr lang="es-ES" sz="1600" b="0" i="0" dirty="0">
                <a:effectLst/>
                <a:latin typeface="Roboto" panose="02000000000000000000" pitchFamily="2" charset="0"/>
              </a:rPr>
              <a:t> o la implementada es ineficaz.</a:t>
            </a:r>
          </a:p>
        </p:txBody>
      </p:sp>
      <p:sp>
        <p:nvSpPr>
          <p:cNvPr id="4" name="3 Título"/>
          <p:cNvSpPr>
            <a:spLocks noGrp="1"/>
          </p:cNvSpPr>
          <p:nvPr>
            <p:ph type="title"/>
          </p:nvPr>
        </p:nvSpPr>
        <p:spPr/>
        <p:txBody>
          <a:bodyPr/>
          <a:lstStyle/>
          <a:p>
            <a:r>
              <a:rPr lang="es-ES" dirty="0"/>
              <a:t>Introducción a pruebas y amenazas web </a:t>
            </a:r>
          </a:p>
        </p:txBody>
      </p:sp>
      <p:sp>
        <p:nvSpPr>
          <p:cNvPr id="5" name="3 Marcador de pie de página"/>
          <p:cNvSpPr>
            <a:spLocks noGrp="1"/>
          </p:cNvSpPr>
          <p:nvPr>
            <p:ph type="ftr" sz="quarter" idx="3"/>
          </p:nvPr>
        </p:nvSpPr>
        <p:spPr>
          <a:xfrm>
            <a:off x="4554487" y="476672"/>
            <a:ext cx="3600400" cy="301227"/>
          </a:xfrm>
        </p:spPr>
        <p:txBody>
          <a:bodyPr/>
          <a:lstStyle/>
          <a:p>
            <a:r>
              <a:rPr lang="es-ES" dirty="0"/>
              <a:t>Puesta en producción segura </a:t>
            </a:r>
          </a:p>
          <a:p>
            <a:r>
              <a:rPr lang="es-ES" dirty="0"/>
              <a:t>UD1 INTRODUCCIÓN A PRUEBAS DE APLICACIONES WEB </a:t>
            </a:r>
          </a:p>
        </p:txBody>
      </p:sp>
    </p:spTree>
    <p:extLst>
      <p:ext uri="{BB962C8B-B14F-4D97-AF65-F5344CB8AC3E}">
        <p14:creationId xmlns:p14="http://schemas.microsoft.com/office/powerpoint/2010/main" val="22718698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242504" y="1988840"/>
            <a:ext cx="8605935" cy="4176463"/>
          </a:xfrm>
        </p:spPr>
        <p:txBody>
          <a:bodyPr>
            <a:noAutofit/>
          </a:bodyPr>
          <a:lstStyle/>
          <a:p>
            <a:r>
              <a:rPr lang="es-ES" sz="1600" b="1" dirty="0">
                <a:latin typeface="Roboto" panose="02000000000000000000" pitchFamily="2" charset="0"/>
              </a:rPr>
              <a:t>A08:2021 – Fallas en el Software y en la Integridad de los Datos: </a:t>
            </a:r>
            <a:r>
              <a:rPr lang="es-ES" sz="1600" dirty="0">
                <a:latin typeface="Roboto" panose="02000000000000000000" pitchFamily="2" charset="0"/>
              </a:rPr>
              <a:t>Los fallos de integridad del software y de los datos están relacionados con código e infraestructura no protegidos contra alteraciones (integridad). Ejemplos de esto son cuando una aplicación depende de </a:t>
            </a:r>
            <a:r>
              <a:rPr lang="es-ES" sz="1600" dirty="0" err="1">
                <a:latin typeface="Roboto" panose="02000000000000000000" pitchFamily="2" charset="0"/>
              </a:rPr>
              <a:t>plugins</a:t>
            </a:r>
            <a:r>
              <a:rPr lang="es-ES" sz="1600" dirty="0">
                <a:latin typeface="Roboto" panose="02000000000000000000" pitchFamily="2" charset="0"/>
              </a:rPr>
              <a:t>, bibliotecas o módulos de fuentes, repositorios o redes de entrega de contenidos (CDN) no confiables. Un pipeline CI/CD inseguro puede conducir a accesos no autorizados, la inclusión de código malicioso o el compromiso del sistema en general. </a:t>
            </a:r>
          </a:p>
          <a:p>
            <a:r>
              <a:rPr lang="es-ES" sz="1600" dirty="0">
                <a:effectLst/>
                <a:latin typeface="Roboto" panose="02000000000000000000" pitchFamily="2" charset="0"/>
              </a:rPr>
              <a:t>Además, es común en la actualidad que las aplicaciones implementen funcionalidades de actualización, a través de las cuales se descargan nuevas versiones de la misma sin las debidas verificaciones integridad que fueron realizadas previamente al instalar la aplicación. Los atacantes potencialmente pueden cargar sus propias actualizaciones para que sean distribuidas y ejecutadas en todas las instalaciones. Otro ejemplo es cuando objetos o datos son codificados o serializados en estructuras que un atacante puede ver y modificar, produciéndose una deserialización insegura.</a:t>
            </a:r>
          </a:p>
        </p:txBody>
      </p:sp>
      <p:sp>
        <p:nvSpPr>
          <p:cNvPr id="4" name="3 Título"/>
          <p:cNvSpPr>
            <a:spLocks noGrp="1"/>
          </p:cNvSpPr>
          <p:nvPr>
            <p:ph type="title"/>
          </p:nvPr>
        </p:nvSpPr>
        <p:spPr/>
        <p:txBody>
          <a:bodyPr/>
          <a:lstStyle/>
          <a:p>
            <a:r>
              <a:rPr lang="es-ES" dirty="0"/>
              <a:t>Introducción a pruebas y amenazas web </a:t>
            </a:r>
          </a:p>
        </p:txBody>
      </p:sp>
      <p:sp>
        <p:nvSpPr>
          <p:cNvPr id="5" name="3 Marcador de pie de página"/>
          <p:cNvSpPr>
            <a:spLocks noGrp="1"/>
          </p:cNvSpPr>
          <p:nvPr>
            <p:ph type="ftr" sz="quarter" idx="3"/>
          </p:nvPr>
        </p:nvSpPr>
        <p:spPr>
          <a:xfrm>
            <a:off x="4554487" y="476672"/>
            <a:ext cx="3600400" cy="301227"/>
          </a:xfrm>
        </p:spPr>
        <p:txBody>
          <a:bodyPr/>
          <a:lstStyle/>
          <a:p>
            <a:r>
              <a:rPr lang="es-ES" dirty="0"/>
              <a:t>Puesta en producción segura </a:t>
            </a:r>
          </a:p>
          <a:p>
            <a:r>
              <a:rPr lang="es-ES" dirty="0"/>
              <a:t>UD1 INTRODUCCIÓN A PRUEBAS DE APLICACIONES WEB </a:t>
            </a:r>
          </a:p>
        </p:txBody>
      </p:sp>
    </p:spTree>
    <p:extLst>
      <p:ext uri="{BB962C8B-B14F-4D97-AF65-F5344CB8AC3E}">
        <p14:creationId xmlns:p14="http://schemas.microsoft.com/office/powerpoint/2010/main" val="41420949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242504" y="1988841"/>
            <a:ext cx="8605935" cy="3528392"/>
          </a:xfrm>
        </p:spPr>
        <p:txBody>
          <a:bodyPr>
            <a:noAutofit/>
          </a:bodyPr>
          <a:lstStyle/>
          <a:p>
            <a:r>
              <a:rPr lang="es-ES" sz="1600" b="1" dirty="0">
                <a:latin typeface="Roboto" panose="02000000000000000000" pitchFamily="2" charset="0"/>
              </a:rPr>
              <a:t>A09:2021 – Fallas en el Registro y Monitoreo: </a:t>
            </a:r>
            <a:r>
              <a:rPr lang="es-ES" sz="1600" dirty="0">
                <a:latin typeface="Roboto" panose="02000000000000000000" pitchFamily="2" charset="0"/>
              </a:rPr>
              <a:t>Sin registros y monitoreo, las brechas no pueden ser detectadas. Registros, detecciones, monitoreo y respuesta activas insuficientes pueden ocurrir en cualquier momento:</a:t>
            </a:r>
          </a:p>
          <a:p>
            <a:pPr lvl="1"/>
            <a:r>
              <a:rPr lang="es-ES" sz="1400" dirty="0">
                <a:effectLst/>
                <a:latin typeface="Roboto" panose="02000000000000000000" pitchFamily="2" charset="0"/>
              </a:rPr>
              <a:t>Eventos auditables, tales como los inicios de sesión, fallas en el inicio de sesión, etc.</a:t>
            </a:r>
            <a:endParaRPr lang="es-ES" sz="1600" dirty="0">
              <a:latin typeface="Roboto" panose="02000000000000000000" pitchFamily="2" charset="0"/>
            </a:endParaRPr>
          </a:p>
          <a:p>
            <a:pPr lvl="1"/>
            <a:r>
              <a:rPr lang="es-ES" sz="1400" dirty="0">
                <a:latin typeface="Roboto" panose="02000000000000000000" pitchFamily="2" charset="0"/>
              </a:rPr>
              <a:t>Advertencias y errores generan registros poco claros, inadecuados o no se generan.</a:t>
            </a:r>
          </a:p>
          <a:p>
            <a:pPr lvl="1"/>
            <a:r>
              <a:rPr lang="es-ES" sz="1400" dirty="0">
                <a:latin typeface="Roboto" panose="02000000000000000000" pitchFamily="2" charset="0"/>
              </a:rPr>
              <a:t>Registros en aplicaciones y API no son monitoreados para detectar actividades sospechosas.</a:t>
            </a:r>
          </a:p>
          <a:p>
            <a:pPr lvl="1"/>
            <a:r>
              <a:rPr lang="es-ES" sz="1400" dirty="0">
                <a:latin typeface="Roboto" panose="02000000000000000000" pitchFamily="2" charset="0"/>
              </a:rPr>
              <a:t>Los registros son únicamente almacenados en forma local.</a:t>
            </a:r>
          </a:p>
          <a:p>
            <a:pPr lvl="1"/>
            <a:r>
              <a:rPr lang="es-ES" sz="1400" dirty="0">
                <a:latin typeface="Roboto" panose="02000000000000000000" pitchFamily="2" charset="0"/>
              </a:rPr>
              <a:t>Los umbrales de alerta y procesos de escalamiento no están correctamente implementados.</a:t>
            </a:r>
          </a:p>
          <a:p>
            <a:pPr lvl="1"/>
            <a:r>
              <a:rPr lang="es-ES" sz="1400" dirty="0">
                <a:latin typeface="Roboto" panose="02000000000000000000" pitchFamily="2" charset="0"/>
              </a:rPr>
              <a:t>Las pruebas de penetración y los escaneos utilizando herramientas de pruebas dinámicas de seguridad en aplicaciones (como ser OWASP ZAP) no generan alertas.</a:t>
            </a:r>
          </a:p>
          <a:p>
            <a:pPr lvl="1"/>
            <a:r>
              <a:rPr lang="es-ES" sz="1400" dirty="0">
                <a:latin typeface="Roboto" panose="02000000000000000000" pitchFamily="2" charset="0"/>
              </a:rPr>
              <a:t>Las aplicaciones no logran detectar, escalar, o alertar sobre ataques activos en tiempo real ni cercanos al tiempo real.</a:t>
            </a:r>
          </a:p>
        </p:txBody>
      </p:sp>
      <p:sp>
        <p:nvSpPr>
          <p:cNvPr id="4" name="3 Título"/>
          <p:cNvSpPr>
            <a:spLocks noGrp="1"/>
          </p:cNvSpPr>
          <p:nvPr>
            <p:ph type="title"/>
          </p:nvPr>
        </p:nvSpPr>
        <p:spPr/>
        <p:txBody>
          <a:bodyPr/>
          <a:lstStyle/>
          <a:p>
            <a:r>
              <a:rPr lang="es-ES" dirty="0"/>
              <a:t>Introducción a pruebas y amenazas web </a:t>
            </a:r>
          </a:p>
        </p:txBody>
      </p:sp>
      <p:sp>
        <p:nvSpPr>
          <p:cNvPr id="5" name="3 Marcador de pie de página"/>
          <p:cNvSpPr>
            <a:spLocks noGrp="1"/>
          </p:cNvSpPr>
          <p:nvPr>
            <p:ph type="ftr" sz="quarter" idx="3"/>
          </p:nvPr>
        </p:nvSpPr>
        <p:spPr>
          <a:xfrm>
            <a:off x="4554487" y="476672"/>
            <a:ext cx="3600400" cy="301227"/>
          </a:xfrm>
        </p:spPr>
        <p:txBody>
          <a:bodyPr/>
          <a:lstStyle/>
          <a:p>
            <a:r>
              <a:rPr lang="es-ES" dirty="0"/>
              <a:t>Puesta en producción segura </a:t>
            </a:r>
          </a:p>
          <a:p>
            <a:r>
              <a:rPr lang="es-ES" dirty="0"/>
              <a:t>UD1 INTRODUCCIÓN A PRUEBAS DE APLICACIONES WEB </a:t>
            </a:r>
          </a:p>
        </p:txBody>
      </p:sp>
    </p:spTree>
    <p:extLst>
      <p:ext uri="{BB962C8B-B14F-4D97-AF65-F5344CB8AC3E}">
        <p14:creationId xmlns:p14="http://schemas.microsoft.com/office/powerpoint/2010/main" val="2760854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242504" y="1988841"/>
            <a:ext cx="8605935" cy="3528392"/>
          </a:xfrm>
        </p:spPr>
        <p:txBody>
          <a:bodyPr>
            <a:noAutofit/>
          </a:bodyPr>
          <a:lstStyle/>
          <a:p>
            <a:r>
              <a:rPr lang="es-ES" sz="1600" b="1" dirty="0">
                <a:latin typeface="Roboto" panose="02000000000000000000" pitchFamily="2" charset="0"/>
              </a:rPr>
              <a:t>A10:2021 – Falsificación de Solicitudes del Lado del Servidor (SSRF): </a:t>
            </a:r>
            <a:r>
              <a:rPr lang="es-ES" sz="1600" dirty="0">
                <a:latin typeface="Roboto" panose="02000000000000000000" pitchFamily="2" charset="0"/>
              </a:rPr>
              <a:t>Sin registros y monitoreo, las brechas no pueden ser detectadas. Registros, detecciones, monitoreo y respuesta activas insuficientes pueden ocurrir en cualquier momento:</a:t>
            </a:r>
          </a:p>
          <a:p>
            <a:pPr lvl="1"/>
            <a:r>
              <a:rPr lang="es-ES" sz="1400" dirty="0">
                <a:effectLst/>
                <a:latin typeface="Roboto" panose="02000000000000000000" pitchFamily="2" charset="0"/>
              </a:rPr>
              <a:t>Las fallas de </a:t>
            </a:r>
            <a:r>
              <a:rPr lang="es-ES" sz="1400" b="1" dirty="0">
                <a:effectLst/>
                <a:latin typeface="Roboto" panose="02000000000000000000" pitchFamily="2" charset="0"/>
              </a:rPr>
              <a:t>SSRF</a:t>
            </a:r>
            <a:r>
              <a:rPr lang="es-ES" sz="1400" dirty="0">
                <a:effectLst/>
                <a:latin typeface="Roboto" panose="02000000000000000000" pitchFamily="2" charset="0"/>
              </a:rPr>
              <a:t> ocurren cuando una aplicación web está obteniendo un recurso remoto sin validar la URL proporcionada por el usuario. Permite que un atacante coaccione a la aplicación para que envíe una solicitud falsificada a un destino inesperado, incluso cuando está protegido por un firewall, VPN u otro tipo de lista de control de acceso a la red (ACL).</a:t>
            </a:r>
          </a:p>
          <a:p>
            <a:pPr lvl="1"/>
            <a:r>
              <a:rPr lang="es-ES" sz="1400" dirty="0">
                <a:effectLst/>
                <a:latin typeface="Roboto" panose="02000000000000000000" pitchFamily="2" charset="0"/>
              </a:rPr>
              <a:t>Dado que las aplicaciones web modernas brindan a los usuarios finales funciones convenientes, la búsqueda de una URL se convierte en un escenario común. Como resultado, la incidencia de SSRF está aumentando. Además, la gravedad de SSRF es cada vez mayor debido a los servicios en la nube y la complejidad de las arquitecturas.</a:t>
            </a:r>
            <a:endParaRPr lang="es-ES" sz="1400" dirty="0">
              <a:latin typeface="Roboto" panose="02000000000000000000" pitchFamily="2" charset="0"/>
            </a:endParaRPr>
          </a:p>
        </p:txBody>
      </p:sp>
      <p:sp>
        <p:nvSpPr>
          <p:cNvPr id="4" name="3 Título"/>
          <p:cNvSpPr>
            <a:spLocks noGrp="1"/>
          </p:cNvSpPr>
          <p:nvPr>
            <p:ph type="title"/>
          </p:nvPr>
        </p:nvSpPr>
        <p:spPr/>
        <p:txBody>
          <a:bodyPr/>
          <a:lstStyle/>
          <a:p>
            <a:r>
              <a:rPr lang="es-ES" dirty="0"/>
              <a:t>Introducción a pruebas y amenazas web </a:t>
            </a:r>
          </a:p>
        </p:txBody>
      </p:sp>
      <p:sp>
        <p:nvSpPr>
          <p:cNvPr id="5" name="3 Marcador de pie de página"/>
          <p:cNvSpPr>
            <a:spLocks noGrp="1"/>
          </p:cNvSpPr>
          <p:nvPr>
            <p:ph type="ftr" sz="quarter" idx="3"/>
          </p:nvPr>
        </p:nvSpPr>
        <p:spPr>
          <a:xfrm>
            <a:off x="4554487" y="476672"/>
            <a:ext cx="3600400" cy="301227"/>
          </a:xfrm>
        </p:spPr>
        <p:txBody>
          <a:bodyPr/>
          <a:lstStyle/>
          <a:p>
            <a:r>
              <a:rPr lang="es-ES" dirty="0"/>
              <a:t>Puesta en producción segura </a:t>
            </a:r>
          </a:p>
          <a:p>
            <a:r>
              <a:rPr lang="es-ES" dirty="0"/>
              <a:t>UD1 INTRODUCCIÓN A PRUEBAS DE APLICACIONES WEB </a:t>
            </a:r>
          </a:p>
        </p:txBody>
      </p:sp>
    </p:spTree>
    <p:extLst>
      <p:ext uri="{BB962C8B-B14F-4D97-AF65-F5344CB8AC3E}">
        <p14:creationId xmlns:p14="http://schemas.microsoft.com/office/powerpoint/2010/main" val="1178168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242504" y="1988841"/>
            <a:ext cx="8605935" cy="3528392"/>
          </a:xfrm>
        </p:spPr>
        <p:txBody>
          <a:bodyPr>
            <a:noAutofit/>
          </a:bodyPr>
          <a:lstStyle/>
          <a:p>
            <a:r>
              <a:rPr lang="es-ES" sz="1600" b="1" dirty="0">
                <a:latin typeface="Roboto" panose="02000000000000000000" pitchFamily="2" charset="0"/>
              </a:rPr>
              <a:t>A10:2021 – Falsificación de Solicitudes del Lado del Servidor (SSRF): </a:t>
            </a:r>
            <a:r>
              <a:rPr lang="es-ES" sz="1600" dirty="0">
                <a:latin typeface="Roboto" panose="02000000000000000000" pitchFamily="2" charset="0"/>
              </a:rPr>
              <a:t>Sin registros y monitoreo, las brechas no pueden ser detectadas. Registros, detecciones, monitoreo y respuesta activas insuficientes pueden ocurrir en cualquier momento:</a:t>
            </a:r>
          </a:p>
          <a:p>
            <a:pPr lvl="1"/>
            <a:r>
              <a:rPr lang="es-ES" sz="1400" dirty="0">
                <a:effectLst/>
                <a:latin typeface="Roboto" panose="02000000000000000000" pitchFamily="2" charset="0"/>
              </a:rPr>
              <a:t>Las fallas de SSRF ocurren cuando una aplicación web está obteniendo un recurso remoto sin validar la URL proporcionada por el usuario. Permite que un atacante coaccione a la aplicación para que envíe una solicitud falsificada a un destino inesperado, incluso cuando está protegido por un firewall, VPN u otro tipo de lista de control de acceso a la red (ACL).</a:t>
            </a:r>
          </a:p>
          <a:p>
            <a:pPr lvl="1"/>
            <a:r>
              <a:rPr lang="es-ES" sz="1400" dirty="0">
                <a:effectLst/>
                <a:latin typeface="Roboto" panose="02000000000000000000" pitchFamily="2" charset="0"/>
              </a:rPr>
              <a:t>Dado que las aplicaciones web modernas brindan a los usuarios finales funciones convenientes, la búsqueda de una URL se convierte en un escenario común. Como resultado, la incidencia de SSRF está aumentando. Además, la gravedad de SSRF es cada vez mayor debido a los servicios en la nube y la complejidad de las arquitecturas.</a:t>
            </a:r>
            <a:endParaRPr lang="es-ES" sz="1400" dirty="0">
              <a:latin typeface="Roboto" panose="02000000000000000000" pitchFamily="2" charset="0"/>
            </a:endParaRPr>
          </a:p>
        </p:txBody>
      </p:sp>
      <p:sp>
        <p:nvSpPr>
          <p:cNvPr id="4" name="3 Título"/>
          <p:cNvSpPr>
            <a:spLocks noGrp="1"/>
          </p:cNvSpPr>
          <p:nvPr>
            <p:ph type="title"/>
          </p:nvPr>
        </p:nvSpPr>
        <p:spPr/>
        <p:txBody>
          <a:bodyPr/>
          <a:lstStyle/>
          <a:p>
            <a:r>
              <a:rPr lang="es-ES" dirty="0"/>
              <a:t>Introducción a pruebas y amenazas web </a:t>
            </a:r>
          </a:p>
        </p:txBody>
      </p:sp>
      <p:sp>
        <p:nvSpPr>
          <p:cNvPr id="5" name="3 Marcador de pie de página"/>
          <p:cNvSpPr>
            <a:spLocks noGrp="1"/>
          </p:cNvSpPr>
          <p:nvPr>
            <p:ph type="ftr" sz="quarter" idx="3"/>
          </p:nvPr>
        </p:nvSpPr>
        <p:spPr>
          <a:xfrm>
            <a:off x="4554487" y="476672"/>
            <a:ext cx="3600400" cy="301227"/>
          </a:xfrm>
        </p:spPr>
        <p:txBody>
          <a:bodyPr/>
          <a:lstStyle/>
          <a:p>
            <a:r>
              <a:rPr lang="es-ES" dirty="0"/>
              <a:t>Puesta en producción segura </a:t>
            </a:r>
          </a:p>
          <a:p>
            <a:r>
              <a:rPr lang="es-ES" dirty="0"/>
              <a:t>UD1 INTRODUCCIÓN A PRUEBAS DE APLICACIONES WEB </a:t>
            </a:r>
          </a:p>
        </p:txBody>
      </p:sp>
    </p:spTree>
    <p:extLst>
      <p:ext uri="{BB962C8B-B14F-4D97-AF65-F5344CB8AC3E}">
        <p14:creationId xmlns:p14="http://schemas.microsoft.com/office/powerpoint/2010/main" val="1106898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251519" y="2276873"/>
            <a:ext cx="8605935" cy="2952327"/>
          </a:xfrm>
        </p:spPr>
        <p:txBody>
          <a:bodyPr>
            <a:normAutofit/>
          </a:bodyPr>
          <a:lstStyle/>
          <a:p>
            <a:pPr algn="just">
              <a:spcBef>
                <a:spcPts val="600"/>
              </a:spcBef>
              <a:spcAft>
                <a:spcPts val="600"/>
              </a:spcAft>
            </a:pPr>
            <a:r>
              <a:rPr lang="es-ES" sz="1800" dirty="0">
                <a:solidFill>
                  <a:srgbClr val="000000"/>
                </a:solidFill>
                <a:effectLst/>
                <a:latin typeface="Arial" panose="020B0604020202020204" pitchFamily="34" charset="0"/>
                <a:ea typeface="Arial" panose="020B0604020202020204" pitchFamily="34" charset="0"/>
              </a:rPr>
              <a:t>El </a:t>
            </a:r>
            <a:r>
              <a:rPr lang="es-ES" sz="1800" b="1" dirty="0">
                <a:solidFill>
                  <a:srgbClr val="000000"/>
                </a:solidFill>
                <a:effectLst/>
                <a:latin typeface="Arial" panose="020B0604020202020204" pitchFamily="34" charset="0"/>
                <a:ea typeface="Arial" panose="020B0604020202020204" pitchFamily="34" charset="0"/>
              </a:rPr>
              <a:t>desarrollo seguro </a:t>
            </a:r>
            <a:r>
              <a:rPr lang="es-ES" sz="1800" dirty="0">
                <a:solidFill>
                  <a:srgbClr val="000000"/>
                </a:solidFill>
                <a:effectLst/>
                <a:latin typeface="Arial" panose="020B0604020202020204" pitchFamily="34" charset="0"/>
                <a:ea typeface="Arial" panose="020B0604020202020204" pitchFamily="34" charset="0"/>
              </a:rPr>
              <a:t>se define como el conjunto de técnicas y metodologías a seguir en la fase de desarrollo de procesos para garantizar la seguridad desde el inicio del ciclo de vida del software hasta el final del mismo. </a:t>
            </a:r>
          </a:p>
          <a:p>
            <a:pPr algn="just">
              <a:spcBef>
                <a:spcPts val="600"/>
              </a:spcBef>
              <a:spcAft>
                <a:spcPts val="600"/>
              </a:spcAft>
            </a:pPr>
            <a:r>
              <a:rPr lang="es-ES" sz="1800" dirty="0">
                <a:solidFill>
                  <a:srgbClr val="000000"/>
                </a:solidFill>
                <a:effectLst/>
                <a:latin typeface="Arial" panose="020B0604020202020204" pitchFamily="34" charset="0"/>
                <a:ea typeface="Arial" panose="020B0604020202020204" pitchFamily="34" charset="0"/>
              </a:rPr>
              <a:t>Las </a:t>
            </a:r>
            <a:r>
              <a:rPr lang="es-ES" sz="1800" b="1" dirty="0">
                <a:solidFill>
                  <a:srgbClr val="000000"/>
                </a:solidFill>
                <a:effectLst/>
                <a:latin typeface="Arial" panose="020B0604020202020204" pitchFamily="34" charset="0"/>
                <a:ea typeface="Arial" panose="020B0604020202020204" pitchFamily="34" charset="0"/>
              </a:rPr>
              <a:t>vulnerabilidades</a:t>
            </a:r>
            <a:r>
              <a:rPr lang="es-ES" sz="1800" dirty="0">
                <a:solidFill>
                  <a:srgbClr val="000000"/>
                </a:solidFill>
                <a:effectLst/>
                <a:latin typeface="Arial" panose="020B0604020202020204" pitchFamily="34" charset="0"/>
                <a:ea typeface="Arial" panose="020B0604020202020204" pitchFamily="34" charset="0"/>
              </a:rPr>
              <a:t> de seguridad en las aplicaciones suelen ser causadas por programadores con desconocimiento de una metodología de desarrollo seguro. Sobre todo es debido a que muchos desarrolladores cuando aprendieron a programar en algún lenguaje no se les formó para realizar el software con unas técnicas de seguridad, debido seguramente a que en años atrás no era tan necesario. </a:t>
            </a:r>
          </a:p>
          <a:p>
            <a:endParaRPr lang="es-ES" dirty="0"/>
          </a:p>
        </p:txBody>
      </p:sp>
      <p:sp>
        <p:nvSpPr>
          <p:cNvPr id="4" name="3 Título"/>
          <p:cNvSpPr>
            <a:spLocks noGrp="1"/>
          </p:cNvSpPr>
          <p:nvPr>
            <p:ph type="title"/>
          </p:nvPr>
        </p:nvSpPr>
        <p:spPr/>
        <p:txBody>
          <a:bodyPr/>
          <a:lstStyle/>
          <a:p>
            <a:r>
              <a:rPr lang="es-ES" dirty="0"/>
              <a:t>Introducción a pruebas y amenazas web </a:t>
            </a:r>
          </a:p>
        </p:txBody>
      </p:sp>
      <p:sp>
        <p:nvSpPr>
          <p:cNvPr id="5" name="3 Marcador de pie de página"/>
          <p:cNvSpPr>
            <a:spLocks noGrp="1"/>
          </p:cNvSpPr>
          <p:nvPr>
            <p:ph type="ftr" sz="quarter" idx="3"/>
          </p:nvPr>
        </p:nvSpPr>
        <p:spPr>
          <a:xfrm>
            <a:off x="4554487" y="476672"/>
            <a:ext cx="3600400" cy="301227"/>
          </a:xfrm>
        </p:spPr>
        <p:txBody>
          <a:bodyPr/>
          <a:lstStyle/>
          <a:p>
            <a:r>
              <a:rPr lang="es-ES" dirty="0"/>
              <a:t>Puesta en producción segura </a:t>
            </a:r>
          </a:p>
          <a:p>
            <a:r>
              <a:rPr lang="es-ES" dirty="0"/>
              <a:t>UD1 INTRODUCCIÓN A PRUEBAS DE APLICACIONES WEB </a:t>
            </a:r>
          </a:p>
        </p:txBody>
      </p:sp>
    </p:spTree>
    <p:extLst>
      <p:ext uri="{BB962C8B-B14F-4D97-AF65-F5344CB8AC3E}">
        <p14:creationId xmlns:p14="http://schemas.microsoft.com/office/powerpoint/2010/main" val="44358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251519" y="2276873"/>
            <a:ext cx="8605935" cy="2160239"/>
          </a:xfrm>
        </p:spPr>
        <p:txBody>
          <a:bodyPr>
            <a:normAutofit/>
          </a:bodyPr>
          <a:lstStyle/>
          <a:p>
            <a:r>
              <a:rPr lang="es-ES" dirty="0"/>
              <a:t>Para poder comprender cómo realizar una puesta en producción segura, necesitamos tener claro a qué principales amenazas nos encontramos.</a:t>
            </a:r>
          </a:p>
          <a:p>
            <a:r>
              <a:rPr lang="es-ES" dirty="0"/>
              <a:t>Existen diferentes metodologías de realización de pruebas y estudio de vulnerabilidades en programación. La más importante de ellas dentro del entorno de aplicaciones web es </a:t>
            </a:r>
            <a:r>
              <a:rPr lang="es-ES" b="1" i="1" dirty="0"/>
              <a:t>OWASP</a:t>
            </a:r>
            <a:r>
              <a:rPr lang="es-ES" dirty="0"/>
              <a:t>.</a:t>
            </a:r>
          </a:p>
        </p:txBody>
      </p:sp>
      <p:sp>
        <p:nvSpPr>
          <p:cNvPr id="4" name="3 Título"/>
          <p:cNvSpPr>
            <a:spLocks noGrp="1"/>
          </p:cNvSpPr>
          <p:nvPr>
            <p:ph type="title"/>
          </p:nvPr>
        </p:nvSpPr>
        <p:spPr/>
        <p:txBody>
          <a:bodyPr/>
          <a:lstStyle/>
          <a:p>
            <a:r>
              <a:rPr lang="es-ES" dirty="0"/>
              <a:t>Introducción a pruebas y amenazas web </a:t>
            </a:r>
          </a:p>
        </p:txBody>
      </p:sp>
      <p:sp>
        <p:nvSpPr>
          <p:cNvPr id="5" name="3 Marcador de pie de página"/>
          <p:cNvSpPr>
            <a:spLocks noGrp="1"/>
          </p:cNvSpPr>
          <p:nvPr>
            <p:ph type="ftr" sz="quarter" idx="3"/>
          </p:nvPr>
        </p:nvSpPr>
        <p:spPr>
          <a:xfrm>
            <a:off x="4554487" y="476672"/>
            <a:ext cx="3600400" cy="301227"/>
          </a:xfrm>
        </p:spPr>
        <p:txBody>
          <a:bodyPr/>
          <a:lstStyle/>
          <a:p>
            <a:r>
              <a:rPr lang="es-ES" dirty="0"/>
              <a:t>Puesta en producción segura </a:t>
            </a:r>
          </a:p>
          <a:p>
            <a:r>
              <a:rPr lang="es-ES" dirty="0"/>
              <a:t>UD1 INTRODUCCIÓN A PRUEBAS DE APLICACIONES WEB </a:t>
            </a:r>
          </a:p>
        </p:txBody>
      </p:sp>
    </p:spTree>
    <p:extLst>
      <p:ext uri="{BB962C8B-B14F-4D97-AF65-F5344CB8AC3E}">
        <p14:creationId xmlns:p14="http://schemas.microsoft.com/office/powerpoint/2010/main" val="941868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242504" y="1988840"/>
            <a:ext cx="8605935" cy="3600400"/>
          </a:xfrm>
        </p:spPr>
        <p:txBody>
          <a:bodyPr>
            <a:normAutofit/>
          </a:bodyPr>
          <a:lstStyle/>
          <a:p>
            <a:r>
              <a:rPr lang="es-ES" dirty="0"/>
              <a:t>Existen una gran cantidad de metodologías de auditoria para el software entre ellas podemos encontrar las normas ISO 19011,  IEEE 1028,  ASVS o OWASP,</a:t>
            </a:r>
          </a:p>
          <a:p>
            <a:r>
              <a:rPr lang="es-ES" dirty="0"/>
              <a:t>La única metodología específica para para aplicaciones de desarrollo web es OWASP.</a:t>
            </a:r>
          </a:p>
          <a:p>
            <a:r>
              <a:rPr lang="es-ES" dirty="0"/>
              <a:t>Open Web </a:t>
            </a:r>
            <a:r>
              <a:rPr lang="es-ES" dirty="0" err="1"/>
              <a:t>Application</a:t>
            </a:r>
            <a:r>
              <a:rPr lang="es-ES" dirty="0"/>
              <a:t> Security Project (OWASP).  Es una organización sin ánimo de lucro que promueve el desarrollo de software seguro que esté orientado al aplicativo web.</a:t>
            </a:r>
          </a:p>
          <a:p>
            <a:r>
              <a:rPr lang="es-ES" dirty="0"/>
              <a:t>OWASP se basa principalmente en el back-</a:t>
            </a:r>
            <a:r>
              <a:rPr lang="es-ES" dirty="0" err="1"/>
              <a:t>end</a:t>
            </a:r>
            <a:r>
              <a:rPr lang="es-ES" dirty="0"/>
              <a:t> no en el diseño.</a:t>
            </a:r>
          </a:p>
          <a:p>
            <a:r>
              <a:rPr lang="es-ES" dirty="0"/>
              <a:t>Sus recursos son completamente gratuitos.</a:t>
            </a:r>
          </a:p>
        </p:txBody>
      </p:sp>
      <p:sp>
        <p:nvSpPr>
          <p:cNvPr id="4" name="3 Título"/>
          <p:cNvSpPr>
            <a:spLocks noGrp="1"/>
          </p:cNvSpPr>
          <p:nvPr>
            <p:ph type="title"/>
          </p:nvPr>
        </p:nvSpPr>
        <p:spPr/>
        <p:txBody>
          <a:bodyPr/>
          <a:lstStyle/>
          <a:p>
            <a:r>
              <a:rPr lang="es-ES" dirty="0"/>
              <a:t>Introducción a pruebas y amenazas web </a:t>
            </a:r>
          </a:p>
        </p:txBody>
      </p:sp>
      <p:sp>
        <p:nvSpPr>
          <p:cNvPr id="5" name="3 Marcador de pie de página"/>
          <p:cNvSpPr>
            <a:spLocks noGrp="1"/>
          </p:cNvSpPr>
          <p:nvPr>
            <p:ph type="ftr" sz="quarter" idx="3"/>
          </p:nvPr>
        </p:nvSpPr>
        <p:spPr>
          <a:xfrm>
            <a:off x="4554487" y="476672"/>
            <a:ext cx="3600400" cy="301227"/>
          </a:xfrm>
        </p:spPr>
        <p:txBody>
          <a:bodyPr/>
          <a:lstStyle/>
          <a:p>
            <a:r>
              <a:rPr lang="es-ES" dirty="0"/>
              <a:t>Puesta en producción segura </a:t>
            </a:r>
          </a:p>
          <a:p>
            <a:r>
              <a:rPr lang="es-ES" dirty="0"/>
              <a:t>UD1 INTRODUCCIÓN A PRUEBAS DE APLICACIONES WEB </a:t>
            </a:r>
          </a:p>
        </p:txBody>
      </p:sp>
    </p:spTree>
    <p:extLst>
      <p:ext uri="{BB962C8B-B14F-4D97-AF65-F5344CB8AC3E}">
        <p14:creationId xmlns:p14="http://schemas.microsoft.com/office/powerpoint/2010/main" val="2470315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242504" y="1988840"/>
            <a:ext cx="8605935" cy="3600400"/>
          </a:xfrm>
        </p:spPr>
        <p:txBody>
          <a:bodyPr>
            <a:noAutofit/>
          </a:bodyPr>
          <a:lstStyle/>
          <a:p>
            <a:pPr marL="45720" indent="0">
              <a:spcBef>
                <a:spcPts val="0"/>
              </a:spcBef>
              <a:buNone/>
            </a:pPr>
            <a:r>
              <a:rPr lang="es-ES" sz="1800" b="1" dirty="0">
                <a:solidFill>
                  <a:srgbClr val="000000"/>
                </a:solidFill>
                <a:latin typeface="Arial" panose="020B0604020202020204" pitchFamily="34" charset="0"/>
              </a:rPr>
              <a:t>Y ¿Por qué una metodología sobre seguridad en aplicaciones web?</a:t>
            </a:r>
          </a:p>
          <a:p>
            <a:pPr algn="just" rtl="0" fontAlgn="base"/>
            <a:r>
              <a:rPr lang="es-ES" sz="1800" b="0" i="0" dirty="0">
                <a:solidFill>
                  <a:srgbClr val="000000"/>
                </a:solidFill>
                <a:effectLst/>
                <a:latin typeface="Arial" panose="020B0604020202020204" pitchFamily="34" charset="0"/>
              </a:rPr>
              <a:t>Las aplicaciones web son hoy en día un objetivo claro contra ataques de ciberdelincuentes, En un primer momento, cuando las empresas tenían dentro de su infraestructura los servidores web para sus aplicaciones, los ataques tenían como objetivo poder acceder desde el servidor web comprometido al resto de la red interna corporativa.  </a:t>
            </a:r>
            <a:endParaRPr lang="es-ES" sz="1050" b="0" i="0" dirty="0">
              <a:solidFill>
                <a:srgbClr val="000000"/>
              </a:solidFill>
              <a:effectLst/>
              <a:latin typeface="Segoe UI" panose="020B0502040204020203" pitchFamily="34" charset="0"/>
            </a:endParaRPr>
          </a:p>
          <a:p>
            <a:pPr algn="just" rtl="0" fontAlgn="base"/>
            <a:r>
              <a:rPr lang="es-ES" sz="1800" b="0" i="0" dirty="0">
                <a:solidFill>
                  <a:srgbClr val="000000"/>
                </a:solidFill>
                <a:effectLst/>
                <a:latin typeface="Arial" panose="020B0604020202020204" pitchFamily="34" charset="0"/>
              </a:rPr>
              <a:t>Hoy en día estos servidores de aplicaciones web y páginas web se encuentran externalizadas y contratadas como IaaS (Infraestructura como servicio en la nube). Por lo que aunque se comprometiera su seguridad no seria sencillo poder acceder al resto de la red corporativa de la empresa. Sin embargo, los ataques siguen creciendo exponencialmente y nos preguntamos ¿qué es lo que buscan?. La respuesta es sencilla, necesitan datos, desean robar los datos de las BBDD a las que se conectan estos servidores. </a:t>
            </a:r>
            <a:endParaRPr lang="es-ES" sz="1050" b="0" i="0" dirty="0">
              <a:solidFill>
                <a:srgbClr val="000000"/>
              </a:solidFill>
              <a:effectLst/>
              <a:latin typeface="Segoe UI" panose="020B0502040204020203" pitchFamily="34" charset="0"/>
            </a:endParaRPr>
          </a:p>
          <a:p>
            <a:pPr marL="45720" indent="0">
              <a:spcBef>
                <a:spcPts val="0"/>
              </a:spcBef>
              <a:buNone/>
            </a:pPr>
            <a:r>
              <a:rPr lang="es-ES" sz="1100" dirty="0"/>
              <a:t>.</a:t>
            </a:r>
            <a:endParaRPr lang="es-ES" sz="1300" dirty="0"/>
          </a:p>
        </p:txBody>
      </p:sp>
      <p:sp>
        <p:nvSpPr>
          <p:cNvPr id="4" name="3 Título"/>
          <p:cNvSpPr>
            <a:spLocks noGrp="1"/>
          </p:cNvSpPr>
          <p:nvPr>
            <p:ph type="title"/>
          </p:nvPr>
        </p:nvSpPr>
        <p:spPr/>
        <p:txBody>
          <a:bodyPr/>
          <a:lstStyle/>
          <a:p>
            <a:r>
              <a:rPr lang="es-ES" dirty="0"/>
              <a:t>Introducción a pruebas y amenazas web </a:t>
            </a:r>
          </a:p>
        </p:txBody>
      </p:sp>
      <p:sp>
        <p:nvSpPr>
          <p:cNvPr id="5" name="3 Marcador de pie de página"/>
          <p:cNvSpPr>
            <a:spLocks noGrp="1"/>
          </p:cNvSpPr>
          <p:nvPr>
            <p:ph type="ftr" sz="quarter" idx="3"/>
          </p:nvPr>
        </p:nvSpPr>
        <p:spPr>
          <a:xfrm>
            <a:off x="4554487" y="476672"/>
            <a:ext cx="3600400" cy="301227"/>
          </a:xfrm>
        </p:spPr>
        <p:txBody>
          <a:bodyPr/>
          <a:lstStyle/>
          <a:p>
            <a:r>
              <a:rPr lang="es-ES" dirty="0"/>
              <a:t>Puesta en producción segura </a:t>
            </a:r>
          </a:p>
          <a:p>
            <a:r>
              <a:rPr lang="es-ES" dirty="0"/>
              <a:t>UD1 INTRODUCCIÓN A PRUEBAS DE APLICACIONES WEB </a:t>
            </a:r>
          </a:p>
        </p:txBody>
      </p:sp>
    </p:spTree>
    <p:extLst>
      <p:ext uri="{BB962C8B-B14F-4D97-AF65-F5344CB8AC3E}">
        <p14:creationId xmlns:p14="http://schemas.microsoft.com/office/powerpoint/2010/main" val="2928791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242504" y="1988840"/>
            <a:ext cx="8605935" cy="3600400"/>
          </a:xfrm>
        </p:spPr>
        <p:txBody>
          <a:bodyPr>
            <a:normAutofit/>
          </a:bodyPr>
          <a:lstStyle/>
          <a:p>
            <a:r>
              <a:rPr lang="es-ES" b="1" dirty="0"/>
              <a:t>OWASP</a:t>
            </a:r>
            <a:r>
              <a:rPr lang="es-ES" dirty="0"/>
              <a:t> (Open Web </a:t>
            </a:r>
            <a:r>
              <a:rPr lang="es-ES" dirty="0" err="1"/>
              <a:t>Application</a:t>
            </a:r>
            <a:r>
              <a:rPr lang="es-ES" dirty="0"/>
              <a:t> Security Project) es una metodología enfocada a mejorar la seguridad de aplicaciones web, todos sus materiales están disponibles gratuitamente en su web https://owasp.org así mismo todo el software recomendado también es libre y de código abierto. </a:t>
            </a:r>
          </a:p>
          <a:p>
            <a:r>
              <a:rPr lang="es-ES" dirty="0"/>
              <a:t>Nos ofrece Guías de desarrollo, de testing de aplicaciones seguras donde se describen los ataques más comunes incluyendo ejemplos, discutiendo diferentes áreas de las fases de una auditoría como </a:t>
            </a:r>
            <a:r>
              <a:rPr lang="es-ES" dirty="0" err="1"/>
              <a:t>footprinting</a:t>
            </a:r>
            <a:r>
              <a:rPr lang="es-ES" dirty="0"/>
              <a:t>, </a:t>
            </a:r>
            <a:r>
              <a:rPr lang="es-ES" dirty="0" err="1"/>
              <a:t>fingerprinting</a:t>
            </a:r>
            <a:r>
              <a:rPr lang="es-ES" dirty="0"/>
              <a:t>, descubrimiento de puertos, aplicaciones, enumeración de usuarios, etc., además, cada año publican el top 10 de vulnerabilidades de aplicaciones web. </a:t>
            </a:r>
          </a:p>
        </p:txBody>
      </p:sp>
      <p:sp>
        <p:nvSpPr>
          <p:cNvPr id="4" name="3 Título"/>
          <p:cNvSpPr>
            <a:spLocks noGrp="1"/>
          </p:cNvSpPr>
          <p:nvPr>
            <p:ph type="title"/>
          </p:nvPr>
        </p:nvSpPr>
        <p:spPr/>
        <p:txBody>
          <a:bodyPr/>
          <a:lstStyle/>
          <a:p>
            <a:r>
              <a:rPr lang="es-ES" dirty="0"/>
              <a:t>Introducción a pruebas y amenazas web </a:t>
            </a:r>
          </a:p>
        </p:txBody>
      </p:sp>
      <p:sp>
        <p:nvSpPr>
          <p:cNvPr id="5" name="3 Marcador de pie de página"/>
          <p:cNvSpPr>
            <a:spLocks noGrp="1"/>
          </p:cNvSpPr>
          <p:nvPr>
            <p:ph type="ftr" sz="quarter" idx="3"/>
          </p:nvPr>
        </p:nvSpPr>
        <p:spPr>
          <a:xfrm>
            <a:off x="4554487" y="476672"/>
            <a:ext cx="3600400" cy="301227"/>
          </a:xfrm>
        </p:spPr>
        <p:txBody>
          <a:bodyPr/>
          <a:lstStyle/>
          <a:p>
            <a:r>
              <a:rPr lang="es-ES" dirty="0"/>
              <a:t>Puesta en producción segura </a:t>
            </a:r>
          </a:p>
          <a:p>
            <a:r>
              <a:rPr lang="es-ES" dirty="0"/>
              <a:t>UD1 INTRODUCCIÓN A PRUEBAS DE APLICACIONES WEB </a:t>
            </a:r>
          </a:p>
        </p:txBody>
      </p:sp>
    </p:spTree>
    <p:extLst>
      <p:ext uri="{BB962C8B-B14F-4D97-AF65-F5344CB8AC3E}">
        <p14:creationId xmlns:p14="http://schemas.microsoft.com/office/powerpoint/2010/main" val="2697755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242504" y="1988840"/>
            <a:ext cx="8605935" cy="3600400"/>
          </a:xfrm>
        </p:spPr>
        <p:txBody>
          <a:bodyPr>
            <a:normAutofit/>
          </a:bodyPr>
          <a:lstStyle/>
          <a:p>
            <a:r>
              <a:rPr lang="es-ES" dirty="0"/>
              <a:t>¿Qué ofrece OWASP?</a:t>
            </a:r>
          </a:p>
          <a:p>
            <a:pPr lvl="1"/>
            <a:r>
              <a:rPr lang="es-ES" dirty="0"/>
              <a:t>OWASP Top10. (Convalidado con MITRE)</a:t>
            </a:r>
          </a:p>
          <a:p>
            <a:pPr lvl="1"/>
            <a:r>
              <a:rPr lang="es-ES" dirty="0"/>
              <a:t>Guía de desarrollo OWASP</a:t>
            </a:r>
          </a:p>
          <a:p>
            <a:pPr lvl="1"/>
            <a:r>
              <a:rPr lang="es-ES" dirty="0"/>
              <a:t>Guía de Testing OWASP</a:t>
            </a:r>
          </a:p>
          <a:p>
            <a:pPr lvl="1"/>
            <a:r>
              <a:rPr lang="es-ES" dirty="0" err="1"/>
              <a:t>Guia</a:t>
            </a:r>
            <a:r>
              <a:rPr lang="es-ES" dirty="0"/>
              <a:t> OWASP para aplicaciones web segura.</a:t>
            </a:r>
          </a:p>
          <a:p>
            <a:pPr lvl="1"/>
            <a:r>
              <a:rPr lang="es-ES" dirty="0"/>
              <a:t>Software de testing.</a:t>
            </a:r>
          </a:p>
          <a:p>
            <a:pPr lvl="2"/>
            <a:r>
              <a:rPr lang="es-ES" dirty="0" err="1"/>
              <a:t>WebGoat</a:t>
            </a:r>
            <a:endParaRPr lang="es-ES" dirty="0"/>
          </a:p>
          <a:p>
            <a:pPr lvl="2"/>
            <a:r>
              <a:rPr lang="es-ES" dirty="0" err="1"/>
              <a:t>WebScarab</a:t>
            </a:r>
            <a:endParaRPr lang="es-ES" dirty="0"/>
          </a:p>
          <a:p>
            <a:pPr lvl="2"/>
            <a:r>
              <a:rPr lang="es-ES" dirty="0"/>
              <a:t>ESAPI</a:t>
            </a:r>
          </a:p>
          <a:p>
            <a:pPr lvl="2"/>
            <a:r>
              <a:rPr lang="es-ES" dirty="0" err="1"/>
              <a:t>Etc</a:t>
            </a:r>
            <a:r>
              <a:rPr lang="es-ES" dirty="0"/>
              <a:t>,</a:t>
            </a:r>
          </a:p>
        </p:txBody>
      </p:sp>
      <p:sp>
        <p:nvSpPr>
          <p:cNvPr id="4" name="3 Título"/>
          <p:cNvSpPr>
            <a:spLocks noGrp="1"/>
          </p:cNvSpPr>
          <p:nvPr>
            <p:ph type="title"/>
          </p:nvPr>
        </p:nvSpPr>
        <p:spPr/>
        <p:txBody>
          <a:bodyPr/>
          <a:lstStyle/>
          <a:p>
            <a:r>
              <a:rPr lang="es-ES" dirty="0"/>
              <a:t>Introducción a pruebas y amenazas web </a:t>
            </a:r>
          </a:p>
        </p:txBody>
      </p:sp>
      <p:sp>
        <p:nvSpPr>
          <p:cNvPr id="5" name="3 Marcador de pie de página"/>
          <p:cNvSpPr>
            <a:spLocks noGrp="1"/>
          </p:cNvSpPr>
          <p:nvPr>
            <p:ph type="ftr" sz="quarter" idx="3"/>
          </p:nvPr>
        </p:nvSpPr>
        <p:spPr>
          <a:xfrm>
            <a:off x="4554487" y="476672"/>
            <a:ext cx="3600400" cy="301227"/>
          </a:xfrm>
        </p:spPr>
        <p:txBody>
          <a:bodyPr/>
          <a:lstStyle/>
          <a:p>
            <a:r>
              <a:rPr lang="es-ES" dirty="0"/>
              <a:t>Puesta en producción segura </a:t>
            </a:r>
          </a:p>
          <a:p>
            <a:r>
              <a:rPr lang="es-ES" dirty="0"/>
              <a:t>UD1 INTRODUCCIÓN A PRUEBAS DE APLICACIONES WEB </a:t>
            </a:r>
          </a:p>
        </p:txBody>
      </p:sp>
    </p:spTree>
    <p:extLst>
      <p:ext uri="{BB962C8B-B14F-4D97-AF65-F5344CB8AC3E}">
        <p14:creationId xmlns:p14="http://schemas.microsoft.com/office/powerpoint/2010/main" val="3238068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242504" y="1988840"/>
            <a:ext cx="8605935" cy="3600400"/>
          </a:xfrm>
        </p:spPr>
        <p:txBody>
          <a:bodyPr>
            <a:noAutofit/>
          </a:bodyPr>
          <a:lstStyle/>
          <a:p>
            <a:pPr marL="45720" indent="0">
              <a:spcBef>
                <a:spcPts val="0"/>
              </a:spcBef>
              <a:buNone/>
            </a:pPr>
            <a:r>
              <a:rPr lang="es-ES" sz="1100" dirty="0"/>
              <a:t>Como hemos mencionado anteriormente, incluye aplicaciones libres y de código abierto como: </a:t>
            </a:r>
          </a:p>
          <a:p>
            <a:pPr>
              <a:spcBef>
                <a:spcPts val="0"/>
              </a:spcBef>
            </a:pPr>
            <a:endParaRPr lang="es-ES" sz="1100" dirty="0"/>
          </a:p>
          <a:p>
            <a:pPr>
              <a:spcBef>
                <a:spcPts val="0"/>
              </a:spcBef>
            </a:pPr>
            <a:r>
              <a:rPr lang="es-ES" sz="1300" b="1" dirty="0" err="1"/>
              <a:t>Owasp</a:t>
            </a:r>
            <a:r>
              <a:rPr lang="es-ES" sz="1300" b="1" dirty="0"/>
              <a:t>-ZAP</a:t>
            </a:r>
            <a:r>
              <a:rPr lang="es-ES" sz="1300" dirty="0"/>
              <a:t>: La herramienta de búsqueda de vulnerabilidades web más utilizada. No es una herramienta comercial, es de código abierto y totalmente gratuita. Dispone de un proxy que permite interceptar todas las peticiones http y las respuestas para su evaluación. </a:t>
            </a:r>
          </a:p>
          <a:p>
            <a:pPr>
              <a:spcBef>
                <a:spcPts val="0"/>
              </a:spcBef>
            </a:pPr>
            <a:r>
              <a:rPr lang="es-ES" sz="1300" b="1" dirty="0" err="1"/>
              <a:t>WebGoat</a:t>
            </a:r>
            <a:r>
              <a:rPr lang="es-ES" sz="1300" dirty="0"/>
              <a:t>:  Base de pruebas que incorpora un conjunto de fallos en la misma aplicación, ilustrando fallos reales y enseñando ataques y soluciones para los mismos como, por ejemplo: </a:t>
            </a:r>
          </a:p>
          <a:p>
            <a:pPr lvl="1">
              <a:spcBef>
                <a:spcPts val="0"/>
              </a:spcBef>
            </a:pPr>
            <a:r>
              <a:rPr lang="es-ES" sz="1100" dirty="0"/>
              <a:t>Cross Site Scripting </a:t>
            </a:r>
          </a:p>
          <a:p>
            <a:pPr lvl="1">
              <a:spcBef>
                <a:spcPts val="0"/>
              </a:spcBef>
            </a:pPr>
            <a:r>
              <a:rPr lang="es-ES" sz="1100" dirty="0"/>
              <a:t>Inyección SQL </a:t>
            </a:r>
          </a:p>
          <a:p>
            <a:pPr lvl="1">
              <a:spcBef>
                <a:spcPts val="0"/>
              </a:spcBef>
            </a:pPr>
            <a:r>
              <a:rPr lang="es-ES" sz="1100" dirty="0"/>
              <a:t>Robo de sesión </a:t>
            </a:r>
          </a:p>
          <a:p>
            <a:pPr lvl="1">
              <a:spcBef>
                <a:spcPts val="0"/>
              </a:spcBef>
            </a:pPr>
            <a:r>
              <a:rPr lang="es-ES" sz="1100" dirty="0"/>
              <a:t>Inyección </a:t>
            </a:r>
            <a:r>
              <a:rPr lang="es-ES" sz="1100" dirty="0" err="1"/>
              <a:t>XPath</a:t>
            </a:r>
            <a:r>
              <a:rPr lang="es-ES" sz="1100" dirty="0"/>
              <a:t> </a:t>
            </a:r>
          </a:p>
          <a:p>
            <a:pPr lvl="1">
              <a:spcBef>
                <a:spcPts val="0"/>
              </a:spcBef>
            </a:pPr>
            <a:r>
              <a:rPr lang="es-ES" sz="1100" dirty="0"/>
              <a:t>Manipulación de parámetros </a:t>
            </a:r>
          </a:p>
          <a:p>
            <a:pPr lvl="1">
              <a:spcBef>
                <a:spcPts val="0"/>
              </a:spcBef>
            </a:pPr>
            <a:r>
              <a:rPr lang="es-ES" sz="1100" dirty="0"/>
              <a:t>Mecanismos de autentificación débiles.</a:t>
            </a:r>
          </a:p>
          <a:p>
            <a:pPr>
              <a:spcBef>
                <a:spcPts val="0"/>
              </a:spcBef>
            </a:pPr>
            <a:r>
              <a:rPr lang="es-ES" sz="1300" b="1" dirty="0" err="1"/>
              <a:t>WebScarab</a:t>
            </a:r>
            <a:r>
              <a:rPr lang="es-ES" sz="1300" dirty="0"/>
              <a:t>: Es un framework que permite el análisis de tráfico HTTP/HTTPS, que permite el análisis de fragmentos extrayendo scripts y código HTML, incorpora un proxy, spider y analiza las </a:t>
            </a:r>
            <a:r>
              <a:rPr lang="es-ES" sz="1300" dirty="0" err="1"/>
              <a:t>Session</a:t>
            </a:r>
            <a:r>
              <a:rPr lang="es-ES" sz="1300" dirty="0"/>
              <a:t> ID recopilando las cookies. </a:t>
            </a:r>
          </a:p>
        </p:txBody>
      </p:sp>
      <p:sp>
        <p:nvSpPr>
          <p:cNvPr id="4" name="3 Título"/>
          <p:cNvSpPr>
            <a:spLocks noGrp="1"/>
          </p:cNvSpPr>
          <p:nvPr>
            <p:ph type="title"/>
          </p:nvPr>
        </p:nvSpPr>
        <p:spPr/>
        <p:txBody>
          <a:bodyPr/>
          <a:lstStyle/>
          <a:p>
            <a:r>
              <a:rPr lang="es-ES" dirty="0"/>
              <a:t>Introducción a pruebas y amenazas web </a:t>
            </a:r>
          </a:p>
        </p:txBody>
      </p:sp>
      <p:sp>
        <p:nvSpPr>
          <p:cNvPr id="5" name="3 Marcador de pie de página"/>
          <p:cNvSpPr>
            <a:spLocks noGrp="1"/>
          </p:cNvSpPr>
          <p:nvPr>
            <p:ph type="ftr" sz="quarter" idx="3"/>
          </p:nvPr>
        </p:nvSpPr>
        <p:spPr>
          <a:xfrm>
            <a:off x="4554487" y="476672"/>
            <a:ext cx="3600400" cy="301227"/>
          </a:xfrm>
        </p:spPr>
        <p:txBody>
          <a:bodyPr/>
          <a:lstStyle/>
          <a:p>
            <a:r>
              <a:rPr lang="es-ES" dirty="0"/>
              <a:t>Puesta en producción segura </a:t>
            </a:r>
          </a:p>
          <a:p>
            <a:r>
              <a:rPr lang="es-ES" dirty="0"/>
              <a:t>UD1 INTRODUCCIÓN A PRUEBAS DE APLICACIONES WEB </a:t>
            </a:r>
          </a:p>
        </p:txBody>
      </p:sp>
    </p:spTree>
    <p:extLst>
      <p:ext uri="{BB962C8B-B14F-4D97-AF65-F5344CB8AC3E}">
        <p14:creationId xmlns:p14="http://schemas.microsoft.com/office/powerpoint/2010/main" val="2394779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a">
  <a:themeElements>
    <a:clrScheme name="Personalizado 2">
      <a:dk1>
        <a:srgbClr val="000000"/>
      </a:dk1>
      <a:lt1>
        <a:srgbClr val="FFFFFF"/>
      </a:lt1>
      <a:dk2>
        <a:srgbClr val="345C97"/>
      </a:dk2>
      <a:lt2>
        <a:srgbClr val="FFFFFF"/>
      </a:lt2>
      <a:accent1>
        <a:srgbClr val="838D9B"/>
      </a:accent1>
      <a:accent2>
        <a:srgbClr val="345C97"/>
      </a:accent2>
      <a:accent3>
        <a:srgbClr val="80716A"/>
      </a:accent3>
      <a:accent4>
        <a:srgbClr val="FF8600"/>
      </a:accent4>
      <a:accent5>
        <a:srgbClr val="345C97"/>
      </a:accent5>
      <a:accent6>
        <a:srgbClr val="5D5AD2"/>
      </a:accent6>
      <a:hlink>
        <a:srgbClr val="345C97"/>
      </a:hlink>
      <a:folHlink>
        <a:srgbClr val="FF8600"/>
      </a:folHlink>
    </a:clrScheme>
    <a:fontScheme name="Clásico de Office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a">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D608A18E5C364E4F9069453AAB036A6F" ma:contentTypeVersion="8" ma:contentTypeDescription="Crear nuevo documento." ma:contentTypeScope="" ma:versionID="c19f00bfe3d5d8c7dfd7b1669302a873">
  <xsd:schema xmlns:xsd="http://www.w3.org/2001/XMLSchema" xmlns:xs="http://www.w3.org/2001/XMLSchema" xmlns:p="http://schemas.microsoft.com/office/2006/metadata/properties" xmlns:ns2="9d691d1e-9117-4967-8635-a338639a832f" targetNamespace="http://schemas.microsoft.com/office/2006/metadata/properties" ma:root="true" ma:fieldsID="19d67ff1a5c573bbcfbf15297af4edef" ns2:_="">
    <xsd:import namespace="9d691d1e-9117-4967-8635-a338639a832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d691d1e-9117-4967-8635-a338639a832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109FEA2-0926-4510-8F7D-BB9F2E38C531}">
  <ds:schemaRefs>
    <ds:schemaRef ds:uri="http://schemas.microsoft.com/sharepoint/v3/contenttype/forms"/>
  </ds:schemaRefs>
</ds:datastoreItem>
</file>

<file path=customXml/itemProps2.xml><?xml version="1.0" encoding="utf-8"?>
<ds:datastoreItem xmlns:ds="http://schemas.openxmlformats.org/officeDocument/2006/customXml" ds:itemID="{05EA1AA6-78A4-474A-9920-D43B500B9E42}">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34C4ABB2-9161-4651-8FF4-1AF9B893D08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d691d1e-9117-4967-8635-a338639a832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Perspective</Template>
  <TotalTime>1942</TotalTime>
  <Words>3440</Words>
  <Application>Microsoft Office PowerPoint</Application>
  <PresentationFormat>Presentación en pantalla (4:3)</PresentationFormat>
  <Paragraphs>187</Paragraphs>
  <Slides>24</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24</vt:i4>
      </vt:variant>
    </vt:vector>
  </HeadingPairs>
  <TitlesOfParts>
    <vt:vector size="30" baseType="lpstr">
      <vt:lpstr>Arial</vt:lpstr>
      <vt:lpstr>Calibri</vt:lpstr>
      <vt:lpstr>Roboto</vt:lpstr>
      <vt:lpstr>Segoe UI</vt:lpstr>
      <vt:lpstr>Wingdings</vt:lpstr>
      <vt:lpstr>Perspectiva</vt:lpstr>
      <vt:lpstr>PUESTA EN PRODUCCIÓN SEGURA CIBERSEGURIDAD EN EL ENTORNO TI</vt:lpstr>
      <vt:lpstr>Introducción a pruebas y amenazas web </vt:lpstr>
      <vt:lpstr>Introducción a pruebas y amenazas web </vt:lpstr>
      <vt:lpstr>Introducción a pruebas y amenazas web </vt:lpstr>
      <vt:lpstr>Introducción a pruebas y amenazas web </vt:lpstr>
      <vt:lpstr>Introducción a pruebas y amenazas web </vt:lpstr>
      <vt:lpstr>Introducción a pruebas y amenazas web </vt:lpstr>
      <vt:lpstr>Introducción a pruebas y amenazas web </vt:lpstr>
      <vt:lpstr>Introducción a pruebas y amenazas web </vt:lpstr>
      <vt:lpstr>Introducción a pruebas y amenazas web </vt:lpstr>
      <vt:lpstr>Introducción a pruebas y amenazas web </vt:lpstr>
      <vt:lpstr>Introducción a pruebas y amenazas web </vt:lpstr>
      <vt:lpstr>Introducción a pruebas y amenazas web </vt:lpstr>
      <vt:lpstr>Introducción a pruebas y amenazas web </vt:lpstr>
      <vt:lpstr>Introducción a pruebas y amenazas web </vt:lpstr>
      <vt:lpstr>Introducción a pruebas y amenazas web </vt:lpstr>
      <vt:lpstr>Introducción a pruebas y amenazas web </vt:lpstr>
      <vt:lpstr>Introducción a pruebas y amenazas web </vt:lpstr>
      <vt:lpstr>Introducción a pruebas y amenazas web </vt:lpstr>
      <vt:lpstr>Introducción a pruebas y amenazas web </vt:lpstr>
      <vt:lpstr>Introducción a pruebas y amenazas web </vt:lpstr>
      <vt:lpstr>Introducción a pruebas y amenazas web </vt:lpstr>
      <vt:lpstr>Introducción a pruebas y amenazas web </vt:lpstr>
      <vt:lpstr>Introducción a pruebas y amenazas web </vt:lpstr>
    </vt:vector>
  </TitlesOfParts>
  <Company>U-TAD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Eva Perandones Serrano</dc:creator>
  <cp:lastModifiedBy>Sonia Fernandez</cp:lastModifiedBy>
  <cp:revision>55</cp:revision>
  <dcterms:created xsi:type="dcterms:W3CDTF">2013-10-15T13:27:45Z</dcterms:created>
  <dcterms:modified xsi:type="dcterms:W3CDTF">2022-09-15T10:23:00Z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0x010100D608A18E5C364E4F9069453AAB036A6F</vt:lpwstr>
  </property>
</Properties>
</file>