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7" r:id="rId4"/>
    <p:sldId id="258" r:id="rId5"/>
    <p:sldId id="259" r:id="rId6"/>
    <p:sldId id="262" r:id="rId7"/>
    <p:sldId id="261" r:id="rId8"/>
    <p:sldId id="260" r:id="rId9"/>
    <p:sldId id="263"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3" userDrawn="1">
          <p15:clr>
            <a:srgbClr val="A4A3A4"/>
          </p15:clr>
        </p15:guide>
        <p15:guide id="2" pos="1620" userDrawn="1">
          <p15:clr>
            <a:srgbClr val="A4A3A4"/>
          </p15:clr>
        </p15:guide>
        <p15:guide id="3"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385B"/>
    <a:srgbClr val="0B426A"/>
    <a:srgbClr val="A27C7A"/>
    <a:srgbClr val="C0A6A5"/>
    <a:srgbClr val="0A426A"/>
    <a:srgbClr val="003B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82" y="307"/>
      </p:cViewPr>
      <p:guideLst>
        <p:guide orient="horz" pos="2283"/>
        <p:guide pos="1620"/>
        <p:guide pos="2880"/>
      </p:guideLst>
    </p:cSldViewPr>
  </p:slideViewPr>
  <p:notesTextViewPr>
    <p:cViewPr>
      <p:scale>
        <a:sx n="1" d="1"/>
        <a:sy n="1" d="1"/>
      </p:scale>
      <p:origin x="0" y="0"/>
    </p:cViewPr>
  </p:notesTextViewPr>
  <p:notesViewPr>
    <p:cSldViewPr snapToGrid="0">
      <p:cViewPr varScale="1">
        <p:scale>
          <a:sx n="60" d="100"/>
          <a:sy n="60" d="100"/>
        </p:scale>
        <p:origin x="2438"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402216-1DD8-4AB3-8BF0-CFB6DFF1249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C69EFE-5A9A-4272-A138-4483215D921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922" y="0"/>
            <a:ext cx="9809922" cy="516311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ea typeface="Arial" panose="020B0604020202020204" pitchFamily="34" charset="0"/>
              </a:defRPr>
            </a:lvl1p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ea typeface="Arial" panose="020B0604020202020204" pitchFamily="34" charset="0"/>
              </a:defRPr>
            </a:lvl1pPr>
          </a:lstStyle>
          <a:p>
            <a:fld id="{4F9A4CF2-39D5-471D-AEEA-44C9DDC767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Arial" panose="020B060402020202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Arial" panose="020B060402020202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Arial" panose="020B060402020202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Arial" panose="020B060402020202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Arial" panose="020B0604020202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033395" y="3029585"/>
            <a:ext cx="5854065" cy="299085"/>
          </a:xfrm>
          <a:prstGeom prst="rect">
            <a:avLst/>
          </a:prstGeom>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defRPr/>
            </a:pPr>
            <a:r>
              <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 </a:t>
            </a:r>
            <a:endPar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1" name="矩形 1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947670" y="1543050"/>
            <a:ext cx="5939790" cy="831215"/>
          </a:xfrm>
          <a:prstGeom prst="rect">
            <a:avLst/>
          </a:prstGeom>
          <a:noFill/>
        </p:spPr>
        <p:txBody>
          <a:bodyPr wrap="square">
            <a:noAutofit/>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7200" i="0" u="none" strike="noStrike" kern="1200" cap="none" spc="0" normalizeH="0" baseline="0" noProof="0" dirty="0">
              <a:ln>
                <a:noFill/>
              </a:ln>
              <a:solidFill>
                <a:srgbClr val="C0A6A5"/>
              </a:solidFill>
              <a:effectLst/>
              <a:uLnTx/>
              <a:uFillTx/>
              <a:latin typeface="Arial" panose="020B0604020202020204"/>
              <a:ea typeface="Arial" panose="020B0604020202020204" pitchFamily="34" charset="0"/>
              <a:cs typeface="+mn-cs"/>
            </a:endParaRPr>
          </a:p>
        </p:txBody>
      </p:sp>
      <p:sp>
        <p:nvSpPr>
          <p:cNvPr id="2" name="Text Box 1"/>
          <p:cNvSpPr txBox="1"/>
          <p:nvPr/>
        </p:nvSpPr>
        <p:spPr>
          <a:xfrm>
            <a:off x="4589780" y="1889760"/>
            <a:ext cx="4318000" cy="1938655"/>
          </a:xfrm>
          <a:prstGeom prst="rect">
            <a:avLst/>
          </a:prstGeom>
          <a:noFill/>
        </p:spPr>
        <p:txBody>
          <a:bodyPr wrap="square" rtlCol="0">
            <a:noAutofit/>
          </a:bodyPr>
          <a:p>
            <a:r>
              <a:rPr lang="en-US" altLang="en-GB" sz="2800">
                <a:solidFill>
                  <a:schemeClr val="accent1">
                    <a:lumMod val="20000"/>
                    <a:lumOff val="80000"/>
                  </a:schemeClr>
                </a:solidFill>
                <a:latin typeface="Javanese Text" panose="02000000000000000000" charset="0"/>
                <a:cs typeface="Javanese Text" panose="02000000000000000000" charset="0"/>
              </a:rPr>
              <a:t>PREDICTIVE AUDIENCE MODELING </a:t>
            </a:r>
            <a:endParaRPr lang="en-US" altLang="en-GB" sz="2800">
              <a:solidFill>
                <a:schemeClr val="accent1">
                  <a:lumMod val="20000"/>
                  <a:lumOff val="80000"/>
                </a:schemeClr>
              </a:solidFill>
              <a:latin typeface="Javanese Text" panose="02000000000000000000" charset="0"/>
              <a:cs typeface="Javanese Text" panose="02000000000000000000" charset="0"/>
            </a:endParaRPr>
          </a:p>
          <a:p>
            <a:r>
              <a:rPr lang="en-US" altLang="en-GB" sz="2800">
                <a:solidFill>
                  <a:schemeClr val="accent1">
                    <a:lumMod val="20000"/>
                    <a:lumOff val="80000"/>
                  </a:schemeClr>
                </a:solidFill>
                <a:latin typeface="Javanese Text" panose="02000000000000000000" charset="0"/>
                <a:cs typeface="Javanese Text" panose="02000000000000000000" charset="0"/>
              </a:rPr>
              <a:t>FOR NEW CUSTOMER</a:t>
            </a:r>
            <a:endParaRPr lang="en-US" altLang="en-GB" sz="2800">
              <a:solidFill>
                <a:schemeClr val="accent1">
                  <a:lumMod val="20000"/>
                  <a:lumOff val="80000"/>
                </a:schemeClr>
              </a:solidFill>
              <a:latin typeface="Javanese Text" panose="02000000000000000000" charset="0"/>
              <a:cs typeface="Javanese Text" panose="02000000000000000000" charset="0"/>
            </a:endParaRPr>
          </a:p>
          <a:p>
            <a:r>
              <a:rPr lang="en-US" altLang="en-GB" sz="2800">
                <a:solidFill>
                  <a:schemeClr val="accent1">
                    <a:lumMod val="20000"/>
                    <a:lumOff val="80000"/>
                  </a:schemeClr>
                </a:solidFill>
                <a:latin typeface="Javanese Text" panose="02000000000000000000" charset="0"/>
                <a:cs typeface="Javanese Text" panose="02000000000000000000" charset="0"/>
              </a:rPr>
              <a:t> ACQUISITION</a:t>
            </a:r>
            <a:r>
              <a:rPr lang="en-US" altLang="en-GB">
                <a:solidFill>
                  <a:schemeClr val="accent1">
                    <a:lumMod val="20000"/>
                    <a:lumOff val="80000"/>
                  </a:schemeClr>
                </a:solidFill>
                <a:latin typeface="Javanese Text" panose="02000000000000000000" charset="0"/>
                <a:cs typeface="Javanese Text" panose="02000000000000000000" charset="0"/>
              </a:rPr>
              <a:t> </a:t>
            </a:r>
            <a:endParaRPr lang="en-US" altLang="en-GB">
              <a:solidFill>
                <a:schemeClr val="accent1">
                  <a:lumMod val="20000"/>
                  <a:lumOff val="80000"/>
                </a:schemeClr>
              </a:solidFill>
              <a:latin typeface="Javanese Text" panose="02000000000000000000" charset="0"/>
              <a:cs typeface="Javanese Text" panose="020000000000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67690" y="655320"/>
            <a:ext cx="6979285" cy="2861310"/>
          </a:xfrm>
          <a:prstGeom prst="rect">
            <a:avLst/>
          </a:prstGeom>
          <a:noFill/>
        </p:spPr>
        <p:txBody>
          <a:bodyPr wrap="square" rtlCol="0" anchor="t">
            <a:spAutoFit/>
          </a:bodyPr>
          <a:p>
            <a:r>
              <a:rPr lang="en-US" altLang="en-GB" sz="2400">
                <a:solidFill>
                  <a:schemeClr val="bg1"/>
                </a:solidFill>
                <a:latin typeface="Javanese Text" panose="02000000000000000000" charset="0"/>
                <a:cs typeface="Javanese Text" panose="02000000000000000000" charset="0"/>
              </a:rPr>
              <a:t>4. Deployment (2 weeks):</a:t>
            </a:r>
            <a:endParaRPr lang="en-US" altLang="en-GB" sz="2400">
              <a:solidFill>
                <a:schemeClr val="bg1"/>
              </a:solidFill>
              <a:latin typeface="Javanese Text" panose="02000000000000000000" charset="0"/>
              <a:cs typeface="Javanese Text" panose="02000000000000000000" charset="0"/>
            </a:endParaRPr>
          </a:p>
          <a:p>
            <a:endParaRPr lang="en-US" altLang="en-GB" sz="2400">
              <a:solidFill>
                <a:schemeClr val="bg1"/>
              </a:solidFill>
              <a:latin typeface="Javanese Text" panose="02000000000000000000" charset="0"/>
              <a:cs typeface="Javanese Text" panose="02000000000000000000" charset="0"/>
            </a:endParaRPr>
          </a:p>
          <a:p>
            <a:r>
              <a:rPr lang="en-US" altLang="en-GB" sz="2400">
                <a:solidFill>
                  <a:schemeClr val="bg1"/>
                </a:solidFill>
                <a:latin typeface="Javanese Text" panose="02000000000000000000" charset="0"/>
                <a:cs typeface="Javanese Text" panose="02000000000000000000" charset="0"/>
              </a:rPr>
              <a:t>*   Week 17: Deploy the model and application to a staging environment.</a:t>
            </a:r>
            <a:endParaRPr lang="en-US" altLang="en-GB" sz="2400">
              <a:solidFill>
                <a:schemeClr val="bg1"/>
              </a:solidFill>
              <a:latin typeface="Javanese Text" panose="02000000000000000000" charset="0"/>
              <a:cs typeface="Javanese Text" panose="02000000000000000000" charset="0"/>
            </a:endParaRPr>
          </a:p>
          <a:p>
            <a:r>
              <a:rPr lang="en-US" altLang="en-GB" sz="2400">
                <a:solidFill>
                  <a:schemeClr val="bg1"/>
                </a:solidFill>
                <a:latin typeface="Javanese Text" panose="02000000000000000000" charset="0"/>
                <a:cs typeface="Javanese Text" panose="02000000000000000000" charset="0"/>
              </a:rPr>
              <a:t>*   Week 18: Monitor the application in the staging environment and deploy to production.</a:t>
            </a:r>
            <a:endParaRPr lang="en-US" altLang="en-GB" sz="2400">
              <a:solidFill>
                <a:schemeClr val="bg1"/>
              </a:solidFill>
              <a:latin typeface="Javanese Text" panose="02000000000000000000" charset="0"/>
              <a:cs typeface="Javanese Text" panose="02000000000000000000" charset="0"/>
            </a:endParaRPr>
          </a:p>
          <a:p>
            <a:endParaRPr lang="en-US" altLang="en-GB"/>
          </a:p>
          <a:p>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2585" y="1159510"/>
            <a:ext cx="8893175" cy="3230245"/>
          </a:xfrm>
          <a:prstGeom prst="rect">
            <a:avLst/>
          </a:prstGeom>
          <a:noFill/>
        </p:spPr>
        <p:txBody>
          <a:bodyPr wrap="square" rtlCol="0">
            <a:spAutoFit/>
          </a:bodyPr>
          <a:p>
            <a:r>
              <a:rPr lang="en-US" altLang="en-GB" sz="2400">
                <a:solidFill>
                  <a:schemeClr val="bg1"/>
                </a:solidFill>
                <a:latin typeface="Javanese Text" panose="02000000000000000000" charset="0"/>
                <a:cs typeface="Javanese Text" panose="02000000000000000000" charset="0"/>
              </a:rPr>
              <a:t>M</a:t>
            </a:r>
            <a:r>
              <a:rPr lang="en-US" altLang="en-GB" sz="2000">
                <a:solidFill>
                  <a:schemeClr val="bg1"/>
                </a:solidFill>
                <a:latin typeface="Javanese Text" panose="02000000000000000000" charset="0"/>
                <a:cs typeface="Javanese Text" panose="02000000000000000000" charset="0"/>
              </a:rPr>
              <a:t>easure the success of this solution, we'll focus on a few key performance indicators (KPIs). First, we'll track accuracy to make sure the model is performing well. Then, we'll monitor user engagement metrics, like daily active users and session duration, to see how people are interacting with the system.</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We'll also look at operational efficiency, measuring things like processing time and resource utilization, to make sure everything is running smoothly. Finally, we'll keep an eye on user satisfaction through surveys and feedback forms to understand how well the solution meets their needs. These KPIs should give us a solid understanding of the solution's overall</a:t>
            </a:r>
            <a:r>
              <a:rPr lang="en-US" altLang="en-US" sz="2000">
                <a:solidFill>
                  <a:schemeClr val="bg1"/>
                </a:solidFill>
                <a:latin typeface="Javanese Text" panose="02000000000000000000" charset="0"/>
                <a:cs typeface="Javanese Text" panose="02000000000000000000" charset="0"/>
              </a:rPr>
              <a:t> </a:t>
            </a:r>
            <a:r>
              <a:rPr lang="en-US" altLang="en-GB" sz="2000">
                <a:solidFill>
                  <a:schemeClr val="bg1"/>
                </a:solidFill>
                <a:latin typeface="Javanese Text" panose="02000000000000000000" charset="0"/>
                <a:cs typeface="Javanese Text" panose="02000000000000000000" charset="0"/>
              </a:rPr>
              <a:t>success.</a:t>
            </a:r>
            <a:endParaRPr lang="en-US" altLang="en-GB" sz="2000">
              <a:solidFill>
                <a:schemeClr val="bg1"/>
              </a:solidFill>
              <a:latin typeface="Javanese Text" panose="02000000000000000000" charset="0"/>
              <a:cs typeface="Javanese Text" panose="02000000000000000000" charset="0"/>
            </a:endParaRPr>
          </a:p>
        </p:txBody>
      </p:sp>
      <p:sp>
        <p:nvSpPr>
          <p:cNvPr id="4" name="Text Box 3"/>
          <p:cNvSpPr txBox="1"/>
          <p:nvPr/>
        </p:nvSpPr>
        <p:spPr>
          <a:xfrm>
            <a:off x="-353060" y="293370"/>
            <a:ext cx="4559935" cy="521970"/>
          </a:xfrm>
          <a:prstGeom prst="rect">
            <a:avLst/>
          </a:prstGeom>
          <a:noFill/>
        </p:spPr>
        <p:txBody>
          <a:bodyPr wrap="square" rtlCol="0">
            <a:spAutoFit/>
          </a:bodyPr>
          <a:p>
            <a:r>
              <a:rPr lang="en-US" altLang="en-GB" sz="2800">
                <a:solidFill>
                  <a:schemeClr val="bg1"/>
                </a:solidFill>
                <a:latin typeface="Javanese Text" panose="02000000000000000000" charset="0"/>
                <a:cs typeface="Javanese Text" panose="02000000000000000000" charset="0"/>
              </a:rPr>
              <a:t>EVALUATION METRICS</a:t>
            </a:r>
            <a:r>
              <a:rPr lang="en-US" altLang="en-GB"/>
              <a:t> </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5697115" y="2382493"/>
            <a:ext cx="3594389" cy="333375"/>
          </a:xfrm>
          <a:prstGeom prst="rect">
            <a:avLst/>
          </a:prstGeom>
        </p:spPr>
        <p:txBody>
          <a:bodyPr wrap="square">
            <a:spAutoFit/>
          </a:bodyPr>
          <a:lstStyle/>
          <a:p>
            <a:pPr defTabSz="914400">
              <a:lnSpc>
                <a:spcPct val="150000"/>
              </a:lnSpc>
              <a:defRPr/>
            </a:pPr>
            <a:r>
              <a:rPr lang="en-US" altLang="zh-CN" sz="1050" kern="0">
                <a:solidFill>
                  <a:schemeClr val="bg1"/>
                </a:solidFill>
                <a:ea typeface="Arial" panose="020B0604020202020204" pitchFamily="34" charset="0"/>
                <a:cs typeface="Arial" panose="020B0604020202020204" pitchFamily="34" charset="0"/>
                <a:sym typeface="Arial" panose="020B0604020202020204" pitchFamily="34" charset="0"/>
              </a:rPr>
              <a:t> </a:t>
            </a:r>
            <a:endParaRPr lang="zh-CN" altLang="en-US" sz="1800" kern="0">
              <a:solidFill>
                <a:schemeClr val="bg1"/>
              </a:solidFill>
              <a:ea typeface="Arial" panose="020B0604020202020204" pitchFamily="34" charset="0"/>
            </a:endParaRPr>
          </a:p>
        </p:txBody>
      </p:sp>
      <p:sp>
        <p:nvSpPr>
          <p:cNvPr id="19" name="矩形 18"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59690" y="141605"/>
            <a:ext cx="876935" cy="76200"/>
          </a:xfrm>
          <a:prstGeom prst="rect">
            <a:avLst/>
          </a:prstGeom>
          <a:noFill/>
        </p:spPr>
        <p:txBody>
          <a:bodyPr wrap="none">
            <a:noAutofit/>
          </a:bodyPr>
          <a:lstStyle/>
          <a:p>
            <a:pPr lvl="0">
              <a:defRPr/>
            </a:pPr>
            <a:endParaRPr lang="en-US" altLang="zh-CN" sz="3200">
              <a:solidFill>
                <a:srgbClr val="C0A6A5"/>
              </a:solidFill>
              <a:latin typeface="Arial" panose="020B0604020202020204" pitchFamily="34" charset="0"/>
              <a:ea typeface="Arial" panose="020B0604020202020204" pitchFamily="34" charset="0"/>
            </a:endParaRPr>
          </a:p>
        </p:txBody>
      </p:sp>
      <p:sp>
        <p:nvSpPr>
          <p:cNvPr id="2" name="Text Box 1"/>
          <p:cNvSpPr txBox="1"/>
          <p:nvPr/>
        </p:nvSpPr>
        <p:spPr>
          <a:xfrm>
            <a:off x="-224790" y="213995"/>
            <a:ext cx="3554095" cy="521970"/>
          </a:xfrm>
          <a:prstGeom prst="rect">
            <a:avLst/>
          </a:prstGeom>
          <a:noFill/>
        </p:spPr>
        <p:txBody>
          <a:bodyPr wrap="square" rtlCol="0">
            <a:spAutoFit/>
          </a:bodyPr>
          <a:p>
            <a:r>
              <a:rPr lang="en-US" altLang="en-GB" sz="2800">
                <a:solidFill>
                  <a:schemeClr val="bg2"/>
                </a:solidFill>
                <a:latin typeface="Javanese Text" panose="02000000000000000000" charset="0"/>
                <a:cs typeface="Javanese Text" panose="02000000000000000000" charset="0"/>
              </a:rPr>
              <a:t>INTRODUCTION</a:t>
            </a:r>
            <a:r>
              <a:rPr lang="en-US" altLang="en-GB" sz="2800"/>
              <a:t> </a:t>
            </a:r>
            <a:endParaRPr lang="en-US" altLang="en-GB" sz="2800"/>
          </a:p>
        </p:txBody>
      </p:sp>
      <p:sp>
        <p:nvSpPr>
          <p:cNvPr id="3" name="Text Box 2"/>
          <p:cNvSpPr txBox="1"/>
          <p:nvPr/>
        </p:nvSpPr>
        <p:spPr>
          <a:xfrm>
            <a:off x="2305685" y="913130"/>
            <a:ext cx="6716395" cy="3975100"/>
          </a:xfrm>
          <a:prstGeom prst="rect">
            <a:avLst/>
          </a:prstGeom>
          <a:noFill/>
        </p:spPr>
        <p:txBody>
          <a:bodyPr wrap="square" rtlCol="0" anchor="t">
            <a:noAutofit/>
          </a:bodyPr>
          <a:p>
            <a:r>
              <a:rPr lang="en-US" altLang="en-GB">
                <a:solidFill>
                  <a:schemeClr val="accent1">
                    <a:lumMod val="20000"/>
                    <a:lumOff val="80000"/>
                  </a:schemeClr>
                </a:solidFill>
                <a:latin typeface="Javanese Text" panose="02000000000000000000" charset="0"/>
                <a:cs typeface="Javanese Text" panose="02000000000000000000" charset="0"/>
              </a:rPr>
              <a:t>In today's competitive landscape, acquiring new customers efficiently and effectively is paramount. Traditional marketing approaches often rely on broad targeting, resulting in wasted resources and diluted impact. This proposal outlines a strategy to leverage the power of a Data Management Platform (DMP) to build predictive audience models, enabling highly targeted and efficient new customer acquisition. By analyzing existing customer data and identifying key attributes, we can create lookalike audiences and target potential customers who exhibit a high propensity to convert. This approach will not only improve the ROI of marketing campaigns but also enhance the overall customer acquisition process, driving sustainable growth for the</a:t>
            </a:r>
            <a:r>
              <a:rPr lang="en-US" altLang="en-US">
                <a:solidFill>
                  <a:schemeClr val="accent1">
                    <a:lumMod val="20000"/>
                    <a:lumOff val="80000"/>
                  </a:schemeClr>
                </a:solidFill>
                <a:latin typeface="Javanese Text" panose="02000000000000000000" charset="0"/>
                <a:cs typeface="Javanese Text" panose="02000000000000000000" charset="0"/>
              </a:rPr>
              <a:t> </a:t>
            </a:r>
            <a:r>
              <a:rPr lang="en-US" altLang="en-GB">
                <a:solidFill>
                  <a:schemeClr val="accent1">
                    <a:lumMod val="20000"/>
                    <a:lumOff val="80000"/>
                  </a:schemeClr>
                </a:solidFill>
                <a:latin typeface="Javanese Text" panose="02000000000000000000" charset="0"/>
                <a:cs typeface="Javanese Text" panose="02000000000000000000" charset="0"/>
              </a:rPr>
              <a:t>organization.</a:t>
            </a:r>
            <a:endParaRPr lang="en-US" altLang="en-GB">
              <a:solidFill>
                <a:schemeClr val="accent1">
                  <a:lumMod val="20000"/>
                  <a:lumOff val="80000"/>
                </a:schemeClr>
              </a:solidFill>
              <a:latin typeface="Javanese Text" panose="02000000000000000000" charset="0"/>
              <a:cs typeface="Javanese Text" panose="0200000000000000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87755" y="161925"/>
            <a:ext cx="6976110" cy="460375"/>
          </a:xfrm>
          <a:prstGeom prst="rect">
            <a:avLst/>
          </a:prstGeom>
          <a:noFill/>
        </p:spPr>
        <p:txBody>
          <a:bodyPr wrap="square" rtlCol="0">
            <a:spAutoFit/>
          </a:bodyPr>
          <a:p>
            <a:r>
              <a:rPr lang="en-US" altLang="en-GB" sz="2400">
                <a:solidFill>
                  <a:schemeClr val="bg2"/>
                </a:solidFill>
                <a:latin typeface="Javanese Text" panose="02000000000000000000" charset="0"/>
                <a:cs typeface="Javanese Text" panose="02000000000000000000" charset="0"/>
              </a:rPr>
              <a:t>Challenges with Traditional Customer Acquisition </a:t>
            </a:r>
            <a:endParaRPr lang="en-US" altLang="en-GB" sz="2400">
              <a:solidFill>
                <a:schemeClr val="bg2"/>
              </a:solidFill>
              <a:latin typeface="Javanese Text" panose="02000000000000000000" charset="0"/>
              <a:cs typeface="Javanese Text" panose="02000000000000000000" charset="0"/>
            </a:endParaRPr>
          </a:p>
        </p:txBody>
      </p:sp>
      <p:sp>
        <p:nvSpPr>
          <p:cNvPr id="4" name="Text Box 3"/>
          <p:cNvSpPr txBox="1"/>
          <p:nvPr/>
        </p:nvSpPr>
        <p:spPr>
          <a:xfrm>
            <a:off x="525780" y="682625"/>
            <a:ext cx="8169275" cy="4192270"/>
          </a:xfrm>
          <a:prstGeom prst="rect">
            <a:avLst/>
          </a:prstGeom>
          <a:noFill/>
        </p:spPr>
        <p:txBody>
          <a:bodyPr wrap="square" rtlCol="0" anchor="t">
            <a:noAutofit/>
          </a:bodyPr>
          <a:p>
            <a:r>
              <a:rPr lang="en-US" altLang="en-GB">
                <a:solidFill>
                  <a:schemeClr val="bg1">
                    <a:lumMod val="95000"/>
                  </a:schemeClr>
                </a:solidFill>
                <a:latin typeface="Javanese Text" panose="02000000000000000000" charset="0"/>
                <a:cs typeface="Javanese Text" panose="02000000000000000000" charset="0"/>
              </a:rPr>
              <a:t>*   Low Conversion Rates: Traditional methods often cast a wide net, targeting a broad audience with the hope of capturing a small percentage of interested individuals. This results in low conversion rates, as many of those reached are not genuinely interested in the product or service.</a:t>
            </a:r>
            <a:endParaRPr lang="en-US" altLang="en-GB">
              <a:solidFill>
                <a:schemeClr val="bg1">
                  <a:lumMod val="95000"/>
                </a:schemeClr>
              </a:solidFill>
              <a:latin typeface="Javanese Text" panose="02000000000000000000" charset="0"/>
              <a:cs typeface="Javanese Text" panose="02000000000000000000" charset="0"/>
            </a:endParaRPr>
          </a:p>
          <a:p>
            <a:r>
              <a:rPr lang="en-US" altLang="en-GB">
                <a:solidFill>
                  <a:schemeClr val="bg1">
                    <a:lumMod val="95000"/>
                  </a:schemeClr>
                </a:solidFill>
                <a:latin typeface="Javanese Text" panose="02000000000000000000" charset="0"/>
                <a:cs typeface="Javanese Text" panose="02000000000000000000" charset="0"/>
              </a:rPr>
              <a:t>*   High Costs: The broad reach of traditional methods translates to high costs. Marketing spend is often wasted on reaching individuals who are unlikely to become customers, leading to a poor return on investment (ROI).</a:t>
            </a:r>
            <a:endParaRPr lang="en-US" altLang="en-GB">
              <a:solidFill>
                <a:schemeClr val="bg1">
                  <a:lumMod val="95000"/>
                </a:schemeClr>
              </a:solidFill>
              <a:latin typeface="Javanese Text" panose="02000000000000000000" charset="0"/>
              <a:cs typeface="Javanese Text" panose="02000000000000000000" charset="0"/>
            </a:endParaRPr>
          </a:p>
          <a:p>
            <a:r>
              <a:rPr lang="en-US" altLang="en-GB">
                <a:solidFill>
                  <a:schemeClr val="bg1">
                    <a:lumMod val="95000"/>
                  </a:schemeClr>
                </a:solidFill>
                <a:latin typeface="Javanese Text" panose="02000000000000000000" charset="0"/>
                <a:cs typeface="Javanese Text" panose="02000000000000000000" charset="0"/>
              </a:rPr>
              <a:t>*   Difficulty in Identifying the Right Target: Traditional methods struggle to accurately identify and target the most promising potential customers. This is due to a lack of detailed data and insights into customer behavior, preferences, and demographics.</a:t>
            </a:r>
            <a:endParaRPr lang="en-US" altLang="en-GB">
              <a:solidFill>
                <a:schemeClr val="bg1">
                  <a:lumMod val="95000"/>
                </a:schemeClr>
              </a:solidFill>
              <a:latin typeface="Javanese Text" panose="02000000000000000000" charset="0"/>
              <a:cs typeface="Javanese Text" panose="02000000000000000000" charset="0"/>
            </a:endParaRPr>
          </a:p>
          <a:p>
            <a:r>
              <a:rPr lang="en-US" altLang="en-GB">
                <a:solidFill>
                  <a:schemeClr val="bg1">
                    <a:lumMod val="95000"/>
                  </a:schemeClr>
                </a:solidFill>
                <a:latin typeface="Javanese Text" panose="02000000000000000000" charset="0"/>
                <a:cs typeface="Javanese Text" panose="02000000000000000000" charset="0"/>
              </a:rPr>
              <a:t>*   Ineffective Measurement and Optimization: Traditional methods often lack the ability to accurately measure campaign performance and optimize strategies in real-time. This makes it difficult to identify what's working and what's not, hindering continuous improvement.</a:t>
            </a:r>
            <a:endParaRPr lang="en-US" altLang="en-GB">
              <a:solidFill>
                <a:schemeClr val="bg1">
                  <a:lumMod val="95000"/>
                </a:schemeClr>
              </a:solidFill>
              <a:latin typeface="Javanese Text" panose="02000000000000000000" charset="0"/>
              <a:cs typeface="Javanese Text" panose="02000000000000000000" charset="0"/>
            </a:endParaRPr>
          </a:p>
          <a:p>
            <a:endParaRPr lang="en-US" altLang="en-GB">
              <a:solidFill>
                <a:schemeClr val="bg1">
                  <a:lumMod val="95000"/>
                </a:schemeClr>
              </a:solidFill>
              <a:latin typeface="Javanese Text" panose="02000000000000000000" charset="0"/>
              <a:cs typeface="Javanese Text" panose="020000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17500" y="200025"/>
            <a:ext cx="4592320" cy="521970"/>
          </a:xfrm>
          <a:prstGeom prst="rect">
            <a:avLst/>
          </a:prstGeom>
          <a:noFill/>
        </p:spPr>
        <p:txBody>
          <a:bodyPr wrap="square" rtlCol="0">
            <a:spAutoFit/>
          </a:bodyPr>
          <a:p>
            <a:r>
              <a:rPr lang="en-US" altLang="en-GB" sz="2800">
                <a:solidFill>
                  <a:schemeClr val="bg1"/>
                </a:solidFill>
                <a:latin typeface="Javanese Text" panose="02000000000000000000" charset="0"/>
                <a:cs typeface="Javanese Text" panose="02000000000000000000" charset="0"/>
              </a:rPr>
              <a:t>PROPOSED SOLUTION </a:t>
            </a:r>
            <a:endParaRPr lang="en-US" altLang="en-GB" sz="2800">
              <a:solidFill>
                <a:schemeClr val="bg1"/>
              </a:solidFill>
              <a:latin typeface="Javanese Text" panose="02000000000000000000" charset="0"/>
              <a:cs typeface="Javanese Text" panose="02000000000000000000" charset="0"/>
            </a:endParaRPr>
          </a:p>
        </p:txBody>
      </p:sp>
      <p:sp>
        <p:nvSpPr>
          <p:cNvPr id="7" name="Text Box 6"/>
          <p:cNvSpPr txBox="1"/>
          <p:nvPr/>
        </p:nvSpPr>
        <p:spPr>
          <a:xfrm>
            <a:off x="243205" y="819785"/>
            <a:ext cx="8231505" cy="4523105"/>
          </a:xfrm>
          <a:prstGeom prst="rect">
            <a:avLst/>
          </a:prstGeom>
          <a:noFill/>
        </p:spPr>
        <p:txBody>
          <a:bodyPr wrap="square" rtlCol="0" anchor="t">
            <a:spAutoFit/>
          </a:bodyPr>
          <a:p>
            <a:r>
              <a:rPr lang="en-US" altLang="en-GB">
                <a:solidFill>
                  <a:schemeClr val="bg1"/>
                </a:solidFill>
                <a:latin typeface="Javanese Text" panose="02000000000000000000" charset="0"/>
                <a:cs typeface="Javanese Text" panose="02000000000000000000" charset="0"/>
              </a:rPr>
              <a:t>Once the data is ingested into the DMP, it will be processed and transformed to create predictive audience models:</a:t>
            </a:r>
            <a:endParaRPr lang="en-US" altLang="en-GB">
              <a:solidFill>
                <a:schemeClr val="bg1"/>
              </a:solidFill>
              <a:latin typeface="Javanese Text" panose="02000000000000000000" charset="0"/>
              <a:cs typeface="Javanese Text" panose="02000000000000000000" charset="0"/>
            </a:endParaRPr>
          </a:p>
          <a:p>
            <a:endParaRPr lang="en-US" altLang="en-GB">
              <a:solidFill>
                <a:schemeClr val="bg1"/>
              </a:solidFill>
              <a:latin typeface="Javanese Text" panose="02000000000000000000" charset="0"/>
              <a:cs typeface="Javanese Text" panose="02000000000000000000" charset="0"/>
            </a:endParaRPr>
          </a:p>
          <a:p>
            <a:r>
              <a:rPr lang="en-US" altLang="en-GB">
                <a:solidFill>
                  <a:schemeClr val="bg1"/>
                </a:solidFill>
                <a:latin typeface="Javanese Text" panose="02000000000000000000" charset="0"/>
                <a:cs typeface="Javanese Text" panose="02000000000000000000" charset="0"/>
              </a:rPr>
              <a:t>1.  Data Integration and Identity Resolution: The DMP will integrate data from various sources and resolve customer identities across different channels and devices. This involves matching and merging data records to create a unified customer profile.</a:t>
            </a:r>
            <a:endParaRPr lang="en-US" altLang="en-GB">
              <a:solidFill>
                <a:schemeClr val="bg1"/>
              </a:solidFill>
              <a:latin typeface="Javanese Text" panose="02000000000000000000" charset="0"/>
              <a:cs typeface="Javanese Text" panose="02000000000000000000" charset="0"/>
            </a:endParaRPr>
          </a:p>
          <a:p>
            <a:r>
              <a:rPr lang="en-US" altLang="en-GB">
                <a:solidFill>
                  <a:schemeClr val="bg1"/>
                </a:solidFill>
                <a:latin typeface="Javanese Text" panose="02000000000000000000" charset="0"/>
                <a:cs typeface="Javanese Text" panose="02000000000000000000" charset="0"/>
              </a:rPr>
              <a:t>2.  Data Segmentation: The DMP will segment customers into distinct groups based on their attributes, behaviors, and preferences. This involves using clustering algorithms and rule-based segmentation techniques to identify meaningful customer segments.</a:t>
            </a:r>
            <a:endParaRPr lang="en-US" altLang="en-GB">
              <a:solidFill>
                <a:schemeClr val="bg1"/>
              </a:solidFill>
              <a:latin typeface="Javanese Text" panose="02000000000000000000" charset="0"/>
              <a:cs typeface="Javanese Text" panose="02000000000000000000" charset="0"/>
            </a:endParaRPr>
          </a:p>
          <a:p>
            <a:r>
              <a:rPr lang="en-US" altLang="en-GB">
                <a:solidFill>
                  <a:schemeClr val="bg1"/>
                </a:solidFill>
                <a:latin typeface="Javanese Text" panose="02000000000000000000" charset="0"/>
                <a:cs typeface="Javanese Text" panose="02000000000000000000" charset="0"/>
              </a:rPr>
              <a:t>3.  Predictive Modeling: The DMP will use machine learning algorithms to build predictive models that identify potential customers who are likely to convert. These models will analyze historical data to identify patterns and predict future behavior.</a:t>
            </a:r>
            <a:endParaRPr lang="en-US" altLang="en-GB">
              <a:solidFill>
                <a:schemeClr val="bg1"/>
              </a:solidFill>
              <a:latin typeface="Javanese Text" panose="02000000000000000000" charset="0"/>
              <a:cs typeface="Javanese Text" panose="02000000000000000000" charset="0"/>
            </a:endParaRPr>
          </a:p>
          <a:p>
            <a:endParaRPr lang="en-US" altLang="en-GB">
              <a:solidFill>
                <a:schemeClr val="bg1"/>
              </a:solidFill>
              <a:latin typeface="Javanese Text" panose="02000000000000000000" charset="0"/>
              <a:cs typeface="Javanese Text" panose="0200000000000000000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90220" y="202565"/>
            <a:ext cx="8476615" cy="2763520"/>
          </a:xfrm>
          <a:prstGeom prst="rect">
            <a:avLst/>
          </a:prstGeom>
          <a:noFill/>
        </p:spPr>
        <p:txBody>
          <a:bodyPr wrap="square" rtlCol="0" anchor="t">
            <a:noAutofit/>
          </a:bodyPr>
          <a:p>
            <a:endParaRPr lang="en-US" altLang="en-GB"/>
          </a:p>
          <a:p>
            <a:r>
              <a:rPr lang="en-US" altLang="en-GB">
                <a:solidFill>
                  <a:schemeClr val="bg1"/>
                </a:solidFill>
                <a:latin typeface="Javanese Text" panose="02000000000000000000" charset="0"/>
                <a:cs typeface="Javanese Text" panose="02000000000000000000" charset="0"/>
              </a:rPr>
              <a:t>4.  Scoring and Ranking: The DMP will score and rank potential customers based on their likelihood to convert. This involves assigning a score to each individual based on their predicted probability of conversion.</a:t>
            </a:r>
            <a:endParaRPr lang="en-US" altLang="en-GB">
              <a:solidFill>
                <a:schemeClr val="bg1"/>
              </a:solidFill>
              <a:latin typeface="Javanese Text" panose="02000000000000000000" charset="0"/>
              <a:cs typeface="Javanese Text" panose="02000000000000000000" charset="0"/>
            </a:endParaRPr>
          </a:p>
          <a:p>
            <a:endParaRPr lang="en-US" altLang="en-GB">
              <a:solidFill>
                <a:schemeClr val="bg1"/>
              </a:solidFill>
              <a:latin typeface="Javanese Text" panose="02000000000000000000" charset="0"/>
              <a:cs typeface="Javanese Text" panose="02000000000000000000" charset="0"/>
            </a:endParaRPr>
          </a:p>
          <a:p>
            <a:r>
              <a:rPr lang="en-US" altLang="en-GB">
                <a:solidFill>
                  <a:schemeClr val="bg1"/>
                </a:solidFill>
                <a:latin typeface="Javanese Text" panose="02000000000000000000" charset="0"/>
                <a:cs typeface="Javanese Text" panose="02000000000000000000" charset="0"/>
              </a:rPr>
              <a:t>5.  Audience Creation: The DMP will create targeted audiences based on the predictive models. These audiences will consist of potential customers who have a high propensity</a:t>
            </a:r>
            <a:r>
              <a:rPr lang="en-US" altLang="en-US">
                <a:solidFill>
                  <a:schemeClr val="bg1"/>
                </a:solidFill>
                <a:latin typeface="Javanese Text" panose="02000000000000000000" charset="0"/>
                <a:cs typeface="Javanese Text" panose="02000000000000000000" charset="0"/>
              </a:rPr>
              <a:t> </a:t>
            </a:r>
            <a:r>
              <a:rPr lang="en-US" altLang="en-GB">
                <a:solidFill>
                  <a:schemeClr val="bg1"/>
                </a:solidFill>
                <a:latin typeface="Javanese Text" panose="02000000000000000000" charset="0"/>
                <a:cs typeface="Javanese Text" panose="02000000000000000000" charset="0"/>
              </a:rPr>
              <a:t>to</a:t>
            </a:r>
            <a:r>
              <a:rPr lang="en-US" altLang="en-US">
                <a:solidFill>
                  <a:schemeClr val="bg1"/>
                </a:solidFill>
                <a:latin typeface="Javanese Text" panose="02000000000000000000" charset="0"/>
                <a:cs typeface="Javanese Text" panose="02000000000000000000" charset="0"/>
              </a:rPr>
              <a:t> </a:t>
            </a:r>
            <a:r>
              <a:rPr lang="en-US" altLang="en-GB">
                <a:solidFill>
                  <a:schemeClr val="bg1"/>
                </a:solidFill>
                <a:latin typeface="Javanese Text" panose="02000000000000000000" charset="0"/>
                <a:cs typeface="Javanese Text" panose="02000000000000000000" charset="0"/>
              </a:rPr>
              <a:t>convert.</a:t>
            </a:r>
            <a:endParaRPr lang="en-US" altLang="en-GB">
              <a:solidFill>
                <a:schemeClr val="bg1"/>
              </a:solidFill>
              <a:latin typeface="Javanese Text" panose="02000000000000000000" charset="0"/>
              <a:cs typeface="Javanese Text" panose="0200000000000000000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4790" y="186690"/>
            <a:ext cx="4705350" cy="460375"/>
          </a:xfrm>
          <a:prstGeom prst="rect">
            <a:avLst/>
          </a:prstGeom>
          <a:noFill/>
        </p:spPr>
        <p:txBody>
          <a:bodyPr wrap="square" rtlCol="0">
            <a:spAutoFit/>
          </a:bodyPr>
          <a:p>
            <a:r>
              <a:rPr lang="en-US" altLang="en-GB" sz="2400">
                <a:solidFill>
                  <a:schemeClr val="bg1"/>
                </a:solidFill>
                <a:latin typeface="Javanese Text" panose="02000000000000000000" charset="0"/>
                <a:cs typeface="Javanese Text" panose="02000000000000000000" charset="0"/>
              </a:rPr>
              <a:t>TECHNICAL ARCHITECTURE</a:t>
            </a:r>
            <a:r>
              <a:rPr lang="en-US" altLang="en-GB" sz="2400">
                <a:latin typeface="Javanese Text" panose="02000000000000000000" charset="0"/>
                <a:cs typeface="Javanese Text" panose="02000000000000000000" charset="0"/>
              </a:rPr>
              <a:t> </a:t>
            </a:r>
            <a:endParaRPr lang="en-US" altLang="en-GB" sz="2400">
              <a:latin typeface="Javanese Text" panose="02000000000000000000" charset="0"/>
              <a:cs typeface="Javanese Text" panose="02000000000000000000" charset="0"/>
            </a:endParaRPr>
          </a:p>
        </p:txBody>
      </p:sp>
      <p:sp>
        <p:nvSpPr>
          <p:cNvPr id="3" name="Text Box 2"/>
          <p:cNvSpPr txBox="1"/>
          <p:nvPr/>
        </p:nvSpPr>
        <p:spPr>
          <a:xfrm>
            <a:off x="361315" y="833120"/>
            <a:ext cx="7837170" cy="3784600"/>
          </a:xfrm>
          <a:prstGeom prst="rect">
            <a:avLst/>
          </a:prstGeom>
          <a:noFill/>
        </p:spPr>
        <p:txBody>
          <a:bodyPr wrap="square" rtlCol="0" anchor="t">
            <a:spAutoFit/>
          </a:bodyPr>
          <a:p>
            <a:r>
              <a:rPr lang="en-US" altLang="en-GB" sz="2000">
                <a:solidFill>
                  <a:schemeClr val="bg1"/>
                </a:solidFill>
                <a:latin typeface="Javanese Text" panose="02000000000000000000" charset="0"/>
                <a:cs typeface="Javanese Text" panose="02000000000000000000" charset="0"/>
              </a:rPr>
              <a:t>So for the technical architecture, we're looking at a few key components. First, we'll need a robust data storage solution, probably a cloud-based database like AWS RDS or Google Cloud SQL, to handle all the information. Then, we'll use an API built with something like Python's Flask or Node.js to create a bridge between the database and the user interface.</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For the user interface, a JavaScript framework like React or Angular would work well to create a dynamic and responsive experience. We'll also need to set up authentication and authorization services to keep everything secure, possibly using OAuth 2.0.</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024"/>
          <p:cNvSpPr>
            <a:spLocks noChangeAspect="1"/>
          </p:cNvSpPr>
          <p:nvPr/>
        </p:nvSpPr>
        <p:spPr>
          <a:xfrm>
            <a:off x="3995738" y="2003425"/>
            <a:ext cx="1152525" cy="1136650"/>
          </a:xfrm>
          <a:prstGeom prst="rect">
            <a:avLst/>
          </a:prstGeom>
          <a:noFill/>
          <a:ln w="9525">
            <a:noFill/>
          </a:ln>
        </p:spPr>
      </p:sp>
      <p:sp>
        <p:nvSpPr>
          <p:cNvPr id="4" name="Text Box 3"/>
          <p:cNvSpPr txBox="1"/>
          <p:nvPr/>
        </p:nvSpPr>
        <p:spPr>
          <a:xfrm>
            <a:off x="328930" y="173990"/>
            <a:ext cx="5262880" cy="460375"/>
          </a:xfrm>
          <a:prstGeom prst="rect">
            <a:avLst/>
          </a:prstGeom>
          <a:noFill/>
        </p:spPr>
        <p:txBody>
          <a:bodyPr wrap="square" rtlCol="0">
            <a:spAutoFit/>
          </a:bodyPr>
          <a:p>
            <a:r>
              <a:rPr lang="en-US" altLang="en-GB" sz="2400">
                <a:solidFill>
                  <a:schemeClr val="bg1"/>
                </a:solidFill>
                <a:latin typeface="Javanese Text" panose="02000000000000000000" charset="0"/>
                <a:cs typeface="Javanese Text" panose="02000000000000000000" charset="0"/>
              </a:rPr>
              <a:t>IMPLEMENTATION  PLAN </a:t>
            </a:r>
            <a:endParaRPr lang="en-US" altLang="en-GB" sz="2400">
              <a:solidFill>
                <a:schemeClr val="bg1"/>
              </a:solidFill>
              <a:latin typeface="Javanese Text" panose="02000000000000000000" charset="0"/>
              <a:cs typeface="Javanese Text" panose="02000000000000000000" charset="0"/>
            </a:endParaRPr>
          </a:p>
        </p:txBody>
      </p:sp>
      <p:sp>
        <p:nvSpPr>
          <p:cNvPr id="5" name="Text Box 4"/>
          <p:cNvSpPr txBox="1"/>
          <p:nvPr/>
        </p:nvSpPr>
        <p:spPr>
          <a:xfrm>
            <a:off x="572135" y="1026795"/>
            <a:ext cx="6962140" cy="3326765"/>
          </a:xfrm>
          <a:prstGeom prst="rect">
            <a:avLst/>
          </a:prstGeom>
          <a:noFill/>
        </p:spPr>
        <p:txBody>
          <a:bodyPr wrap="square" rtlCol="0" anchor="t">
            <a:noAutofit/>
          </a:bodyPr>
          <a:p>
            <a:r>
              <a:rPr lang="en-US" altLang="en-GB" sz="2000">
                <a:solidFill>
                  <a:schemeClr val="bg1"/>
                </a:solidFill>
                <a:latin typeface="Javanese Text" panose="02000000000000000000" charset="0"/>
                <a:cs typeface="Javanese Text" panose="02000000000000000000" charset="0"/>
              </a:rPr>
              <a:t>1. Data Integration (4 weeks):</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1: Set up data pipelines to extract data from various sources.</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2: Clean and transform the data to fit the model requirements.</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3: Load the transformed data into the cloud-based database.</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4: Verify the data integration process and ensure data quality.</a:t>
            </a:r>
            <a:endParaRPr lang="en-US" altLang="en-GB" sz="2000">
              <a:solidFill>
                <a:schemeClr val="bg1"/>
              </a:solidFill>
              <a:latin typeface="Javanese Text" panose="02000000000000000000" charset="0"/>
              <a:cs typeface="Javanese Text" panose="0200000000000000000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340" y="448310"/>
            <a:ext cx="7174230" cy="3769360"/>
          </a:xfrm>
          <a:prstGeom prst="rect">
            <a:avLst/>
          </a:prstGeom>
          <a:noFill/>
        </p:spPr>
        <p:txBody>
          <a:bodyPr wrap="square" rtlCol="0" anchor="t">
            <a:noAutofit/>
          </a:bodyPr>
          <a:p>
            <a:r>
              <a:rPr lang="en-US" altLang="en-GB" sz="2000">
                <a:solidFill>
                  <a:schemeClr val="bg1"/>
                </a:solidFill>
                <a:latin typeface="Javanese Text" panose="02000000000000000000" charset="0"/>
                <a:cs typeface="Javanese Text" panose="02000000000000000000" charset="0"/>
              </a:rPr>
              <a:t>2. Model Development (8 weeks):</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5-6: Develop the initial model using machine learning frameworks.</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7: Train the model on the integrated data.</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8: Evaluate the model's performance and fine-tune as necessary.</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9-10: Conduct thorough testing of the model.</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11: Refine the model based on testing results.</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12: Validate the model with a separate validation dataset.</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52145" y="576580"/>
            <a:ext cx="7201535" cy="3287395"/>
          </a:xfrm>
          <a:prstGeom prst="rect">
            <a:avLst/>
          </a:prstGeom>
          <a:noFill/>
        </p:spPr>
        <p:txBody>
          <a:bodyPr wrap="square" rtlCol="0" anchor="t">
            <a:noAutofit/>
          </a:bodyPr>
          <a:p>
            <a:r>
              <a:rPr lang="en-US" altLang="en-GB" sz="2400">
                <a:solidFill>
                  <a:schemeClr val="bg1"/>
                </a:solidFill>
                <a:latin typeface="Javanese Text" panose="02000000000000000000" charset="0"/>
                <a:cs typeface="Javanese Text" panose="02000000000000000000" charset="0"/>
              </a:rPr>
              <a:t>3. Testing (4 weeks):</a:t>
            </a:r>
            <a:endParaRPr lang="en-US" altLang="en-GB" sz="2400">
              <a:solidFill>
                <a:schemeClr val="bg1"/>
              </a:solidFill>
              <a:latin typeface="Javanese Text" panose="02000000000000000000" charset="0"/>
              <a:cs typeface="Javanese Text" panose="02000000000000000000" charset="0"/>
            </a:endParaRPr>
          </a:p>
          <a:p>
            <a:endParaRPr lang="en-US" altLang="en-GB" sz="2400">
              <a:solidFill>
                <a:schemeClr val="bg1"/>
              </a:solidFill>
              <a:latin typeface="Javanese Text" panose="02000000000000000000" charset="0"/>
              <a:cs typeface="Javanese Text" panose="02000000000000000000" charset="0"/>
            </a:endParaRPr>
          </a:p>
          <a:p>
            <a:r>
              <a:rPr lang="en-US" altLang="en-GB" sz="2400">
                <a:solidFill>
                  <a:schemeClr val="bg1"/>
                </a:solidFill>
                <a:latin typeface="Javanese Text" panose="02000000000000000000" charset="0"/>
                <a:cs typeface="Javanese Text" panose="02000000000000000000" charset="0"/>
              </a:rPr>
              <a:t>*   Week 13-14: Perform unit and integration tests on all components.</a:t>
            </a:r>
            <a:endParaRPr lang="en-US" altLang="en-GB" sz="2400">
              <a:solidFill>
                <a:schemeClr val="bg1"/>
              </a:solidFill>
              <a:latin typeface="Javanese Text" panose="02000000000000000000" charset="0"/>
              <a:cs typeface="Javanese Text" panose="02000000000000000000" charset="0"/>
            </a:endParaRPr>
          </a:p>
          <a:p>
            <a:r>
              <a:rPr lang="en-US" altLang="en-GB" sz="2400">
                <a:solidFill>
                  <a:schemeClr val="bg1"/>
                </a:solidFill>
                <a:latin typeface="Javanese Text" panose="02000000000000000000" charset="0"/>
                <a:cs typeface="Javanese Text" panose="02000000000000000000" charset="0"/>
              </a:rPr>
              <a:t>*   Week 15: Conduct user acceptance testing (UAT) with stakeholders.</a:t>
            </a:r>
            <a:endParaRPr lang="en-US" altLang="en-GB" sz="2400">
              <a:solidFill>
                <a:schemeClr val="bg1"/>
              </a:solidFill>
              <a:latin typeface="Javanese Text" panose="02000000000000000000" charset="0"/>
              <a:cs typeface="Javanese Text" panose="02000000000000000000" charset="0"/>
            </a:endParaRPr>
          </a:p>
          <a:p>
            <a:r>
              <a:rPr lang="en-US" altLang="en-GB" sz="2400">
                <a:solidFill>
                  <a:schemeClr val="bg1"/>
                </a:solidFill>
                <a:latin typeface="Javanese Text" panose="02000000000000000000" charset="0"/>
                <a:cs typeface="Javanese Text" panose="02000000000000000000" charset="0"/>
              </a:rPr>
              <a:t>*   Week 16: Address any issues identified during testing and prepare for deployment.</a:t>
            </a:r>
            <a:endParaRPr lang="en-US" altLang="en-GB" sz="2400">
              <a:solidFill>
                <a:schemeClr val="bg1"/>
              </a:solidFill>
              <a:latin typeface="Javanese Text" panose="02000000000000000000" charset="0"/>
              <a:cs typeface="Javanese Text" panose="02000000000000000000" charset="0"/>
            </a:endParaRPr>
          </a:p>
          <a:p>
            <a:endParaRPr lang="en-US" altLang="en-GB" sz="2400">
              <a:solidFill>
                <a:schemeClr val="bg1"/>
              </a:solidFill>
              <a:latin typeface="Javanese Text" panose="02000000000000000000" charset="0"/>
              <a:cs typeface="Javanese Text" panose="0200000000000000000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1">
      <a:majorFont>
        <a:latin typeface="Arial"/>
        <a:ea typeface="微软雅黑"/>
        <a:cs typeface=""/>
      </a:majorFont>
      <a:minorFont>
        <a:latin typeface="Arial"/>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5690</Words>
  <Application>WPS Slides</Application>
  <PresentationFormat>全屏显示(16:9)</PresentationFormat>
  <Paragraphs>79</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Arial</vt:lpstr>
      <vt:lpstr>Javanese Text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LAVIISHA VERMA</cp:lastModifiedBy>
  <cp:revision>58</cp:revision>
  <dcterms:created xsi:type="dcterms:W3CDTF">2018-08-31T07:35:00Z</dcterms:created>
  <dcterms:modified xsi:type="dcterms:W3CDTF">2025-05-05T14:00:20Z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2057-12.2.0.20796</vt:lpwstr>
  </property>
  <property fmtid="{D5CDD505-2E9C-101B-9397-08002B2CF9AE}" pid="3" name="ICV">
    <vt:lpwstr>FEFB522395694110BF63D55A6887B08F_13</vt:lpwstr>
  </property>
</Properties>
</file>