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51857-21F7-4523-9D5B-1C90CE235585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D8D9-C089-462B-B897-9FCBD41A7F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我们的问题：</a:t>
            </a:r>
            <a:r>
              <a:rPr lang="en-US" altLang="zh-CN" dirty="0" smtClean="0"/>
              <a:t>image----&gt; image with texture</a:t>
            </a:r>
          </a:p>
          <a:p>
            <a:pPr lvl="1"/>
            <a:r>
              <a:rPr lang="zh-CN" altLang="en-US" dirty="0" smtClean="0"/>
              <a:t>广义上：</a:t>
            </a:r>
            <a:r>
              <a:rPr lang="en-US" altLang="zh-CN" dirty="0" smtClean="0"/>
              <a:t>unpaired</a:t>
            </a:r>
            <a:r>
              <a:rPr lang="zh-CN" altLang="en-US" dirty="0" smtClean="0"/>
              <a:t>图到图变换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特点：增加</a:t>
            </a:r>
            <a:r>
              <a:rPr lang="en-US" altLang="zh-CN" dirty="0" smtClean="0"/>
              <a:t>texture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dirty="0" smtClean="0"/>
              <a:t>Unpaired </a:t>
            </a:r>
            <a:r>
              <a:rPr lang="en-US" dirty="0" smtClean="0"/>
              <a:t>Image-to-Image </a:t>
            </a:r>
            <a:r>
              <a:rPr lang="en-US" dirty="0" smtClean="0"/>
              <a:t>Translation using </a:t>
            </a:r>
            <a:r>
              <a:rPr lang="en-US" dirty="0" smtClean="0"/>
              <a:t>Cycle-Consistent Adversarial Networks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共同点：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unpaired</a:t>
            </a:r>
            <a:r>
              <a:rPr lang="zh-CN" altLang="en-US" dirty="0" smtClean="0"/>
              <a:t>图到图</a:t>
            </a:r>
            <a:r>
              <a:rPr lang="zh-CN" altLang="en-US" dirty="0" smtClean="0"/>
              <a:t>变换，原图是真实场景，比较丰富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尝试复现</a:t>
            </a:r>
            <a:endParaRPr lang="en-US" altLang="zh-CN" dirty="0" smtClean="0"/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Unpaired Image-to-Image Translation using Cycle-Consistent Adversarial Networks</a:t>
            </a:r>
            <a:endParaRPr lang="zh-CN" altLang="en-US" sz="2800" dirty="0"/>
          </a:p>
        </p:txBody>
      </p:sp>
      <p:pic>
        <p:nvPicPr>
          <p:cNvPr id="2050" name="Picture 2" descr="E:\weekly report\8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2352675" cy="17716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802" y="1714488"/>
            <a:ext cx="520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他的假设：图像域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变换到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，图像</a:t>
            </a:r>
            <a:r>
              <a:rPr lang="en-US" altLang="zh-CN" dirty="0" smtClean="0"/>
              <a:t>y</a:t>
            </a:r>
            <a:r>
              <a:rPr lang="zh-CN" altLang="en-US" dirty="0" smtClean="0"/>
              <a:t>也能变换到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 smtClean="0"/>
              <a:t>个域是平等的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1" name="Picture 3" descr="E:\weekly report\8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857496"/>
            <a:ext cx="3686175" cy="6000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43240" y="2500306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除了传统</a:t>
            </a:r>
            <a:r>
              <a:rPr lang="en-US" altLang="zh-CN" dirty="0" smtClean="0"/>
              <a:t>GAN loss</a:t>
            </a:r>
            <a:endParaRPr lang="zh-CN" altLang="en-US" dirty="0"/>
          </a:p>
        </p:txBody>
      </p:sp>
      <p:pic>
        <p:nvPicPr>
          <p:cNvPr id="2052" name="Picture 4" descr="E:\weekly report\8\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4000504"/>
            <a:ext cx="2876550" cy="5905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43240" y="3702610"/>
            <a:ext cx="15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Cycle loss</a:t>
            </a:r>
            <a:endParaRPr lang="zh-CN" altLang="en-US" dirty="0"/>
          </a:p>
        </p:txBody>
      </p:sp>
      <p:pic>
        <p:nvPicPr>
          <p:cNvPr id="2053" name="Picture 5" descr="E:\weekly report\8\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5214950"/>
            <a:ext cx="3286125" cy="1143000"/>
          </a:xfrm>
          <a:prstGeom prst="rect">
            <a:avLst/>
          </a:prstGeom>
          <a:noFill/>
        </p:spPr>
      </p:pic>
      <p:sp>
        <p:nvSpPr>
          <p:cNvPr id="11" name="左箭头 10"/>
          <p:cNvSpPr/>
          <p:nvPr/>
        </p:nvSpPr>
        <p:spPr>
          <a:xfrm>
            <a:off x="6143636" y="4214818"/>
            <a:ext cx="714380" cy="21431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16" y="3571876"/>
            <a:ext cx="2034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我觉得最关键的可能是：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zh-CN" altLang="en-US" dirty="0" smtClean="0">
                <a:solidFill>
                  <a:srgbClr val="FF0000"/>
                </a:solidFill>
              </a:rPr>
              <a:t>，在</a:t>
            </a:r>
            <a:r>
              <a:rPr lang="en-US" altLang="zh-CN" dirty="0" smtClean="0">
                <a:solidFill>
                  <a:srgbClr val="FF0000"/>
                </a:solidFill>
              </a:rPr>
              <a:t>unpaired</a:t>
            </a:r>
            <a:r>
              <a:rPr lang="zh-CN" altLang="en-US" dirty="0" smtClean="0">
                <a:solidFill>
                  <a:srgbClr val="FF0000"/>
                </a:solidFill>
              </a:rPr>
              <a:t>的情况下，也能引入</a:t>
            </a:r>
            <a:r>
              <a:rPr lang="en-US" altLang="zh-CN" dirty="0" smtClean="0">
                <a:solidFill>
                  <a:srgbClr val="FF0000"/>
                </a:solidFill>
              </a:rPr>
              <a:t>pixel-level loss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Related work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111442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Learning from Simulated and Unsupervised Images through Adversarial </a:t>
            </a:r>
            <a:r>
              <a:rPr lang="en-US" sz="2400" dirty="0" smtClean="0"/>
              <a:t>Trainin</a:t>
            </a:r>
            <a:r>
              <a:rPr lang="en-US" altLang="zh-CN" sz="2400" dirty="0" smtClean="0"/>
              <a:t>g</a:t>
            </a:r>
          </a:p>
          <a:p>
            <a:pPr lvl="1"/>
            <a:r>
              <a:rPr lang="zh-CN" altLang="en-US" sz="2000" dirty="0" smtClean="0"/>
              <a:t>学习</a:t>
            </a:r>
            <a:r>
              <a:rPr lang="en-US" altLang="zh-CN" sz="2000" dirty="0" smtClean="0"/>
              <a:t>refiner</a:t>
            </a:r>
            <a:r>
              <a:rPr lang="zh-CN" altLang="en-US" sz="2000" dirty="0" smtClean="0"/>
              <a:t>网络，使得</a:t>
            </a:r>
            <a:r>
              <a:rPr lang="en-US" altLang="zh-CN" sz="2000" dirty="0" smtClean="0"/>
              <a:t>simulator</a:t>
            </a:r>
            <a:r>
              <a:rPr lang="zh-CN" altLang="en-US" sz="2000" dirty="0" smtClean="0"/>
              <a:t>的图像看上去更真实</a:t>
            </a:r>
            <a:endParaRPr lang="en-US" sz="2000" dirty="0" smtClean="0"/>
          </a:p>
        </p:txBody>
      </p:sp>
      <p:pic>
        <p:nvPicPr>
          <p:cNvPr id="3074" name="Picture 2" descr="E:\weekly report\8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3000376" cy="1552575"/>
          </a:xfrm>
          <a:prstGeom prst="rect">
            <a:avLst/>
          </a:prstGeom>
          <a:noFill/>
        </p:spPr>
      </p:pic>
      <p:pic>
        <p:nvPicPr>
          <p:cNvPr id="3075" name="Picture 3" descr="E:\weekly report\8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214554"/>
            <a:ext cx="2981325" cy="428625"/>
          </a:xfrm>
          <a:prstGeom prst="rect">
            <a:avLst/>
          </a:prstGeom>
          <a:noFill/>
        </p:spPr>
      </p:pic>
      <p:pic>
        <p:nvPicPr>
          <p:cNvPr id="3076" name="Picture 4" descr="E:\weekly report\8\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643182"/>
            <a:ext cx="2314575" cy="6381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857752" y="3000372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rot="10800000">
            <a:off x="6286512" y="3071810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>
            <a:off x="6715140" y="2357430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0958" y="221455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 loss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0892" y="2571744"/>
            <a:ext cx="2071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   G loss</a:t>
            </a:r>
            <a:r>
              <a:rPr lang="zh-CN" altLang="en-US" sz="1400" dirty="0" smtClean="0">
                <a:solidFill>
                  <a:srgbClr val="FF0000"/>
                </a:solidFill>
              </a:rPr>
              <a:t>：引入</a:t>
            </a:r>
            <a:r>
              <a:rPr lang="en-US" altLang="zh-CN" sz="1400" dirty="0" smtClean="0">
                <a:solidFill>
                  <a:srgbClr val="FF0000"/>
                </a:solidFill>
              </a:rPr>
              <a:t>pixel level loss</a:t>
            </a:r>
            <a:r>
              <a:rPr lang="zh-CN" altLang="en-US" sz="1400" dirty="0" smtClean="0">
                <a:solidFill>
                  <a:srgbClr val="FF0000"/>
                </a:solidFill>
              </a:rPr>
              <a:t>，即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refinerd</a:t>
            </a:r>
            <a:r>
              <a:rPr lang="zh-CN" altLang="en-US" sz="1400" dirty="0" smtClean="0">
                <a:solidFill>
                  <a:srgbClr val="FF0000"/>
                </a:solidFill>
              </a:rPr>
              <a:t>图像要和</a:t>
            </a:r>
            <a:r>
              <a:rPr lang="en-US" altLang="zh-CN" sz="1400" dirty="0" smtClean="0">
                <a:solidFill>
                  <a:srgbClr val="FF0000"/>
                </a:solidFill>
              </a:rPr>
              <a:t>synthetic</a:t>
            </a:r>
            <a:r>
              <a:rPr lang="zh-CN" altLang="en-US" sz="1400" dirty="0" smtClean="0">
                <a:solidFill>
                  <a:srgbClr val="FF0000"/>
                </a:solidFill>
              </a:rPr>
              <a:t>图像相似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077" name="Picture 5" descr="E:\weekly report\6\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714884"/>
            <a:ext cx="4183081" cy="1527980"/>
          </a:xfrm>
          <a:prstGeom prst="rect">
            <a:avLst/>
          </a:prstGeom>
          <a:noFill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57242" y="3743340"/>
            <a:ext cx="8229600" cy="111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UNSUPERVISED CROSS-DOMAIN IMAGE </a:t>
            </a:r>
            <a:r>
              <a:rPr lang="en-US" sz="2400" dirty="0" smtClean="0"/>
              <a:t>GENERATION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dirty="0" smtClean="0">
                <a:solidFill>
                  <a:prstClr val="black"/>
                </a:solidFill>
              </a:rPr>
              <a:t>将头像转换为卡通图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18" name="Picture 5" descr="E:\weekly report\6\3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5000636"/>
            <a:ext cx="3000396" cy="911953"/>
          </a:xfrm>
          <a:prstGeom prst="rect">
            <a:avLst/>
          </a:prstGeom>
          <a:noFill/>
        </p:spPr>
      </p:pic>
      <p:cxnSp>
        <p:nvCxnSpPr>
          <p:cNvPr id="19" name="直接箭头连接符 18"/>
          <p:cNvCxnSpPr/>
          <p:nvPr/>
        </p:nvCxnSpPr>
        <p:spPr>
          <a:xfrm rot="10800000">
            <a:off x="6429388" y="5715016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57818" y="557214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16" y="5500702"/>
            <a:ext cx="2071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训练</a:t>
            </a:r>
            <a:r>
              <a:rPr lang="en-US" altLang="zh-CN" sz="1400" dirty="0" smtClean="0">
                <a:solidFill>
                  <a:srgbClr val="FF0000"/>
                </a:solidFill>
              </a:rPr>
              <a:t>G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</a:rPr>
              <a:t>引入</a:t>
            </a:r>
            <a:r>
              <a:rPr lang="en-US" altLang="zh-CN" sz="1400" dirty="0" smtClean="0">
                <a:solidFill>
                  <a:srgbClr val="FF0000"/>
                </a:solidFill>
              </a:rPr>
              <a:t>pixel level loss</a:t>
            </a:r>
            <a:r>
              <a:rPr lang="zh-CN" altLang="en-US" sz="1400" dirty="0" smtClean="0">
                <a:solidFill>
                  <a:srgbClr val="FF0000"/>
                </a:solidFill>
              </a:rPr>
              <a:t>，即</a:t>
            </a:r>
            <a:r>
              <a:rPr lang="zh-CN" altLang="en-US" sz="1400" dirty="0" smtClean="0">
                <a:solidFill>
                  <a:srgbClr val="FF0000"/>
                </a:solidFill>
              </a:rPr>
              <a:t>输入卡通图像时，则希望保持不变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Unpaired Image-to-Image Translation using Cycle-Consistent Adversarial Networks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1435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实验： </a:t>
            </a:r>
            <a:r>
              <a:rPr lang="en-US" altLang="zh-CN" sz="2400" dirty="0" smtClean="0"/>
              <a:t>X(horse) </a:t>
            </a:r>
            <a:r>
              <a:rPr lang="en-US" altLang="zh-CN" sz="2400" dirty="0" smtClean="0">
                <a:sym typeface="Wingdings" pitchFamily="2" charset="2"/>
              </a:rPr>
              <a:t>&lt;--&gt; Y(zebra)</a:t>
            </a:r>
            <a:endParaRPr lang="zh-CN" altLang="en-US" sz="2400" dirty="0"/>
          </a:p>
        </p:txBody>
      </p:sp>
      <p:pic>
        <p:nvPicPr>
          <p:cNvPr id="4098" name="Picture 2" descr="E:\weekly report\8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06732"/>
            <a:ext cx="6072230" cy="2174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86050" y="164954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X                                         G(x)                           F(G(x)) </a:t>
            </a:r>
            <a:endParaRPr lang="zh-CN" altLang="en-US" dirty="0"/>
          </a:p>
        </p:txBody>
      </p:sp>
      <p:pic>
        <p:nvPicPr>
          <p:cNvPr id="4099" name="Picture 3" descr="E:\weekly report\8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696172"/>
            <a:ext cx="6286544" cy="209041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86050" y="434555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Y                                     F(Y)                                G(F(Y))                                </a:t>
            </a:r>
            <a:endParaRPr lang="zh-CN" altLang="en-US" dirty="0"/>
          </a:p>
        </p:txBody>
      </p:sp>
      <p:pic>
        <p:nvPicPr>
          <p:cNvPr id="9" name="Picture 2" descr="E:\weekly report\8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48118"/>
            <a:ext cx="1928794" cy="1452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Unpaired Image-to-Image Translation using Cycle-Consistent Adversarial Networks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3076"/>
            <a:ext cx="8229600" cy="290037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Network architecture</a:t>
            </a:r>
            <a:r>
              <a:rPr lang="zh-CN" altLang="en-US" sz="2400" dirty="0" smtClean="0"/>
              <a:t>应该是对的，还在检查为什么训练效果不对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为了使两个域</a:t>
            </a:r>
            <a:r>
              <a:rPr lang="en-US" altLang="zh-CN" sz="2400" dirty="0" smtClean="0"/>
              <a:t>X,Y</a:t>
            </a:r>
            <a:r>
              <a:rPr lang="zh-CN" altLang="en-US" sz="2400" dirty="0" smtClean="0"/>
              <a:t>分布类似：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选一个数据集，比如</a:t>
            </a:r>
            <a:r>
              <a:rPr lang="en-US" altLang="zh-CN" sz="2000" dirty="0" err="1" smtClean="0"/>
              <a:t>Imagenet</a:t>
            </a:r>
            <a:r>
              <a:rPr lang="zh-CN" altLang="en-US" sz="2000" dirty="0" smtClean="0"/>
              <a:t>的某个类的所有图片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Photoshop</a:t>
            </a:r>
            <a:r>
              <a:rPr lang="zh-CN" altLang="en-US" sz="2000" dirty="0" smtClean="0"/>
              <a:t>批处理生成对应的</a:t>
            </a:r>
            <a:r>
              <a:rPr lang="en-US" altLang="zh-CN" sz="2000" dirty="0" smtClean="0"/>
              <a:t>texture</a:t>
            </a:r>
            <a:r>
              <a:rPr lang="zh-CN" altLang="en-US" sz="2000" dirty="0" smtClean="0"/>
              <a:t>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按</a:t>
            </a:r>
            <a:r>
              <a:rPr lang="en-US" altLang="zh-CN" sz="2000" dirty="0" smtClean="0"/>
              <a:t>unpaired</a:t>
            </a:r>
            <a:r>
              <a:rPr lang="zh-CN" altLang="en-US" sz="2000" dirty="0" smtClean="0"/>
              <a:t>方式来训练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122" name="Picture 2" descr="E:\weekly report\8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357562"/>
            <a:ext cx="3523870" cy="2571768"/>
          </a:xfrm>
          <a:prstGeom prst="rect">
            <a:avLst/>
          </a:prstGeom>
          <a:noFill/>
        </p:spPr>
      </p:pic>
      <p:pic>
        <p:nvPicPr>
          <p:cNvPr id="5123" name="Picture 3" descr="E:\weekly report\8\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357562"/>
            <a:ext cx="3392777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262</Words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Unpaired Image-to-Image Translation using Cycle-Consistent Adversarial Networks</vt:lpstr>
      <vt:lpstr>Related work</vt:lpstr>
      <vt:lpstr>Unpaired Image-to-Image Translation using Cycle-Consistent Adversarial Networks</vt:lpstr>
      <vt:lpstr>Unpaired Image-to-Image Translation using Cycle-Consistent Adversarial Networks</vt:lpstr>
      <vt:lpstr>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WZ7040</dc:creator>
  <cp:lastModifiedBy>WZ7040</cp:lastModifiedBy>
  <cp:revision>12</cp:revision>
  <dcterms:created xsi:type="dcterms:W3CDTF">2017-04-26T07:00:25Z</dcterms:created>
  <dcterms:modified xsi:type="dcterms:W3CDTF">2017-04-26T08:57:54Z</dcterms:modified>
</cp:coreProperties>
</file>