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6" r:id="rId2"/>
    <p:sldMasterId id="2147483658" r:id="rId3"/>
    <p:sldMasterId id="2147483669" r:id="rId4"/>
  </p:sldMasterIdLst>
  <p:notesMasterIdLst>
    <p:notesMasterId r:id="rId16"/>
  </p:notesMasterIdLst>
  <p:handoutMasterIdLst>
    <p:handoutMasterId r:id="rId17"/>
  </p:handoutMasterIdLst>
  <p:sldIdLst>
    <p:sldId id="268" r:id="rId5"/>
    <p:sldId id="288" r:id="rId6"/>
    <p:sldId id="289" r:id="rId7"/>
    <p:sldId id="290" r:id="rId8"/>
    <p:sldId id="291" r:id="rId9"/>
    <p:sldId id="292" r:id="rId10"/>
    <p:sldId id="293" r:id="rId11"/>
    <p:sldId id="296" r:id="rId12"/>
    <p:sldId id="297" r:id="rId13"/>
    <p:sldId id="295" r:id="rId14"/>
    <p:sldId id="282" r:id="rId1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01B"/>
    <a:srgbClr val="072249"/>
    <a:srgbClr val="F8D715"/>
    <a:srgbClr val="112C38"/>
    <a:srgbClr val="1B2D4D"/>
    <a:srgbClr val="00274C"/>
    <a:srgbClr val="173B75"/>
    <a:srgbClr val="002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56" autoAdjust="0"/>
  </p:normalViewPr>
  <p:slideViewPr>
    <p:cSldViewPr snapToGrid="0" snapToObjects="1">
      <p:cViewPr varScale="1">
        <p:scale>
          <a:sx n="77" d="100"/>
          <a:sy n="77" d="100"/>
        </p:scale>
        <p:origin x="90" y="14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49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40EE30-729A-4BF8-B5E4-42336A7BF693}" type="datetimeFigureOut">
              <a:rPr lang="en-US" altLang="en-US"/>
              <a:pPr/>
              <a:t>10/15/2014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7B3386C-CF63-4168-9A35-D0494BF556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244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37FA44-6650-40F9-8130-FF44294A31FB}" type="datetimeFigureOut">
              <a:rPr lang="en-US" altLang="en-US"/>
              <a:pPr/>
              <a:t>10/15/2014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C806C77-020F-4E6C-B136-86B9B645F0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8665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06C77-020F-4E6C-B136-86B9B645F043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3997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06C77-020F-4E6C-B136-86B9B645F043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258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 very much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06C77-020F-4E6C-B136-86B9B645F043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218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 this question so hard to answer?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06C77-020F-4E6C-B136-86B9B645F04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5334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Imagine a world where you could always find your advisor…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06C77-020F-4E6C-B136-86B9B645F043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97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06C77-020F-4E6C-B136-86B9B645F043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809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 this question so hard to answer?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06C77-020F-4E6C-B136-86B9B645F043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8773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 this question so hard to answer?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06C77-020F-4E6C-B136-86B9B645F043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571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06C77-020F-4E6C-B136-86B9B645F04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1321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06C77-020F-4E6C-B136-86B9B645F043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823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06C77-020F-4E6C-B136-86B9B645F043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09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868" y="1663864"/>
            <a:ext cx="7040880" cy="1021556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chemeClr val="bg1"/>
                </a:solidFill>
                <a:latin typeface="HelveticaNeueLT Std Cn"/>
                <a:cs typeface="HelveticaNeueLT Std Cn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9868" y="3249461"/>
            <a:ext cx="7040880" cy="854391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HelveticaNeueLT Std Cn"/>
                <a:cs typeface="HelveticaNeueLT Std Cn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3802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30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50" y="134990"/>
            <a:ext cx="8229600" cy="601611"/>
          </a:xfrm>
          <a:prstGeom prst="rect">
            <a:avLst/>
          </a:prstGeom>
        </p:spPr>
        <p:txBody>
          <a:bodyPr/>
          <a:lstStyle>
            <a:lvl1pPr algn="l">
              <a:defRPr sz="2800" b="0" i="0">
                <a:solidFill>
                  <a:schemeClr val="bg1"/>
                </a:solidFill>
                <a:latin typeface="HelveticaNeueLT Std Cn"/>
                <a:cs typeface="HelveticaNeueLT Std Cn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550" y="977900"/>
            <a:ext cx="8229600" cy="364490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bg1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chemeClr val="bg1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chemeClr val="bg1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chemeClr val="bg1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chemeClr val="bg1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35750" y="4767264"/>
            <a:ext cx="2057400" cy="274637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200">
                <a:solidFill>
                  <a:schemeClr val="bg1"/>
                </a:solidFill>
                <a:latin typeface="HelveticaNeueLT Std Cn"/>
              </a:defRPr>
            </a:lvl1pPr>
          </a:lstStyle>
          <a:p>
            <a:fld id="{84820329-EE3A-46B8-BEB3-A3786EA2FE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779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35750" y="4767264"/>
            <a:ext cx="2057400" cy="274637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200">
                <a:solidFill>
                  <a:schemeClr val="bg1"/>
                </a:solidFill>
                <a:latin typeface="HelveticaNeueLT Std Cn"/>
              </a:defRPr>
            </a:lvl1pPr>
          </a:lstStyle>
          <a:p>
            <a:fld id="{84820329-EE3A-46B8-BEB3-A3786EA2FE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10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583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HelveticaNeueLT Std Cn"/>
              </a:defRPr>
            </a:lvl1pPr>
          </a:lstStyle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46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722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72249"/>
          </a:solidFill>
          <a:ln w="635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051" name="Picture 2" descr="CoE-horiz-4c-rev.png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5927" y="232569"/>
            <a:ext cx="280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0" y="742950"/>
            <a:ext cx="9144000" cy="0"/>
          </a:xfrm>
          <a:prstGeom prst="line">
            <a:avLst/>
          </a:prstGeom>
          <a:ln w="63500">
            <a:solidFill>
              <a:srgbClr val="F8D71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07595" y="136859"/>
            <a:ext cx="1919895" cy="4692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722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35750" y="4767264"/>
            <a:ext cx="2057400" cy="274637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200">
                <a:solidFill>
                  <a:schemeClr val="bg1"/>
                </a:solidFill>
                <a:latin typeface="HelveticaNeueLT Std Cn"/>
              </a:defRPr>
            </a:lvl1pPr>
          </a:lstStyle>
          <a:p>
            <a:fld id="{84820329-EE3A-46B8-BEB3-A3786EA2FE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2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722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CoE-horiz-4c-rev.png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9300" y="2319338"/>
            <a:ext cx="51054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722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CoE-horiz-4c-rev.png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5150" y="3924301"/>
            <a:ext cx="29337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3"/>
          <p:cNvSpPr>
            <a:spLocks noGrp="1"/>
          </p:cNvSpPr>
          <p:nvPr>
            <p:ph type="title"/>
          </p:nvPr>
        </p:nvSpPr>
        <p:spPr bwMode="auto">
          <a:xfrm>
            <a:off x="296863" y="1524000"/>
            <a:ext cx="8547100" cy="14033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en-US" sz="3600" dirty="0" err="1" smtClean="0">
                <a:latin typeface="HelveticaNeueLT Std Cn" charset="0"/>
              </a:rPr>
              <a:t>Wearabouts</a:t>
            </a:r>
            <a:r>
              <a:rPr lang="en-US" altLang="en-US" dirty="0" smtClean="0">
                <a:latin typeface="HelveticaNeueLT Std Cn" charset="0"/>
              </a:rPr>
              <a:t/>
            </a:r>
            <a:br>
              <a:rPr lang="en-US" altLang="en-US" dirty="0" smtClean="0">
                <a:latin typeface="HelveticaNeueLT Std Cn" charset="0"/>
              </a:rPr>
            </a:br>
            <a:r>
              <a:rPr lang="en-US" altLang="en-US" sz="2800" dirty="0" smtClean="0">
                <a:latin typeface="HelveticaNeueLT Std Cn" charset="0"/>
              </a:rPr>
              <a:t>Semantic Localization through Wearable Devices</a:t>
            </a:r>
            <a:endParaRPr lang="en-US" altLang="en-US" sz="5400" dirty="0" smtClean="0">
              <a:latin typeface="HelveticaNeueLT Std Cn" charset="0"/>
            </a:endParaRPr>
          </a:p>
        </p:txBody>
      </p:sp>
      <p:sp>
        <p:nvSpPr>
          <p:cNvPr id="5122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604838" y="3273427"/>
            <a:ext cx="7931150" cy="1476374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altLang="en-US" sz="1800" dirty="0" smtClean="0">
                <a:latin typeface="HelveticaNeueLT Std Cn" charset="0"/>
              </a:rPr>
              <a:t>Branden </a:t>
            </a:r>
            <a:r>
              <a:rPr lang="en-US" altLang="en-US" sz="1800" dirty="0" smtClean="0">
                <a:latin typeface="HelveticaNeueLT Std Cn" charset="0"/>
              </a:rPr>
              <a:t>Ghena</a:t>
            </a:r>
            <a:endParaRPr lang="en-US" altLang="en-US" sz="1800" dirty="0" smtClean="0">
              <a:latin typeface="HelveticaNeueLT Std Cn" charset="0"/>
            </a:endParaRPr>
          </a:p>
        </p:txBody>
      </p:sp>
      <p:sp>
        <p:nvSpPr>
          <p:cNvPr id="4" name="Text Placeholder 4"/>
          <p:cNvSpPr txBox="1">
            <a:spLocks/>
          </p:cNvSpPr>
          <p:nvPr/>
        </p:nvSpPr>
        <p:spPr bwMode="auto">
          <a:xfrm>
            <a:off x="604838" y="4466167"/>
            <a:ext cx="7931150" cy="4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HelveticaNeueLT Std Cn"/>
                <a:ea typeface="MS PGothic" panose="020B0600070205080204" pitchFamily="34" charset="-128"/>
                <a:cs typeface="HelveticaNeueLT Std Cn"/>
              </a:defRPr>
            </a:lvl1pPr>
            <a:lvl2pPr marL="457200" indent="0" algn="l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914400" indent="0" algn="l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371600" indent="0" algn="l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828800" indent="0" algn="l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400" dirty="0">
                <a:latin typeface="HelveticaNeueLT Std Cn" charset="0"/>
              </a:rPr>
              <a:t>EECS589 Advanced Computer Networks  </a:t>
            </a:r>
            <a:r>
              <a:rPr lang="en-US" altLang="en-US" sz="1400" dirty="0" smtClean="0">
                <a:latin typeface="HelveticaNeueLT Std Cn" charset="0"/>
              </a:rPr>
              <a:t>–  October 16, 2014</a:t>
            </a:r>
            <a:endParaRPr lang="en-US" altLang="en-US" sz="1400" dirty="0" smtClean="0">
              <a:latin typeface="HelveticaNeueLT Std C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Open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does device registration work?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Can registration be done automatically?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to determine the in-room vs not distributions automatically?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Will take time and sampling data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Needs a certain amount of truth provided to the system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this type of system provide a useful semantic localization service?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35750" y="4767264"/>
            <a:ext cx="2057400" cy="274637"/>
          </a:xfrm>
        </p:spPr>
        <p:txBody>
          <a:bodyPr/>
          <a:lstStyle/>
          <a:p>
            <a:fld id="{84820329-EE3A-46B8-BEB3-A3786EA2FE7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2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131551"/>
            <a:ext cx="6883400" cy="857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Questions or Ideas?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007597"/>
              </p:ext>
            </p:extLst>
          </p:nvPr>
        </p:nvGraphicFramePr>
        <p:xfrm>
          <a:off x="2593660" y="1969135"/>
          <a:ext cx="4625023" cy="310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8343"/>
                <a:gridCol w="2646680"/>
              </a:tblGrid>
              <a:tr h="310515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400" dirty="0" smtClean="0">
                          <a:solidFill>
                            <a:schemeClr val="bg1"/>
                          </a:solidFill>
                          <a:latin typeface="HelveticaNeueLT Std Cn" charset="0"/>
                        </a:rPr>
                        <a:t>Branden Ghena</a:t>
                      </a:r>
                      <a:endParaRPr lang="en-US" sz="14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400" dirty="0" smtClean="0">
                          <a:solidFill>
                            <a:schemeClr val="bg1"/>
                          </a:solidFill>
                          <a:latin typeface="HelveticaNeueLT Std Cn" charset="0"/>
                        </a:rPr>
                        <a:t>brghena@umich.edu</a:t>
                      </a:r>
                      <a:endParaRPr lang="en-US" sz="14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 bwMode="auto">
          <a:xfrm>
            <a:off x="303919" y="1259417"/>
            <a:ext cx="8547100" cy="52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HelveticaNeueLT Std Cn"/>
                <a:ea typeface="MS PGothic" panose="020B0600070205080204" pitchFamily="34" charset="-128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 err="1" smtClean="0">
                <a:latin typeface="HelveticaNeueLT Std Cn" charset="0"/>
              </a:rPr>
              <a:t>Wearabouts</a:t>
            </a:r>
            <a:r>
              <a:rPr lang="en-US" altLang="en-US" sz="2000" dirty="0">
                <a:latin typeface="HelveticaNeueLT Std Cn" charset="0"/>
              </a:rPr>
              <a:t>: Semantic Localization through Wearable Devices</a:t>
            </a:r>
            <a:endParaRPr lang="en-US" altLang="en-US" sz="2000" dirty="0" smtClean="0">
              <a:latin typeface="HelveticaNeueLT Std C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6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Key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3200" dirty="0" smtClean="0"/>
              <a:t>Who’s in Lab?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35750" y="4767264"/>
            <a:ext cx="2057400" cy="274637"/>
          </a:xfrm>
        </p:spPr>
        <p:txBody>
          <a:bodyPr/>
          <a:lstStyle/>
          <a:p>
            <a:fld id="{84820329-EE3A-46B8-BEB3-A3786EA2FE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6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Why do we want localization?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Building Control Systems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HVAC, Lights, Power Usage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Indoor Navigation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People Finding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35750" y="4767264"/>
            <a:ext cx="2057400" cy="274637"/>
          </a:xfrm>
        </p:spPr>
        <p:txBody>
          <a:bodyPr/>
          <a:lstStyle/>
          <a:p>
            <a:fld id="{84820329-EE3A-46B8-BEB3-A3786EA2FE75}" type="slidenum">
              <a:rPr lang="en-US" smtClean="0"/>
              <a:t>3</a:t>
            </a:fld>
            <a:endParaRPr lang="en-US" dirty="0"/>
          </a:p>
        </p:txBody>
      </p:sp>
      <p:pic>
        <p:nvPicPr>
          <p:cNvPr id="1028" name="Picture 4" descr="http://ecx.images-amazon.com/images/I/51rXl61AegL._SL15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050" y="1858474"/>
            <a:ext cx="2074058" cy="1984099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iguzzini.com/media/immagini/1665_z_lightshine_iguzzini_LED_office_lighting_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934" y="802608"/>
            <a:ext cx="2711657" cy="156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913471" y="2850523"/>
            <a:ext cx="2705621" cy="1822450"/>
            <a:chOff x="3674867" y="2705565"/>
            <a:chExt cx="2705621" cy="1822450"/>
          </a:xfrm>
        </p:grpSpPr>
        <p:sp>
          <p:nvSpPr>
            <p:cNvPr id="5" name="Rectangle 4"/>
            <p:cNvSpPr/>
            <p:nvPr/>
          </p:nvSpPr>
          <p:spPr>
            <a:xfrm>
              <a:off x="3674867" y="2705565"/>
              <a:ext cx="2705621" cy="1822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 descr="http://www.fgi.fi/fgi/sites/default/files/topics_and_themes/Sisatilanavigointi-teemakuva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5283" y="2800350"/>
              <a:ext cx="2564791" cy="163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8024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Levels of Localization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But what degree of localization do we need?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Fine-Grained Systems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GPS, Ultra-Wideband RF, Visible Light Positioning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Coarse-Grained System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Semantic Localization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35750" y="4767264"/>
            <a:ext cx="2057400" cy="274637"/>
          </a:xfrm>
        </p:spPr>
        <p:txBody>
          <a:bodyPr/>
          <a:lstStyle/>
          <a:p>
            <a:fld id="{84820329-EE3A-46B8-BEB3-A3786EA2FE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6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New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3200" dirty="0" smtClean="0"/>
              <a:t>How do we provide semantic localization?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35750" y="4767264"/>
            <a:ext cx="2057400" cy="274637"/>
          </a:xfrm>
        </p:spPr>
        <p:txBody>
          <a:bodyPr/>
          <a:lstStyle/>
          <a:p>
            <a:fld id="{84820329-EE3A-46B8-BEB3-A3786EA2FE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15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Wearables Revolution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Answer: Wearable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35750" y="4767264"/>
            <a:ext cx="2057400" cy="274637"/>
          </a:xfrm>
        </p:spPr>
        <p:txBody>
          <a:bodyPr/>
          <a:lstStyle/>
          <a:p>
            <a:fld id="{84820329-EE3A-46B8-BEB3-A3786EA2FE75}" type="slidenum">
              <a:rPr lang="en-US" smtClean="0"/>
              <a:t>6</a:t>
            </a:fld>
            <a:endParaRPr lang="en-US" dirty="0"/>
          </a:p>
        </p:txBody>
      </p:sp>
      <p:pic>
        <p:nvPicPr>
          <p:cNvPr id="3076" name="Picture 4" descr="http://www.stratos.com/sites/default/files/images/Fitness%20band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382" y="478424"/>
            <a:ext cx="2288314" cy="216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amsung releases its own Tizen wearable SD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176" y="9779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data:image/jpeg;base64,/9j/4AAQSkZJRgABAQAAAQABAAD/2wCEAAkGBw8SEBUQEBASFhAUFRUUFRAQFRUQFRAUFRQWFhQVFBUYHSggGBomGxYXIjIhJSkrLi4uGB8zODMtNyktLisBCgoKDg0OGRAQGiwlICY1NDc0LC43LDUsLDIsLC4sLDcsLCwsNywsNCwwLDcsKywrLSwsNywsLzQxNCssKzg3MP/AABEIAOAA4AMBIgACEQEDEQH/xAAcAAEAAQUBAQAAAAAAAAAAAAAABQEDBAYHAgj/xABUEAACAQIDAwgFBwcHCAsBAAABAgADEQQSIQUGMQcTIkFRYXGBFDKRscEjQlKCk6HCFUNUcpKi0VViY7LD0vAXJCUzNETh4mVzdIOElKOk0+PxFv/EABgBAQEBAQEAAAAAAAAAAAAAAAABAgME/8QAIBEBAQEBAAICAgMAAAAAAAAAAAECESExAxIEYSJBUf/aAAwDAQACEQMRAD8A7jERAREQEREBERAREQES3iK6U1L1GVUUXZ3IVVHaSdBNB29yvbMoErR5zE1Bp8iMtMeNR7AjvXNA6FE45/l0/wCjf/c//VPQ5cx/Jx/8wP8A44HYYnHxy5p/Jz/bj+5PQ5cqf8n1Ptl/uwOvRORjlyo/oFX7VP4Sv+XKh+gVvtE/hA63E5KOXPDX1wOIt1kPTJHkSJve6++GB2gD6NUOdQC1Gopp1FB68p9Yd6kiBPxEQEREBERAREQEREBERAREQEREBInebeChgaBr1zpwRF9aq54Ko+PADWSGMxSUqbVajBaaKWZjwVQLkz5z3y3jqY/Emu9xTW60aR/N0/7xsCfIcAIGLvlvbi8e96zWQG6YdD8nSH4m/nHXjaw0ms5ZfYXN5TJAs5Yyy9kjJAs5Yyy9kjJAs5ZQiX8k8ssCyqaiSGydrvRrLXw75a1Jsytbr4G461IuCOsEzDtbXs1kRScggjiIH2Ju1tmnjcJSxVPQVFuV45HByuh8GBHlJOcg5A9tZhXwhOllxFMePQqjwvzftM6/AREQEREBERAREQEREBERARE1zfrepdnYcVcgeo7hEplsubrYk2NgAPaQOuBp3LHvATl2fTbTSpXt7adM/wBY/VnKcQulu2XdrbYq161SuxXPUYuSVLWudAOlwAsB3CWsEj1FLE5tSAbBeGh0HfeBjc3HNyQ9EbslPRW7IGBzcc3M/wBFbslPRm7IGDzcc3M70Y9kp6OeyBhc3PDJM6rSIUm3AGYSs/WEPgWHvBgWK62U+B90ghNixZGQ30JB7+rtmu2gb7yO7SNLamH1srs1Ju9aqEKPtAh8p9OT463fxbUq9OqouyMlRRe12psHAv1cJ9Y7tbco47C08XRvkqA9FvWRgSro3eGBH3wJSIiAiIgIiICIiAiIgIiavylYmrT2bU5pyjO1KnnXiFqVVRrdlwSPOBhbQ5QkWuaeHw1TEUVuHr0mVQHBtlp57K443IbTvmg7+16u0a6VebxFNKaZEpGnSqWJN3bMK3E2Xq+aJK01VFCKAFUAADgAOE8O0DRTu0et64/8Orf20yMDsjmUCDE4iwJOuC7Tc8K/aZtbtMeo0CCahb8/W88Gw91QyhRR/vT+eDrfAmbfgN33rU1qK/rEghFFTm7G16gDZh26KdJHrsoEUs9ZUevrTQqzaFiqlyPVBI6r99oGvFk/Sx54XFfBDLb4hB/vdP62Hxa/2Unm2FVKZsyaOUdNS1Iq2QsQBqt9Li/GQ20tmMykJUpnLUyuBnBXUjObr6mnGBinH0/0vD+dPFD+xnn8or+k4U+WIHvoyCrixIDAgfOW9j4XAP3THaBsGLxAdCvpGG14kNUHDXrpiYwwAylvSsJp83nGzHwGWQ8QL2Oo1Mt8jFdVDKCVLWvYMNL26pCWm07D2nVpZ6KjPTrDK1FtQWBujKOpweB7yOsyN20yvZwAG4G3WOonvgR+BPSXx/4T6F5B3P5PrAnRcUwA7L0qRP3mfPOH0IPYZ0DcflJq7Oo1KNPBrVRqhql2qGkR0EWw6J+h98D6QiUU3APbKwEREBERAREQEREBNQ5UqgGBVfpYjDgeVVW9ymbfNL5Vbeh0r/pVG373wgaeak8EmxNjYcTbQX4XMxzUm04F7YA/qubdouT/ABmN7+vEt41Z3lh2nlnll3m1ZSbUqoFCsvyd8hNOmzU7sW6LMpI1JPGWF2rWUKAwOS+RnVXanc3OVmFxrr4yuAp03Yio1hYW6a0r9IAnM4I0Uk24m2k8HDUTTDc7YlgMxK2F6hUg0vXFks+a9tcvGBj/AJSqqVIexQkhgBfpG7XPzr98gMdjmDuBbpLla4vcE3Phrb2Tctp7FwqYk0aWLFSmERs6tTFizWbpE5SFHTNtbadpGnYnAocP6RzhzE8OjlPyjJkHSz58qipqtsrDzCHcy0Z6qH/Gnxmxbc2Hh6WPOFRnNPmOczBkvnGHaqT87onLfKbHpaEjKzBrUSf2du6r0lq1KrKpqZSFQllXmK9TMygFgS9LL6vDpcCJCYqiUqPTOhR2Qg2NirFTqNDw6oEruYQNoYYsLgVVJB6wNfhIXFramPL3SY3SW+Mpd3ONf9Wk7fCRm1B0B4j3GBHrM2l6reHwmBSufbadU5LuT2njUOJxNX5BHNM4dAVaoVVW1qX6K9LgBfvEDu2EN6aHtVfcJdnlFAAAFgBYDsA4T1AREQEREBERAREQE0Tlcq2w+HXtxSH9mnUM3uc45ZH6ODH9NUPspN/GBpnOS+2XsEixVm0blYGniMQVqrmVULZSSATcAXt4ywQzZeybDszc1q1IVGqBLi4XKX0OozHMLXHVrx8ptG0N3Nm01OaiCwAYqruCEzBS1s3AXl7G3w6sTpSVSSxzEKoHHS9/vM4/ka+TOZcTrXxzNvLXK9pYE0ajUnHSU9RNiCAQR3EEGR7qszt4NqCvXaot8uirfQkKLXPibnuvLWxdlVsXV5qiO93b1aa/SY+4cTO2e8nfbN9+EVjMoQ+z2yDqIJ1XDbT2JhVqUGpiuwBDVqqqwrdoS98q3+iPbxnL8a1M1GNMEU8xyqSTlXqFzqZOzvCTyxGpyhpdZOvvm+7k7q4HFYfncW+Ip5qjItWmyCn0QujZkNjrx4Tbm5HsAeGKxY6+NEi3b/q5u5snas1jtjiyZlOZXZWGoZSVINrAgjuJ9sssttBN9303PweEoGrh8TWqsrqhLKnNjNfTMoFzp1TQnk1m58WJ9s6n8U3uUP8APF7qWKPswlY/CRe1/VXx+BknuhUy13bsw+J/eoOn4pGbaOi+J90yI1ZN7L23jMOjej4mvTGpy06jKua3HJfKToNbdUg0Pj7Js2wd3cZiFz0cNWelnCF0QsoItmBPcDA+pVGkrEQEREBERAREQEREBOZ8tLWGD/6ysf8A07fGdMnKuXCpZsEP+0n2CiPjA0AVZvXJVWX0qoCQCaelza/S1nOBVnsVyNQbHtGko+idrYdnVsjA5l5vL0eiGYZnzcdB1TC36qhdnYg3H+rKjzFhOE0dq10YMlaorA3BDtp5S7tXbeIxLlqjm7BbopKoxUABubvlB0B0HG5hJnz1boI9R1poLu7BVHazGwHtM3He7Ps7DpgaOi1FzVqy6NWc6Edy6EW7BbtvpaVuZs6t8qCGUj5hBuCJf27t2tjHFSsQLDq0HC2g8uEmuzjXKgcZVu3hpMUtLj1BfhKJYnheak6W8dv5JaSNsgJUUEPVrHKe5gt+7hJIbv1s3NekN6HxyX1P839X/wDZxbB7w4qggp0arIgucoItcm56u2Xv/wC52iOGKfzFP4rNS6z6rnqZ17nXSeWCnTp7LSnTUKvpFPQdyVDr2ziD8ZNbV3pxmJQU8RVzoGDAEKuoBANwB1EyFdrmYbTW6iXbEH6OFqn3D4zA23h35pa2X5NWysbi6lxdMy3uAQrWNraESa3EwwqPiUJ0bDimT2c7icPT/EZs2/uwadGhVp02vT5rnXZuBqJScqB29ILa3C5kHJedWdD5EcYlLaCZNFqlqL36+hmT94L7TObJSFzJzcXFmjtLDkE5eep3HV0XB9wI84H1zERAREQEREBERAREQE5By61PlsIOxKx9ppj4Tr84ny71P88w47KBPtqH+EDn3OTbdl7K5ymjChTKZFL1XbLYkXN9PD2zSM82rEUalTCItN2ugBNIHRuitvrWB8bW4z0fjYmt+Z39Ofy65PfHvab7Op6KBVccRTzqo+vmsfIGWcFUw7OEGHZS2YZi5NioJI4zWlqm/h2yS2PV+WUDgASe0sVI18L2nPdzb4nG8yye0++ycOTezftGW8RsagRxfwDD+EyHbEHJTwtEVcRUDOAQGyIKiUgVQ9FmLv8AO0AUmxvdfC1cQC1LF0RSxC01rqQAgq0TU5rMUXoqc5FiAARfTgTza7WCNg0B1v5lT+Ge8Tu0Qt2asiHgSmVT5kaym3drvhaCNSOWtVzkVR61GlTIBNPsdmzDNxUIbetcYm2tl7Z2ZVz1jXS5t6QrmtRq30s7G6te/q1Br2S9rP1jy27C9Vdh4oG/EJ4O6/ZX/c/5pOLilqUqeIVQoqqSUHBHR2Soq6+rdcw7A4HVMLae26VBzTNJ6jrcVGWoKKIy2zICab5iuYBjoATax4mKi6+7bKpbnVOUE+qRewv2yBm8Y2urYdqiFsjJUsHGV0ZQQ6OOpgfaCD1zR4Gw7tXGGxzr6y0aFrcf9tw508gZK737x0a2GtSqsTzVKiyVLXLspaqUt8waC/WcvnGbtf7Jju9cMPbXDfhkDtf1h+r8TAik4nymRhCVxCsOIa49kx04mZtJPlL9/wAIH2KDE80vVHgPdPUBERAREQEREBERAThHLvU/0jSHZhh99R53efP/AC5P/pZR2YWl7TUrf8IGg3kyu0Xo1gykaKoZTwcAer3eMhQZlDHt12PiAPdabxq4s1n2lks5U7tTBpXXn8PxOroOLEDUfrDXx8tYrZdS1W/XY/CW6e0mX1QB4Zh7jKjHi9yq3PXrc+JvOnzfJn5L9pOX+/8AGMZufHfCdrlKqqrVHpshJSqgzaFlbI6gg2DorAjUEHQ3GXxSK0wwFV6tRgENVwVCUw3Oc3TBJNi5zEm2oFgNSYgbQXs9hP8ACU/KC9h/a/5Zw46JXa+DbFUEFIFqtDnAaSi71KLnPmpgasVbPcDWzg8FNm199dq7Tc0OdZg+gwmEGVSOsMBdmHbmJGnVIxcetwRcEG4IIJBHAg6WmbX3jrupR8TXZDxVnLBv1gW6XnLwZzWpUqeGDq3NKwd0N1apUdnfIfnKuYJfryXGhl38obQpmr6DUpczXqVq7Ixw4anVroFqhhWtoBcA6qQdddBAjGJ2nzA+BlfTE+l7QfhHBJ7QqWo1FLK1R2r1qrU75Odr2LLTvxUBVF+s3tcWJ1OS1fFoVYZtSCLWbrHhImQT2wWthMV3thh99U/hkJtU9PyHvMmtlLbA127a+GX2U8QfjIHaLdPyEDBpDU+MlcLTzPYcSSPhI3DDXxM2DdqlnxVBfpVkH7VQD4wPq6IiAiIgIiICIiAiIgJ858smIz7ZrDX5OnQp69fQ5zT7T7p9GThnLpu/UTFLj1UmjVRadRh+bqpcKW7mUgX/AJneIHMJlbNpU3qqtU1QhNiaCCrU+qhIv/jQzFEGBl47BmnkuX6ak5aicy62YqcyZmsNNDfWYt5SIHomZGGweZc7uKdO+QOwJDPa+XTgANS3UO02BxZmYLaL0ldFClXFmDA6gixF1INiIGPXoujFHUq6mzK3FSOqW57rVCzM54sxY201Y3PvniAlylRZgxVSQi52t81bhbnuuwHnLcu0aoVXFrl1Cg9E26atfVSeC26JB142uCFqIiBsOF02Ux6zjkHkuGqH8U1jGt0j5e6Tgx6DADD/AD/SmrfV5lUH33mvYttSf8cIFcGNR7fjOkcnO5W0Gx1GpVwtWlQoutV6ldTTvkOZVRTqxJA1GgE0LYeE52vSonhUdKf2jBPxT7BgIiICIiAiIgIiICIiAljG4OlWptSrU1emwsyOAysO8GX4gaVvFuFs/wBErHC4DC+krTZqRekr5nUZgpvqQbW858/vtYOL+iYOx+jTq0/6lUT61nz/AMre5VLA1ExGHzijiGqZlYhhSq3zhV0BykFrDW2Q68IGmYXF0mqBDgqJBBNxVxK2t/3h7ZIlML+hH6mKcf1kaQdCmQwOYEa9RB4eJmZzkDNFDCE64XEKO1MXTf7jhx756fCYH6ONH2FT4rMEVT2mehWPaYF30DCE6VcSB/Pw9PT9msZ6/JeF6sYR+vh6v4M0s+kN2yvpDQDbKocFx9D69HGr94oEQ+xbC4xeDbuWq6n9l6ayvpB7pXn+4QMD0M3sHonwq0/i0u1tnNTCtVamqMbZldKx7+jTYn7pg4llzsLga8Oy+vxltSvURAytvY2i9RUwyOtCkgRWqaPWa5L1XFzluTovUAO+RVQz3XOst9YgbfyYYbnNrYVP6UN9mrVf7OfUk+fuQTA59oNVI0pUXN+xnZUX7s8+gYCIiAiIgIiICIiAiIgIlIgVkDvxsEY7A1cNpzhGakx+bVTpJ5Eix7iZOxA+QtQSGBDAkMp0KkGzAjqINxPeedE5at1DQxH5QpL8hXNqoH5uv1MewOP3gfpCc0zQL+eVzyxmjNAyM8Z5j5pXNAyM8Z5j5ozQLrEcbLc9ZAPvnkv4eQAltmngtAwq7dI+M8LFQ6nxPvlzDLrc8BqfKB3vkC2ZkwtfEEa1Ki0h3rSUkkfWqMPqzqd5ru4+zPRNn4fDkWdUzOP6SoTUqfvMR5SdDwL14lsNK5oHuJ5vK3gViUlYCIiAiUvF4FYnm8XgViebyl4FjaWBpYii9CsgelUUqyHrB9x6weoifNe/W51fZtfI13w7k8ziLaOOOR7aCoB1ddrjrA+ms0xdpYOhXpNRr01qUnFmRxcHs8D2EaiB8k5ovOob28khQtU2fXDJx9GrmzDuSrwbwYDvJnNsVszE02K1KLqw4i2b71uIFjNK5p5NNxxRh4qRPBa3GBdzRmlrPGaBdJnkHWec085tYGK3E+M3Lk52Hz+NpKwvTQirV7MqG6r5tlFuwnskJToDN0V6ROlhcknsnZuTzdx8PRuy2qVLM58PVXwFz5kwN/p4i8yEqTGw+EMzUowKq0uAwqT2FgBKxaVgJWIgJS8SkBeUJgzyYFS08F5QzwwgVarLT4iGWWXpwPNXGGYGIxzdUynoSw+FgQOOq1H0ubSDrbJBNyJujYLulpsD3QNHfYq/Rll9hJ9Gb2cB3Twdn90Dn9TdukeKL7BMapunQP5pfYJ0f8nd0p+Te6BzJ9zaJ/N+wke4ylLk+pubBWH1m/jOpJswdky6OBA6oGt7rbk4XDkNku4+c12I8Lze8NSUDQTGpUrTLpiBkrPQlpTLgMD1KyglRArKiUEQKyolIgf/2Q=="/>
          <p:cNvSpPr>
            <a:spLocks noChangeAspect="1" noChangeArrowheads="1"/>
          </p:cNvSpPr>
          <p:nvPr/>
        </p:nvSpPr>
        <p:spPr bwMode="auto">
          <a:xfrm>
            <a:off x="155575" y="-1897063"/>
            <a:ext cx="3952875" cy="39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2" name="Picture 10" descr="http://cdn.androidpolice.com/wp-content/uploads/2014/03/nexusae0_1_Smartwatch_2_Black_Angle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127" y="1652049"/>
            <a:ext cx="1480843" cy="14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cdn.macrumors.com/article-new/2014/09/applewatch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17" y="2320239"/>
            <a:ext cx="2002355" cy="237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upload.wikimedia.org/wikipedia/commons/b/be/Google_Glass_with_fram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073" y="3382989"/>
            <a:ext cx="3024205" cy="16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i1-news.softpedia-static.com/images/news2/Intel-s-MICA-Luxury-Wearable-Looks-Like-it-Stepped-Out-of-Vogue-457591-6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547" y="3124199"/>
            <a:ext cx="2664261" cy="147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27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Detectable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Wearable devices need communication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Bluetooth Low-Energy has become the leader in this area</a:t>
            </a:r>
          </a:p>
          <a:p>
            <a:pPr marL="0" indent="0">
              <a:buNone/>
            </a:pPr>
            <a:r>
              <a:rPr lang="en-US" dirty="0" smtClean="0"/>
              <a:t>	BLE advertises device MAC address periodically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35750" y="4767264"/>
            <a:ext cx="2057400" cy="274637"/>
          </a:xfrm>
        </p:spPr>
        <p:txBody>
          <a:bodyPr/>
          <a:lstStyle/>
          <a:p>
            <a:fld id="{84820329-EE3A-46B8-BEB3-A3786EA2FE7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7451"/>
          <a:stretch/>
        </p:blipFill>
        <p:spPr>
          <a:xfrm>
            <a:off x="463550" y="3188089"/>
            <a:ext cx="8022921" cy="14317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221" y="833436"/>
            <a:ext cx="8572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Barrier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35750" y="4767264"/>
            <a:ext cx="2057400" cy="274637"/>
          </a:xfrm>
        </p:spPr>
        <p:txBody>
          <a:bodyPr/>
          <a:lstStyle/>
          <a:p>
            <a:fld id="{84820329-EE3A-46B8-BEB3-A3786EA2FE7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6135" y="805123"/>
            <a:ext cx="6707701" cy="39253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948" y="2767779"/>
            <a:ext cx="1160032" cy="7344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13257" y="3449698"/>
            <a:ext cx="1404957" cy="436866"/>
          </a:xfrm>
          <a:prstGeom prst="rect">
            <a:avLst/>
          </a:prstGeom>
        </p:spPr>
      </p:pic>
      <p:sp>
        <p:nvSpPr>
          <p:cNvPr id="11" name="Rounded Rectangular Callout 10"/>
          <p:cNvSpPr/>
          <p:nvPr/>
        </p:nvSpPr>
        <p:spPr>
          <a:xfrm>
            <a:off x="2692146" y="1366581"/>
            <a:ext cx="2410661" cy="1738537"/>
          </a:xfrm>
          <a:prstGeom prst="wedgeRoundRectCallout">
            <a:avLst>
              <a:gd name="adj1" fmla="val 82052"/>
              <a:gd name="adj2" fmla="val 8600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1 Dozen</a:t>
            </a:r>
          </a:p>
          <a:p>
            <a:pPr algn="ctr"/>
            <a:r>
              <a:rPr lang="en-US" sz="2400" b="1" dirty="0" smtClean="0"/>
              <a:t>Goldfish Special</a:t>
            </a:r>
          </a:p>
          <a:p>
            <a:pPr algn="ctr"/>
            <a:r>
              <a:rPr lang="en-US" sz="2400" b="1" dirty="0" smtClean="0"/>
              <a:t>$8.95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3828982" y="3539034"/>
            <a:ext cx="4864168" cy="1256543"/>
            <a:chOff x="4115271" y="4981588"/>
            <a:chExt cx="6295625" cy="1626326"/>
          </a:xfrm>
        </p:grpSpPr>
        <p:sp>
          <p:nvSpPr>
            <p:cNvPr id="9" name="Oval 8"/>
            <p:cNvSpPr/>
            <p:nvPr/>
          </p:nvSpPr>
          <p:spPr>
            <a:xfrm>
              <a:off x="4115271" y="5107804"/>
              <a:ext cx="6295625" cy="1500110"/>
            </a:xfrm>
            <a:prstGeom prst="ellipse">
              <a:avLst/>
            </a:prstGeom>
            <a:noFill/>
            <a:ln w="76200" cmpd="sng">
              <a:solidFill>
                <a:srgbClr val="1FC20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70022" y="4981588"/>
              <a:ext cx="901700" cy="1257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685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Scanning for BLE associates addresses, location, and signal strength</a:t>
            </a:r>
          </a:p>
          <a:p>
            <a:pPr marL="0" indent="0">
              <a:buNone/>
            </a:pPr>
            <a:r>
              <a:rPr lang="en-US" dirty="0" smtClean="0"/>
              <a:t>	Use RSSI to make a location decision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35750" y="4767264"/>
            <a:ext cx="2057400" cy="274637"/>
          </a:xfrm>
        </p:spPr>
        <p:txBody>
          <a:bodyPr/>
          <a:lstStyle/>
          <a:p>
            <a:fld id="{84820329-EE3A-46B8-BEB3-A3786EA2FE7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8" b="4713"/>
          <a:stretch/>
        </p:blipFill>
        <p:spPr>
          <a:xfrm>
            <a:off x="2361243" y="1803748"/>
            <a:ext cx="4434214" cy="29561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831085" y="3112542"/>
            <a:ext cx="2335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Probability of Occurrence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00628" y="4749501"/>
            <a:ext cx="2335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RSSI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88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bg1"/>
            </a:solidFill>
            <a:latin typeface="HelveticaNeueLT Std Cn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Michigan Engineering - Design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11152</TotalTime>
  <Words>184</Words>
  <Application>Microsoft Office PowerPoint</Application>
  <PresentationFormat>On-screen Show (16:9)</PresentationFormat>
  <Paragraphs>88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MS PGothic</vt:lpstr>
      <vt:lpstr>Arial</vt:lpstr>
      <vt:lpstr>Calibri</vt:lpstr>
      <vt:lpstr>HelveticaNeueLT Std Cn</vt:lpstr>
      <vt:lpstr>HelveticaNeueLT Std Lt</vt:lpstr>
      <vt:lpstr>Michigan Engineering - Design 2</vt:lpstr>
      <vt:lpstr>1_Michigan Engineering - Design 2</vt:lpstr>
      <vt:lpstr>Michigan Engineering - Design 1</vt:lpstr>
      <vt:lpstr>Custom Design</vt:lpstr>
      <vt:lpstr>Wearabouts Semantic Localization through Wearable Devices</vt:lpstr>
      <vt:lpstr>The Key Question</vt:lpstr>
      <vt:lpstr>Why do we want localization?</vt:lpstr>
      <vt:lpstr>Levels of Localization</vt:lpstr>
      <vt:lpstr>The New Question</vt:lpstr>
      <vt:lpstr>The Wearables Revolution</vt:lpstr>
      <vt:lpstr>Detectable Communications</vt:lpstr>
      <vt:lpstr>The Barrier Problem</vt:lpstr>
      <vt:lpstr>The Approach</vt:lpstr>
      <vt:lpstr>Open Problems</vt:lpstr>
      <vt:lpstr>Questions or Ideas?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Diana Fabre</dc:creator>
  <cp:lastModifiedBy>Ghena, Branden</cp:lastModifiedBy>
  <cp:revision>193</cp:revision>
  <cp:lastPrinted>2013-09-06T17:52:25Z</cp:lastPrinted>
  <dcterms:created xsi:type="dcterms:W3CDTF">2011-09-13T16:43:05Z</dcterms:created>
  <dcterms:modified xsi:type="dcterms:W3CDTF">2014-10-16T03:35:15Z</dcterms:modified>
</cp:coreProperties>
</file>