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3" r:id="rId1"/>
  </p:sldMasterIdLst>
  <p:notesMasterIdLst>
    <p:notesMasterId r:id="rId11"/>
  </p:notesMasterIdLst>
  <p:handoutMasterIdLst>
    <p:handoutMasterId r:id="rId12"/>
  </p:handoutMasterIdLst>
  <p:sldIdLst>
    <p:sldId id="260" r:id="rId2"/>
    <p:sldId id="319" r:id="rId3"/>
    <p:sldId id="321" r:id="rId4"/>
    <p:sldId id="323" r:id="rId5"/>
    <p:sldId id="322" r:id="rId6"/>
    <p:sldId id="324" r:id="rId7"/>
    <p:sldId id="325" r:id="rId8"/>
    <p:sldId id="326" r:id="rId9"/>
    <p:sldId id="32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C20F"/>
    <a:srgbClr val="2BFF16"/>
    <a:srgbClr val="679CD6"/>
    <a:srgbClr val="06173D"/>
    <a:srgbClr val="172C55"/>
    <a:srgbClr val="111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10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F73E5-9E31-7F46-A866-480CD38F6AF7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B1C6C-C1FA-C74E-A5AA-E4119A89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67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03371-F305-1947-8199-97E5A645C75C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46DE0-810C-FB4A-AEB4-62CDEA33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64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 question, but not so easy to answer.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46DE0-810C-FB4A-AEB4-62CDEA339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3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Initially it was all or nothing. Then we started to take a look at the RSSI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46DE0-810C-FB4A-AEB4-62CDEA339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9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say you’re given a list of room occupants and their </a:t>
            </a:r>
            <a:r>
              <a:rPr lang="en-US" dirty="0" err="1" smtClean="0"/>
              <a:t>fitbit</a:t>
            </a:r>
            <a:r>
              <a:rPr lang="en-US" dirty="0" smtClean="0"/>
              <a:t> ids.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46DE0-810C-FB4A-AEB4-62CDEA3393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3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</a:t>
            </a:r>
            <a:r>
              <a:rPr lang="en-US" baseline="0" dirty="0" smtClean="0"/>
              <a:t> time, you can generate two clearly separate distributions and use these to decide on a cutoff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46DE0-810C-FB4A-AEB4-62CDEA3393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4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got a live demo running right now. Next up is build some applications on top of it. Then go back and try to</a:t>
            </a:r>
            <a:r>
              <a:rPr lang="en-US" baseline="0" dirty="0" smtClean="0"/>
              <a:t> aggregate more sources of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46DE0-810C-FB4A-AEB4-62CDEA3393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5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8525" y="5904321"/>
            <a:ext cx="9144000" cy="984633"/>
          </a:xfrm>
          <a:prstGeom prst="rect">
            <a:avLst/>
          </a:prstGeom>
          <a:solidFill>
            <a:srgbClr val="06173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78" y="1581943"/>
            <a:ext cx="8720666" cy="1470025"/>
          </a:xfrm>
        </p:spPr>
        <p:txBody>
          <a:bodyPr/>
          <a:lstStyle>
            <a:lvl1pPr algn="ctr">
              <a:defRPr>
                <a:solidFill>
                  <a:srgbClr val="1113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224829"/>
            <a:ext cx="7772400" cy="1008503"/>
          </a:xfrm>
        </p:spPr>
        <p:txBody>
          <a:bodyPr/>
          <a:lstStyle>
            <a:lvl1pPr marL="0" indent="0" algn="ctr">
              <a:buNone/>
              <a:defRPr i="1">
                <a:solidFill>
                  <a:srgbClr val="1113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Authors</a:t>
            </a:r>
            <a:endParaRPr lang="en-US" dirty="0"/>
          </a:p>
        </p:txBody>
      </p:sp>
      <p:pic>
        <p:nvPicPr>
          <p:cNvPr id="7" name="Picture 6" descr="swarmGlobeFad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5475" y="528111"/>
            <a:ext cx="5080000" cy="889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371600" y="240468"/>
            <a:ext cx="3384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latin typeface="Myriad Pro"/>
                <a:cs typeface="Myriad Pro"/>
              </a:rPr>
              <a:t>TerraSwarm</a:t>
            </a:r>
            <a:endParaRPr lang="en-US" sz="4800" b="1" i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356540" y="211427"/>
            <a:ext cx="3384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>
                <a:solidFill>
                  <a:srgbClr val="679CD6"/>
                </a:solidFill>
                <a:latin typeface="Myriad Pro"/>
                <a:cs typeface="Myriad Pro"/>
              </a:rPr>
              <a:t>TerraSwarm</a:t>
            </a:r>
            <a:endParaRPr lang="en-US" sz="4800" b="1" i="1" dirty="0">
              <a:solidFill>
                <a:srgbClr val="679CD6"/>
              </a:solidFill>
              <a:latin typeface="Myriad Pro"/>
              <a:cs typeface="Myriad Pro"/>
            </a:endParaRPr>
          </a:p>
        </p:txBody>
      </p:sp>
      <p:pic>
        <p:nvPicPr>
          <p:cNvPr id="12" name="Picture 11" descr="STARnet-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41" y="5982472"/>
            <a:ext cx="812800" cy="8128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9531" y="5904321"/>
            <a:ext cx="8178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79CD6"/>
                </a:solidFill>
              </a:rPr>
              <a:t>Sponsored by the TerraSwarm Research Center, one of six centers administered by the STARnet phase of the Focus Center Research Program (FCRP) a Semiconductor Research Corporation program sponsored by MARCO and DARPA.</a:t>
            </a:r>
            <a:endParaRPr lang="en-US" b="1" dirty="0">
              <a:solidFill>
                <a:srgbClr val="679CD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094111"/>
            <a:ext cx="7772400" cy="663222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/>
            </a:lvl1pPr>
          </a:lstStyle>
          <a:p>
            <a:pPr lvl="0"/>
            <a:r>
              <a:rPr lang="en-US" dirty="0" smtClean="0"/>
              <a:t>Click to edit Venue, Location, and Date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685800" y="4416425"/>
            <a:ext cx="7772400" cy="522288"/>
          </a:xfrm>
        </p:spPr>
        <p:txBody>
          <a:bodyPr>
            <a:normAutofit/>
          </a:bodyPr>
          <a:lstStyle>
            <a:lvl1pPr marL="0" indent="0" algn="ctr">
              <a:buNone/>
              <a:defRPr sz="2400" b="1" baseline="0">
                <a:latin typeface="Calibri (Body)"/>
                <a:cs typeface="Calibri (Body)"/>
              </a:defRPr>
            </a:lvl1pPr>
          </a:lstStyle>
          <a:p>
            <a:pPr lvl="0"/>
            <a:r>
              <a:rPr lang="en-US" dirty="0" smtClean="0"/>
              <a:t>Click to add 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4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3251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i="1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pPr algn="l"/>
            <a:r>
              <a:rPr lang="en-US" dirty="0" smtClean="0"/>
              <a:t>TerraSwarm Research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fld id="{06BB42ED-0428-F349-A1E9-DBFAF598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5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3251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i="1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pPr algn="l"/>
            <a:r>
              <a:rPr lang="en-US" dirty="0" smtClean="0"/>
              <a:t>TerraSwarm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7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3251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i="1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pPr algn="l"/>
            <a:r>
              <a:rPr lang="en-US" dirty="0" smtClean="0"/>
              <a:t>TerraSwarm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62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-1" y="6492875"/>
            <a:ext cx="3251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i="1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pPr algn="l"/>
            <a:r>
              <a:rPr lang="en-US" dirty="0" smtClean="0"/>
              <a:t>TerraSwarm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1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3251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i="1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pPr algn="l"/>
            <a:r>
              <a:rPr lang="en-US" dirty="0" smtClean="0"/>
              <a:t>TerraSwarm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99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3251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i="1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pPr algn="l"/>
            <a:r>
              <a:rPr lang="en-US" dirty="0" smtClean="0"/>
              <a:t>TerraSwarm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0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6173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5722" y="149025"/>
            <a:ext cx="736107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fld id="{06BB42ED-0428-F349-A1E9-DBFAF59858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632199" y="6492875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5/16/2014</a:t>
            </a:r>
            <a:endParaRPr lang="en-US" dirty="0"/>
          </a:p>
        </p:txBody>
      </p:sp>
      <p:pic>
        <p:nvPicPr>
          <p:cNvPr id="10" name="Picture 9" descr="EarthSwarmSmall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17638" cy="141763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3251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i="1">
                <a:solidFill>
                  <a:srgbClr val="679CD6"/>
                </a:solidFill>
                <a:latin typeface="Myriad Pro"/>
                <a:cs typeface="Myriad Pro"/>
              </a:defRPr>
            </a:lvl1pPr>
          </a:lstStyle>
          <a:p>
            <a:pPr algn="l"/>
            <a:r>
              <a:rPr lang="en-US" dirty="0" smtClean="0"/>
              <a:t>TerraSwarm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6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1136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113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113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113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113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78" y="1850052"/>
            <a:ext cx="8720666" cy="1470025"/>
          </a:xfrm>
        </p:spPr>
        <p:txBody>
          <a:bodyPr/>
          <a:lstStyle/>
          <a:p>
            <a:r>
              <a:rPr lang="en-US" dirty="0" smtClean="0"/>
              <a:t>Semantic Heuristic Localization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TerraSwarm Localization Worksho</a:t>
            </a:r>
            <a:r>
              <a:rPr lang="en-US" dirty="0" smtClean="0"/>
              <a:t>p.</a:t>
            </a:r>
            <a:r>
              <a:rPr lang="en-US" dirty="0" smtClean="0"/>
              <a:t> </a:t>
            </a:r>
            <a:r>
              <a:rPr lang="en-US" dirty="0" smtClean="0"/>
              <a:t>Ann Arbor, MI</a:t>
            </a:r>
            <a:r>
              <a:rPr lang="en-US" dirty="0" smtClean="0"/>
              <a:t>.  May 16,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750255" y="3916886"/>
            <a:ext cx="4024489" cy="52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 baseline="0">
                <a:solidFill>
                  <a:srgbClr val="111366"/>
                </a:solidFill>
                <a:latin typeface="Calibri (Body)"/>
                <a:ea typeface="+mn-ea"/>
                <a:cs typeface="Calibri (Body)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University of Michigan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03409" y="3321927"/>
            <a:ext cx="2762956" cy="100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i="1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Branden Ghena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	</a:t>
            </a:r>
          </a:p>
          <a:p>
            <a:pPr marL="0" indent="0" algn="ctr">
              <a:buNone/>
            </a:pPr>
            <a:r>
              <a:rPr lang="en-US" sz="4400" dirty="0" smtClean="0"/>
              <a:t>Who’s in Lab?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690" y="1603332"/>
            <a:ext cx="301251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People Carry</a:t>
            </a:r>
          </a:p>
          <a:p>
            <a:pPr marL="688975" indent="-225425"/>
            <a:r>
              <a:rPr lang="en-US" dirty="0" smtClean="0"/>
              <a:t>Phones</a:t>
            </a:r>
          </a:p>
          <a:p>
            <a:pPr marL="688975" indent="-225425"/>
            <a:r>
              <a:rPr lang="en-US" dirty="0" smtClean="0"/>
              <a:t>Laptops</a:t>
            </a:r>
          </a:p>
          <a:p>
            <a:pPr marL="688975" indent="-225425"/>
            <a:r>
              <a:rPr lang="en-US" dirty="0" smtClean="0"/>
              <a:t>RFID Cards</a:t>
            </a:r>
          </a:p>
          <a:p>
            <a:pPr marL="688975" indent="-225425"/>
            <a:r>
              <a:rPr lang="en-US" dirty="0" smtClean="0"/>
              <a:t>Fitbits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0261" y="1603331"/>
            <a:ext cx="2668043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People Are</a:t>
            </a:r>
          </a:p>
          <a:p>
            <a:pPr marL="688975" indent="-225425"/>
            <a:r>
              <a:rPr lang="en-US" dirty="0" smtClean="0"/>
              <a:t>Voice</a:t>
            </a:r>
          </a:p>
          <a:p>
            <a:pPr marL="688975" indent="-225425"/>
            <a:r>
              <a:rPr lang="en-US" dirty="0" smtClean="0"/>
              <a:t>Faces</a:t>
            </a:r>
          </a:p>
          <a:p>
            <a:pPr marL="688975" indent="-225425"/>
            <a:r>
              <a:rPr lang="en-US" dirty="0"/>
              <a:t>Height</a:t>
            </a:r>
          </a:p>
          <a:p>
            <a:pPr marL="688975" indent="-225425"/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018756" y="1609595"/>
            <a:ext cx="26680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113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What People Use</a:t>
            </a:r>
          </a:p>
          <a:p>
            <a:pPr marL="688975" indent="-225425"/>
            <a:r>
              <a:rPr lang="en-US" dirty="0"/>
              <a:t>Desk Chair</a:t>
            </a:r>
          </a:p>
          <a:p>
            <a:pPr marL="688975" indent="-225425"/>
            <a:r>
              <a:rPr lang="en-US" dirty="0" smtClean="0"/>
              <a:t>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690" y="1603332"/>
            <a:ext cx="301251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People Carry</a:t>
            </a:r>
          </a:p>
          <a:p>
            <a:pPr marL="688975" indent="-225425"/>
            <a:r>
              <a:rPr lang="en-US" dirty="0" smtClean="0"/>
              <a:t>Phones</a:t>
            </a:r>
          </a:p>
          <a:p>
            <a:pPr marL="688975" indent="-225425"/>
            <a:r>
              <a:rPr lang="en-US" dirty="0" smtClean="0"/>
              <a:t>Laptops</a:t>
            </a:r>
          </a:p>
          <a:p>
            <a:pPr marL="688975" indent="-225425"/>
            <a:r>
              <a:rPr lang="en-US" dirty="0" smtClean="0"/>
              <a:t>RFID Cards</a:t>
            </a:r>
          </a:p>
          <a:p>
            <a:pPr marL="688975" indent="-225425"/>
            <a:r>
              <a:rPr lang="en-US" dirty="0" smtClean="0"/>
              <a:t>Fitbits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B92F-A1C4-5E4B-93B2-D52426ED3E8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08590" y="3106454"/>
            <a:ext cx="2034609" cy="551146"/>
          </a:xfrm>
          <a:prstGeom prst="ellipse">
            <a:avLst/>
          </a:prstGeom>
          <a:noFill/>
          <a:ln w="38100">
            <a:solidFill>
              <a:srgbClr val="1FC20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4060" y="3657600"/>
            <a:ext cx="1382736" cy="551146"/>
          </a:xfrm>
          <a:prstGeom prst="ellipse">
            <a:avLst/>
          </a:prstGeom>
          <a:noFill/>
          <a:ln w="38100">
            <a:solidFill>
              <a:srgbClr val="1FC20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.sparkfun.com/assets/parts/4/4/7/4/10169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752" y="1937442"/>
            <a:ext cx="1812141" cy="181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echnabob.com/blog/wp-content/uploads/2012/09/fitbit_o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77" y="3106454"/>
            <a:ext cx="2786021" cy="291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Fitbit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Fitbits communicate over 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Actively scan using base station</a:t>
            </a:r>
          </a:p>
          <a:p>
            <a:pPr marL="0" indent="0">
              <a:buNone/>
            </a:pPr>
            <a:r>
              <a:rPr lang="en-US" sz="2800" dirty="0" smtClean="0"/>
              <a:t>Can run from a Raspberry PI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http://beirutwired.com/wp-content/uploads/2013/04/fit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701" y="1754288"/>
            <a:ext cx="2749462" cy="196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7451"/>
          <a:stretch/>
        </p:blipFill>
        <p:spPr>
          <a:xfrm>
            <a:off x="560539" y="4493022"/>
            <a:ext cx="8022921" cy="14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157" y="1443125"/>
            <a:ext cx="8681684" cy="5080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0369" y="998443"/>
            <a:ext cx="4697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The Barrier Problem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20230" y="3983363"/>
            <a:ext cx="1791222" cy="1102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22730" y="3983363"/>
            <a:ext cx="1743616" cy="1102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6633" y="4865961"/>
            <a:ext cx="1818416" cy="565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437" y="3983363"/>
            <a:ext cx="1501413" cy="95053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115271" y="4981588"/>
            <a:ext cx="6295625" cy="1626326"/>
            <a:chOff x="1410048" y="4434118"/>
            <a:chExt cx="6295625" cy="1626326"/>
          </a:xfrm>
        </p:grpSpPr>
        <p:sp>
          <p:nvSpPr>
            <p:cNvPr id="16" name="Oval 15"/>
            <p:cNvSpPr/>
            <p:nvPr/>
          </p:nvSpPr>
          <p:spPr>
            <a:xfrm>
              <a:off x="1410048" y="4560334"/>
              <a:ext cx="6295625" cy="1500110"/>
            </a:xfrm>
            <a:prstGeom prst="ellipse">
              <a:avLst/>
            </a:prstGeom>
            <a:noFill/>
            <a:ln w="76200" cmpd="sng">
              <a:solidFill>
                <a:srgbClr val="1FC20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4799" y="4434118"/>
              <a:ext cx="901700" cy="1257300"/>
            </a:xfrm>
            <a:prstGeom prst="rect">
              <a:avLst/>
            </a:prstGeom>
          </p:spPr>
        </p:pic>
      </p:grpSp>
      <p:sp>
        <p:nvSpPr>
          <p:cNvPr id="21" name="Rounded Rectangular Callout 20"/>
          <p:cNvSpPr/>
          <p:nvPr/>
        </p:nvSpPr>
        <p:spPr>
          <a:xfrm>
            <a:off x="2643881" y="2169812"/>
            <a:ext cx="3120085" cy="2250164"/>
          </a:xfrm>
          <a:prstGeom prst="wedgeRoundRectCallout">
            <a:avLst>
              <a:gd name="adj1" fmla="val 82052"/>
              <a:gd name="adj2" fmla="val 860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1 Dozen</a:t>
            </a:r>
          </a:p>
          <a:p>
            <a:pPr algn="ctr"/>
            <a:r>
              <a:rPr lang="en-US" sz="2400" b="1" dirty="0" smtClean="0"/>
              <a:t>Goldfish Special</a:t>
            </a:r>
          </a:p>
          <a:p>
            <a:pPr algn="ctr"/>
            <a:r>
              <a:rPr lang="en-US" sz="2400" b="1" dirty="0" smtClean="0"/>
              <a:t>$8.95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39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bad is RSSI in practice?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1" r="6087"/>
          <a:stretch/>
        </p:blipFill>
        <p:spPr>
          <a:xfrm>
            <a:off x="355181" y="2256473"/>
            <a:ext cx="4247048" cy="3631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r="6633"/>
          <a:stretch/>
        </p:blipFill>
        <p:spPr>
          <a:xfrm>
            <a:off x="4685355" y="2256473"/>
            <a:ext cx="4254605" cy="36311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3639" y="5718337"/>
            <a:ext cx="233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RSSI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04838" y="5787609"/>
            <a:ext cx="233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RSSI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930647" y="3902766"/>
            <a:ext cx="233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Probability of Occurrence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13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bad is RSSI in practice?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57" y="2157305"/>
            <a:ext cx="5536285" cy="41522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9128" y="5970965"/>
            <a:ext cx="233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RSSI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805573" y="4064135"/>
            <a:ext cx="233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Probability of Occurrence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63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Whereabouts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" y="2005513"/>
            <a:ext cx="8229600" cy="259689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TerraSwarm Research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BB42ED-0428-F349-A1E9-DBFAF59858C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0821" y="5543559"/>
            <a:ext cx="503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http://inductor.eecs.umich.edu/whereabouts.html</a:t>
            </a:r>
          </a:p>
        </p:txBody>
      </p:sp>
    </p:spTree>
    <p:extLst>
      <p:ext uri="{BB962C8B-B14F-4D97-AF65-F5344CB8AC3E}">
        <p14:creationId xmlns:p14="http://schemas.microsoft.com/office/powerpoint/2010/main" val="9508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raSwarm-Localiz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TerraSwarm-Localization.potx</Template>
  <TotalTime>2234</TotalTime>
  <Words>241</Words>
  <Application>Microsoft Office PowerPoint</Application>
  <PresentationFormat>On-screen Show (4:3)</PresentationFormat>
  <Paragraphs>78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(Body)</vt:lpstr>
      <vt:lpstr>Myriad Pro</vt:lpstr>
      <vt:lpstr>TerraSwarm-Localization</vt:lpstr>
      <vt:lpstr>Semantic Heuristic Localization</vt:lpstr>
      <vt:lpstr>Background</vt:lpstr>
      <vt:lpstr>Background</vt:lpstr>
      <vt:lpstr>Background</vt:lpstr>
      <vt:lpstr>Fitbit Scanning</vt:lpstr>
      <vt:lpstr>Challenges</vt:lpstr>
      <vt:lpstr>Challenges</vt:lpstr>
      <vt:lpstr>Challenges</vt:lpstr>
      <vt:lpstr>Whereabouts</vt:lpstr>
    </vt:vector>
  </TitlesOfParts>
  <Company>University of California,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A. Lee</dc:creator>
  <cp:lastModifiedBy>Ghena, Branden</cp:lastModifiedBy>
  <cp:revision>123</cp:revision>
  <dcterms:created xsi:type="dcterms:W3CDTF">2013-01-25T05:22:58Z</dcterms:created>
  <dcterms:modified xsi:type="dcterms:W3CDTF">2014-05-15T21:49:47Z</dcterms:modified>
</cp:coreProperties>
</file>