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76" r:id="rId4"/>
    <p:sldId id="258" r:id="rId5"/>
    <p:sldId id="311" r:id="rId6"/>
    <p:sldId id="302" r:id="rId7"/>
    <p:sldId id="303" r:id="rId8"/>
    <p:sldId id="300" r:id="rId9"/>
    <p:sldId id="310" r:id="rId10"/>
    <p:sldId id="304" r:id="rId11"/>
    <p:sldId id="305" r:id="rId12"/>
    <p:sldId id="306" r:id="rId13"/>
    <p:sldId id="307" r:id="rId14"/>
    <p:sldId id="308" r:id="rId15"/>
    <p:sldId id="309" r:id="rId16"/>
    <p:sldId id="293" r:id="rId17"/>
    <p:sldId id="297" r:id="rId18"/>
    <p:sldId id="299" r:id="rId19"/>
    <p:sldId id="30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9A29"/>
    <a:srgbClr val="CFF4ED"/>
    <a:srgbClr val="CCF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365" autoAdjust="0"/>
  </p:normalViewPr>
  <p:slideViewPr>
    <p:cSldViewPr snapToGrid="0">
      <p:cViewPr>
        <p:scale>
          <a:sx n="75" d="100"/>
          <a:sy n="75" d="100"/>
        </p:scale>
        <p:origin x="-1014" y="-72"/>
      </p:cViewPr>
      <p:guideLst>
        <p:guide orient="horz" pos="2160"/>
        <p:guide pos="384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194CA1-79EA-427E-80D5-FFEA6E7D607A}" type="datetimeFigureOut">
              <a:rPr lang="zh-CN" altLang="en-US" smtClean="0"/>
              <a:t>2017/11/23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1EF41C-348B-42F5-8557-72FEE874783D}" type="slidenum">
              <a:rPr lang="zh-CN" altLang="en-US" smtClean="0"/>
              <a:t>‹#›</a:t>
            </a:fld>
            <a:endParaRPr lang="zh-CN" altLang="en-US"/>
          </a:p>
        </p:txBody>
      </p:sp>
    </p:spTree>
    <p:extLst>
      <p:ext uri="{BB962C8B-B14F-4D97-AF65-F5344CB8AC3E}">
        <p14:creationId xmlns:p14="http://schemas.microsoft.com/office/powerpoint/2010/main" val="42880620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FABE-451E-40E1-B6FB-373F6CE446E1}" type="datetimeFigureOut">
              <a:rPr lang="zh-CN" altLang="en-US" smtClean="0"/>
              <a:t>2017/11/23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E36F8-2940-4810-BAB2-73A5FE0A72AB}" type="slidenum">
              <a:rPr lang="zh-CN" altLang="en-US" smtClean="0"/>
              <a:t>‹#›</a:t>
            </a:fld>
            <a:endParaRPr lang="zh-CN" altLang="en-US"/>
          </a:p>
        </p:txBody>
      </p:sp>
    </p:spTree>
    <p:extLst>
      <p:ext uri="{BB962C8B-B14F-4D97-AF65-F5344CB8AC3E}">
        <p14:creationId xmlns:p14="http://schemas.microsoft.com/office/powerpoint/2010/main" val="8019374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4000" kern="1200" dirty="0" smtClean="0">
                <a:solidFill>
                  <a:schemeClr val="tx1"/>
                </a:solidFill>
                <a:effectLst/>
                <a:latin typeface="+mn-lt"/>
                <a:ea typeface="+mn-ea"/>
                <a:cs typeface="+mn-cs"/>
              </a:rPr>
              <a:t>Good evening ,everyone .Today it is my turn to give a wiki talk .My topic is about Autonomous Car .Two weeks ago ,</a:t>
            </a:r>
            <a:r>
              <a:rPr lang="en-US" altLang="zh-CN" sz="4000" kern="1200" dirty="0" err="1" smtClean="0">
                <a:solidFill>
                  <a:schemeClr val="tx1"/>
                </a:solidFill>
                <a:effectLst/>
                <a:latin typeface="+mn-lt"/>
                <a:ea typeface="+mn-ea"/>
                <a:cs typeface="+mn-cs"/>
              </a:rPr>
              <a:t>Zehai</a:t>
            </a:r>
            <a:r>
              <a:rPr lang="en-US" altLang="zh-CN" sz="4000" kern="1200" dirty="0" smtClean="0">
                <a:solidFill>
                  <a:schemeClr val="tx1"/>
                </a:solidFill>
                <a:effectLst/>
                <a:latin typeface="+mn-lt"/>
                <a:ea typeface="+mn-ea"/>
                <a:cs typeface="+mn-cs"/>
              </a:rPr>
              <a:t> gives a talk about bitcoin .Last week ,</a:t>
            </a:r>
            <a:r>
              <a:rPr lang="en-US" altLang="zh-CN" sz="4000" kern="1200" dirty="0" err="1" smtClean="0">
                <a:solidFill>
                  <a:schemeClr val="tx1"/>
                </a:solidFill>
                <a:effectLst/>
                <a:latin typeface="+mn-lt"/>
                <a:ea typeface="+mn-ea"/>
                <a:cs typeface="+mn-cs"/>
              </a:rPr>
              <a:t>Shenlin</a:t>
            </a:r>
            <a:r>
              <a:rPr lang="en-US" altLang="zh-CN" sz="4000" kern="1200" dirty="0" smtClean="0">
                <a:solidFill>
                  <a:schemeClr val="tx1"/>
                </a:solidFill>
                <a:effectLst/>
                <a:latin typeface="+mn-lt"/>
                <a:ea typeface="+mn-ea"/>
                <a:cs typeface="+mn-cs"/>
              </a:rPr>
              <a:t> gives another one about </a:t>
            </a:r>
            <a:r>
              <a:rPr lang="en-US" altLang="zh-CN" sz="4000" kern="1200" dirty="0" err="1" smtClean="0">
                <a:solidFill>
                  <a:schemeClr val="tx1"/>
                </a:solidFill>
                <a:effectLst/>
                <a:latin typeface="+mn-lt"/>
                <a:ea typeface="+mn-ea"/>
                <a:cs typeface="+mn-cs"/>
              </a:rPr>
              <a:t>AlphaGo</a:t>
            </a:r>
            <a:r>
              <a:rPr lang="en-US" altLang="zh-CN" sz="4000" kern="1200" dirty="0" smtClean="0">
                <a:solidFill>
                  <a:schemeClr val="tx1"/>
                </a:solidFill>
                <a:effectLst/>
                <a:latin typeface="+mn-lt"/>
                <a:ea typeface="+mn-ea"/>
                <a:cs typeface="+mn-cs"/>
              </a:rPr>
              <a:t> Zero .Those are very hot topics in recent years .So I want to follow this trend .And last week ,</a:t>
            </a:r>
            <a:r>
              <a:rPr lang="en-US" altLang="zh-CN" sz="4000" kern="1200" dirty="0" err="1" smtClean="0">
                <a:solidFill>
                  <a:schemeClr val="tx1"/>
                </a:solidFill>
                <a:effectLst/>
                <a:latin typeface="+mn-lt"/>
                <a:ea typeface="+mn-ea"/>
                <a:cs typeface="+mn-cs"/>
              </a:rPr>
              <a:t>Fuqing</a:t>
            </a:r>
            <a:r>
              <a:rPr lang="en-US" altLang="zh-CN" sz="4000" kern="1200" dirty="0" smtClean="0">
                <a:solidFill>
                  <a:schemeClr val="tx1"/>
                </a:solidFill>
                <a:effectLst/>
                <a:latin typeface="+mn-lt"/>
                <a:ea typeface="+mn-ea"/>
                <a:cs typeface="+mn-cs"/>
              </a:rPr>
              <a:t> asked a question about the self-driving and </a:t>
            </a:r>
            <a:r>
              <a:rPr lang="en-US" altLang="zh-CN" sz="4000" kern="1200" dirty="0" err="1" smtClean="0">
                <a:solidFill>
                  <a:schemeClr val="tx1"/>
                </a:solidFill>
                <a:effectLst/>
                <a:latin typeface="+mn-lt"/>
                <a:ea typeface="+mn-ea"/>
                <a:cs typeface="+mn-cs"/>
              </a:rPr>
              <a:t>Zehai</a:t>
            </a:r>
            <a:r>
              <a:rPr lang="en-US" altLang="zh-CN" sz="4000" kern="1200" dirty="0" smtClean="0">
                <a:solidFill>
                  <a:schemeClr val="tx1"/>
                </a:solidFill>
                <a:effectLst/>
                <a:latin typeface="+mn-lt"/>
                <a:ea typeface="+mn-ea"/>
                <a:cs typeface="+mn-cs"/>
              </a:rPr>
              <a:t> gave me a suggestion that I can consider it to be my topic of wiki talk this week. It was exactly what I was hoping for .And I have no idea about other topics .So it comes to be my final decision .I think the development of self-driving represents the development trend of modern industry and will be related to everyone in the future. So I hope my topic will raise your interests .My talk is maybe a brief introduction of popular science without too much details of technology.</a:t>
            </a:r>
            <a:endParaRPr lang="zh-CN" altLang="zh-CN" sz="4000" kern="1200" dirty="0" smtClean="0">
              <a:solidFill>
                <a:schemeClr val="tx1"/>
              </a:solidFill>
              <a:effectLst/>
              <a:latin typeface="+mn-lt"/>
              <a:ea typeface="+mn-ea"/>
              <a:cs typeface="+mn-cs"/>
            </a:endParaRPr>
          </a:p>
          <a:p>
            <a:r>
              <a:rPr lang="en-US" altLang="zh-CN" sz="4000" kern="1200" dirty="0" smtClean="0">
                <a:solidFill>
                  <a:schemeClr val="tx1"/>
                </a:solidFill>
                <a:effectLst/>
                <a:latin typeface="+mn-lt"/>
                <a:ea typeface="+mn-ea"/>
                <a:cs typeface="+mn-cs"/>
              </a:rPr>
              <a:t> </a:t>
            </a:r>
            <a:endParaRPr lang="zh-CN" altLang="zh-CN" sz="4000" kern="1200" dirty="0" smtClean="0">
              <a:solidFill>
                <a:schemeClr val="tx1"/>
              </a:solidFill>
              <a:effectLst/>
              <a:latin typeface="+mn-lt"/>
              <a:ea typeface="+mn-ea"/>
              <a:cs typeface="+mn-cs"/>
            </a:endParaRPr>
          </a:p>
          <a:p>
            <a:r>
              <a:rPr lang="en-US" altLang="zh-CN" sz="4000" kern="1200" dirty="0" smtClean="0">
                <a:solidFill>
                  <a:schemeClr val="tx1"/>
                </a:solidFill>
                <a:effectLst/>
                <a:latin typeface="+mn-lt"/>
                <a:ea typeface="+mn-ea"/>
                <a:cs typeface="+mn-cs"/>
              </a:rPr>
              <a:t>Now let me begin my talk  .</a:t>
            </a:r>
            <a:endParaRPr lang="zh-CN" altLang="zh-CN" sz="40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1</a:t>
            </a:fld>
            <a:endParaRPr lang="zh-CN" altLang="en-US"/>
          </a:p>
        </p:txBody>
      </p:sp>
    </p:spTree>
    <p:extLst>
      <p:ext uri="{BB962C8B-B14F-4D97-AF65-F5344CB8AC3E}">
        <p14:creationId xmlns:p14="http://schemas.microsoft.com/office/powerpoint/2010/main" val="116237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Third part is a classification to measure the degree of automated(['</a:t>
            </a:r>
            <a:r>
              <a:rPr lang="en-US" altLang="zh-CN" sz="1200" kern="1200" dirty="0" err="1" smtClean="0">
                <a:solidFill>
                  <a:schemeClr val="tx1"/>
                </a:solidFill>
                <a:effectLst/>
                <a:latin typeface="+mn-lt"/>
                <a:ea typeface="+mn-ea"/>
                <a:cs typeface="+mn-cs"/>
              </a:rPr>
              <a:t>ɔ:təʊmeɪtɪd</a:t>
            </a:r>
            <a:r>
              <a:rPr lang="en-US" altLang="zh-CN" sz="1200" kern="1200" dirty="0" smtClean="0">
                <a:solidFill>
                  <a:schemeClr val="tx1"/>
                </a:solidFill>
                <a:effectLst/>
                <a:latin typeface="+mn-lt"/>
                <a:ea typeface="+mn-ea"/>
                <a:cs typeface="+mn-cs"/>
              </a:rPr>
              <a:t>]) in a car.</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10</a:t>
            </a:fld>
            <a:endParaRPr lang="zh-CN" altLang="en-US"/>
          </a:p>
        </p:txBody>
      </p:sp>
    </p:spTree>
    <p:extLst>
      <p:ext uri="{BB962C8B-B14F-4D97-AF65-F5344CB8AC3E}">
        <p14:creationId xmlns:p14="http://schemas.microsoft.com/office/powerpoint/2010/main" val="313642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 classification system based on six different levels (ranging from fully manual to fully automated systems) was published in 2014 by SAE International, an automotive([ˌ</a:t>
            </a:r>
            <a:r>
              <a:rPr lang="en-US" altLang="zh-CN" sz="1200" kern="1200" dirty="0" err="1" smtClean="0">
                <a:solidFill>
                  <a:schemeClr val="tx1"/>
                </a:solidFill>
                <a:effectLst/>
                <a:latin typeface="+mn-lt"/>
                <a:ea typeface="+mn-ea"/>
                <a:cs typeface="+mn-cs"/>
              </a:rPr>
              <a:t>ɔ:təˈməʊtɪv</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汽车的</a:t>
            </a:r>
            <a:r>
              <a:rPr lang="en-US" altLang="zh-CN" sz="1200" kern="1200" dirty="0" smtClean="0">
                <a:solidFill>
                  <a:schemeClr val="tx1"/>
                </a:solidFill>
                <a:effectLst/>
                <a:latin typeface="+mn-lt"/>
                <a:ea typeface="+mn-ea"/>
                <a:cs typeface="+mn-cs"/>
              </a:rPr>
              <a:t>;) standardization([ˌ</a:t>
            </a:r>
            <a:r>
              <a:rPr lang="en-US" altLang="zh-CN" sz="1200" kern="1200" dirty="0" err="1" smtClean="0">
                <a:solidFill>
                  <a:schemeClr val="tx1"/>
                </a:solidFill>
                <a:effectLst/>
                <a:latin typeface="+mn-lt"/>
                <a:ea typeface="+mn-ea"/>
                <a:cs typeface="+mn-cs"/>
              </a:rPr>
              <a:t>stændədaɪ'zeɪʃn</a:t>
            </a:r>
            <a:r>
              <a:rPr lang="en-US" altLang="zh-CN" sz="1200" kern="1200" dirty="0" smtClean="0">
                <a:solidFill>
                  <a:schemeClr val="tx1"/>
                </a:solidFill>
                <a:effectLst/>
                <a:latin typeface="+mn-lt"/>
                <a:ea typeface="+mn-ea"/>
                <a:cs typeface="+mn-cs"/>
              </a:rPr>
              <a:t>]) body, as J3016, Taxonomy([</a:t>
            </a:r>
            <a:r>
              <a:rPr lang="en-US" altLang="zh-CN" sz="1200" kern="1200" dirty="0" err="1" smtClean="0">
                <a:solidFill>
                  <a:schemeClr val="tx1"/>
                </a:solidFill>
                <a:effectLst/>
                <a:latin typeface="+mn-lt"/>
                <a:ea typeface="+mn-ea"/>
                <a:cs typeface="+mn-cs"/>
              </a:rPr>
              <a:t>tækˈsɒnəmi</a:t>
            </a:r>
            <a:r>
              <a:rPr lang="en-US" altLang="zh-CN" sz="1200" kern="1200" dirty="0" smtClean="0">
                <a:solidFill>
                  <a:schemeClr val="tx1"/>
                </a:solidFill>
                <a:effectLst/>
                <a:latin typeface="+mn-lt"/>
                <a:ea typeface="+mn-ea"/>
                <a:cs typeface="+mn-cs"/>
              </a:rPr>
              <a:t>]) and Definitions for Terms Related to On-Road Motor Vehicle Automated Driving Systems.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This classification system is based on the amount of driver intervention([ˌ</a:t>
            </a:r>
            <a:r>
              <a:rPr lang="en-US" altLang="zh-CN" sz="1200" kern="1200" dirty="0" err="1" smtClean="0">
                <a:solidFill>
                  <a:schemeClr val="tx1"/>
                </a:solidFill>
                <a:effectLst/>
                <a:latin typeface="+mn-lt"/>
                <a:ea typeface="+mn-ea"/>
                <a:cs typeface="+mn-cs"/>
              </a:rPr>
              <a:t>ɪntə'venʃn</a:t>
            </a:r>
            <a:r>
              <a:rPr lang="en-US" altLang="zh-CN" sz="1200" kern="1200" dirty="0" smtClean="0">
                <a:solidFill>
                  <a:schemeClr val="tx1"/>
                </a:solidFill>
                <a:effectLst/>
                <a:latin typeface="+mn-lt"/>
                <a:ea typeface="+mn-ea"/>
                <a:cs typeface="+mn-cs"/>
              </a:rPr>
              <a:t>]) required, rather than the vehicle capabilities(</a:t>
            </a:r>
            <a:r>
              <a:rPr lang="en-US" altLang="zh-CN" sz="1200" b="1" kern="1200" dirty="0" smtClean="0">
                <a:solidFill>
                  <a:schemeClr val="tx1"/>
                </a:solidFill>
                <a:effectLst/>
                <a:latin typeface="+mn-lt"/>
                <a:ea typeface="+mn-ea"/>
                <a:cs typeface="+mn-cs"/>
              </a:rPr>
              <a:t>[ˌ</a:t>
            </a:r>
            <a:r>
              <a:rPr lang="en-US" altLang="zh-CN" sz="1200" b="1" kern="1200" dirty="0" err="1" smtClean="0">
                <a:solidFill>
                  <a:schemeClr val="tx1"/>
                </a:solidFill>
                <a:effectLst/>
                <a:latin typeface="+mn-lt"/>
                <a:ea typeface="+mn-ea"/>
                <a:cs typeface="+mn-cs"/>
              </a:rPr>
              <a:t>keɪpəˈbɪləti</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Then in the United States in 2016, the National Highway Traffic Safety Administration (NHTSA) abandoned(</a:t>
            </a:r>
            <a:r>
              <a:rPr lang="zh-CN" altLang="zh-CN" sz="1200" kern="1200" dirty="0" smtClean="0">
                <a:solidFill>
                  <a:schemeClr val="tx1"/>
                </a:solidFill>
                <a:effectLst/>
                <a:latin typeface="+mn-lt"/>
                <a:ea typeface="+mn-ea"/>
                <a:cs typeface="+mn-cs"/>
              </a:rPr>
              <a:t>放弃</a:t>
            </a:r>
            <a:r>
              <a:rPr lang="en-US" altLang="zh-CN" sz="1200" kern="1200" dirty="0" smtClean="0">
                <a:solidFill>
                  <a:schemeClr val="tx1"/>
                </a:solidFill>
                <a:effectLst/>
                <a:latin typeface="+mn-lt"/>
                <a:ea typeface="+mn-ea"/>
                <a:cs typeface="+mn-cs"/>
              </a:rPr>
              <a:t>) his own classification([ˌ</a:t>
            </a:r>
            <a:r>
              <a:rPr lang="en-US" altLang="zh-CN" sz="1200" kern="1200" dirty="0" err="1" smtClean="0">
                <a:solidFill>
                  <a:schemeClr val="tx1"/>
                </a:solidFill>
                <a:effectLst/>
                <a:latin typeface="+mn-lt"/>
                <a:ea typeface="+mn-ea"/>
                <a:cs typeface="+mn-cs"/>
              </a:rPr>
              <a:t>klæsɪfɪˈkeɪʃn</a:t>
            </a:r>
            <a:r>
              <a:rPr lang="en-US" altLang="zh-CN" sz="1200" kern="1200" dirty="0" smtClean="0">
                <a:solidFill>
                  <a:schemeClr val="tx1"/>
                </a:solidFill>
                <a:effectLst/>
                <a:latin typeface="+mn-lt"/>
                <a:ea typeface="+mn-ea"/>
                <a:cs typeface="+mn-cs"/>
              </a:rPr>
              <a:t>]) system in favor of the SAE standard.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Also in 2016, SAE updated its classification, called J3016_201609.</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11</a:t>
            </a:fld>
            <a:endParaRPr lang="zh-CN" altLang="en-US"/>
          </a:p>
        </p:txBody>
      </p:sp>
    </p:spTree>
    <p:extLst>
      <p:ext uri="{BB962C8B-B14F-4D97-AF65-F5344CB8AC3E}">
        <p14:creationId xmlns:p14="http://schemas.microsoft.com/office/powerpoint/2010/main" val="3543888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Now show you the details of the classification</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Level 0: </a:t>
            </a:r>
            <a:r>
              <a:rPr lang="en-US" altLang="zh-CN" sz="1200" kern="1200" dirty="0" smtClean="0">
                <a:solidFill>
                  <a:schemeClr val="tx1"/>
                </a:solidFill>
                <a:effectLst/>
                <a:latin typeface="+mn-lt"/>
                <a:ea typeface="+mn-ea"/>
                <a:cs typeface="+mn-cs"/>
              </a:rPr>
              <a:t>Automated system issues([ˈ</a:t>
            </a:r>
            <a:r>
              <a:rPr lang="en-US" altLang="zh-CN" sz="1200" kern="1200" dirty="0" err="1" smtClean="0">
                <a:solidFill>
                  <a:schemeClr val="tx1"/>
                </a:solidFill>
                <a:effectLst/>
                <a:latin typeface="+mn-lt"/>
                <a:ea typeface="+mn-ea"/>
                <a:cs typeface="+mn-cs"/>
              </a:rPr>
              <a:t>ɪʃu</a:t>
            </a:r>
            <a:r>
              <a:rPr lang="en-US" altLang="zh-CN" sz="1200" kern="1200" dirty="0" smtClean="0">
                <a:solidFill>
                  <a:schemeClr val="tx1"/>
                </a:solidFill>
                <a:effectLst/>
                <a:latin typeface="+mn-lt"/>
                <a:ea typeface="+mn-ea"/>
                <a:cs typeface="+mn-cs"/>
              </a:rPr>
              <a:t>:]) warnings and may momentarily([ˈ</a:t>
            </a:r>
            <a:r>
              <a:rPr lang="en-US" altLang="zh-CN" sz="1200" kern="1200" dirty="0" err="1" smtClean="0">
                <a:solidFill>
                  <a:schemeClr val="tx1"/>
                </a:solidFill>
                <a:effectLst/>
                <a:latin typeface="+mn-lt"/>
                <a:ea typeface="+mn-ea"/>
                <a:cs typeface="+mn-cs"/>
              </a:rPr>
              <a:t>məʊməntrəli</a:t>
            </a:r>
            <a:r>
              <a:rPr lang="en-US" altLang="zh-CN" sz="1200" kern="1200" dirty="0" smtClean="0">
                <a:solidFill>
                  <a:schemeClr val="tx1"/>
                </a:solidFill>
                <a:effectLst/>
                <a:latin typeface="+mn-lt"/>
                <a:ea typeface="+mn-ea"/>
                <a:cs typeface="+mn-cs"/>
              </a:rPr>
              <a:t>]) intervene(</a:t>
            </a:r>
            <a:r>
              <a:rPr lang="en-US" altLang="zh-CN" sz="1200" b="1" kern="1200" dirty="0" smtClean="0">
                <a:solidFill>
                  <a:schemeClr val="tx1"/>
                </a:solidFill>
                <a:effectLst/>
                <a:latin typeface="+mn-lt"/>
                <a:ea typeface="+mn-ea"/>
                <a:cs typeface="+mn-cs"/>
              </a:rPr>
              <a:t>[ˌ</a:t>
            </a:r>
            <a:r>
              <a:rPr lang="en-US" altLang="zh-CN" sz="1200" b="1" kern="1200" dirty="0" err="1" smtClean="0">
                <a:solidFill>
                  <a:schemeClr val="tx1"/>
                </a:solidFill>
                <a:effectLst/>
                <a:latin typeface="+mn-lt"/>
                <a:ea typeface="+mn-ea"/>
                <a:cs typeface="+mn-cs"/>
              </a:rPr>
              <a:t>ɪntəˈvi:n</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阻碍</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出面</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插嘴</a:t>
            </a:r>
            <a:r>
              <a:rPr lang="en-US" altLang="zh-CN" sz="1200" kern="1200" dirty="0" smtClean="0">
                <a:solidFill>
                  <a:schemeClr val="tx1"/>
                </a:solidFill>
                <a:effectLst/>
                <a:latin typeface="+mn-lt"/>
                <a:ea typeface="+mn-ea"/>
                <a:cs typeface="+mn-cs"/>
              </a:rPr>
              <a:t>) but </a:t>
            </a:r>
            <a:r>
              <a:rPr lang="en-US" altLang="zh-CN" sz="1200" b="1" kern="1200" dirty="0" smtClean="0">
                <a:solidFill>
                  <a:schemeClr val="tx1"/>
                </a:solidFill>
                <a:effectLst/>
                <a:latin typeface="+mn-lt"/>
                <a:ea typeface="+mn-ea"/>
                <a:cs typeface="+mn-cs"/>
              </a:rPr>
              <a:t>has no sustained([</a:t>
            </a:r>
            <a:r>
              <a:rPr lang="en-US" altLang="zh-CN" sz="1200" b="1" kern="1200" dirty="0" err="1" smtClean="0">
                <a:solidFill>
                  <a:schemeClr val="tx1"/>
                </a:solidFill>
                <a:effectLst/>
                <a:latin typeface="+mn-lt"/>
                <a:ea typeface="+mn-ea"/>
                <a:cs typeface="+mn-cs"/>
              </a:rPr>
              <a:t>səs'teɪnd</a:t>
            </a:r>
            <a:r>
              <a:rPr lang="en-US" altLang="zh-CN" sz="1200" b="1" kern="1200" dirty="0" smtClean="0">
                <a:solidFill>
                  <a:schemeClr val="tx1"/>
                </a:solidFill>
                <a:effectLst/>
                <a:latin typeface="+mn-lt"/>
                <a:ea typeface="+mn-ea"/>
                <a:cs typeface="+mn-cs"/>
              </a:rPr>
              <a:t>]) vehicle control</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Level 1 (</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hands on</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Driver and automated system </a:t>
            </a:r>
            <a:r>
              <a:rPr lang="en-US" altLang="zh-CN" sz="1200" b="1" kern="1200" dirty="0" smtClean="0">
                <a:solidFill>
                  <a:schemeClr val="tx1"/>
                </a:solidFill>
                <a:effectLst/>
                <a:latin typeface="+mn-lt"/>
                <a:ea typeface="+mn-ea"/>
                <a:cs typeface="+mn-cs"/>
              </a:rPr>
              <a:t>shares control </a:t>
            </a:r>
            <a:r>
              <a:rPr lang="en-US" altLang="zh-CN" sz="1200" kern="1200" dirty="0" smtClean="0">
                <a:solidFill>
                  <a:schemeClr val="tx1"/>
                </a:solidFill>
                <a:effectLst/>
                <a:latin typeface="+mn-lt"/>
                <a:ea typeface="+mn-ea"/>
                <a:cs typeface="+mn-cs"/>
              </a:rPr>
              <a:t>over the vehicle. The driver must be ready to retake full control at any time. An example would be Adaptive([</a:t>
            </a:r>
            <a:r>
              <a:rPr lang="en-US" altLang="zh-CN" sz="1200" kern="1200" dirty="0" err="1" smtClean="0">
                <a:solidFill>
                  <a:schemeClr val="tx1"/>
                </a:solidFill>
                <a:effectLst/>
                <a:latin typeface="+mn-lt"/>
                <a:ea typeface="+mn-ea"/>
                <a:cs typeface="+mn-cs"/>
              </a:rPr>
              <a:t>əˈdæptɪv</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适应的</a:t>
            </a:r>
            <a:r>
              <a:rPr lang="en-US" altLang="zh-CN" sz="1200" kern="1200" dirty="0" smtClean="0">
                <a:solidFill>
                  <a:schemeClr val="tx1"/>
                </a:solidFill>
                <a:effectLst/>
                <a:latin typeface="+mn-lt"/>
                <a:ea typeface="+mn-ea"/>
                <a:cs typeface="+mn-cs"/>
              </a:rPr>
              <a:t>) Cruise([</a:t>
            </a:r>
            <a:r>
              <a:rPr lang="en-US" altLang="zh-CN" sz="1200" kern="1200" dirty="0" err="1" smtClean="0">
                <a:solidFill>
                  <a:schemeClr val="tx1"/>
                </a:solidFill>
                <a:effectLst/>
                <a:latin typeface="+mn-lt"/>
                <a:ea typeface="+mn-ea"/>
                <a:cs typeface="+mn-cs"/>
              </a:rPr>
              <a:t>kru:z</a:t>
            </a:r>
            <a:r>
              <a:rPr lang="en-US" altLang="zh-CN" sz="1200" kern="1200" dirty="0" smtClean="0">
                <a:solidFill>
                  <a:schemeClr val="tx1"/>
                </a:solidFill>
                <a:effectLst/>
                <a:latin typeface="+mn-lt"/>
                <a:ea typeface="+mn-ea"/>
                <a:cs typeface="+mn-cs"/>
              </a:rPr>
              <a:t>]) Control (ACC)(</a:t>
            </a:r>
            <a:r>
              <a:rPr lang="zh-CN" altLang="zh-CN" sz="1200" kern="1200" dirty="0" smtClean="0">
                <a:solidFill>
                  <a:schemeClr val="tx1"/>
                </a:solidFill>
                <a:effectLst/>
                <a:latin typeface="+mn-lt"/>
                <a:ea typeface="+mn-ea"/>
                <a:cs typeface="+mn-cs"/>
              </a:rPr>
              <a:t>自适应巡航控制</a:t>
            </a:r>
            <a:r>
              <a:rPr lang="en-US" altLang="zh-CN" sz="1200" kern="1200" dirty="0" smtClean="0">
                <a:solidFill>
                  <a:schemeClr val="tx1"/>
                </a:solidFill>
                <a:effectLst/>
                <a:latin typeface="+mn-lt"/>
                <a:ea typeface="+mn-ea"/>
                <a:cs typeface="+mn-cs"/>
              </a:rPr>
              <a:t>) where the driver controls steering([</a:t>
            </a:r>
            <a:r>
              <a:rPr lang="en-US" altLang="zh-CN" sz="1200" kern="1200" dirty="0" err="1" smtClean="0">
                <a:solidFill>
                  <a:schemeClr val="tx1"/>
                </a:solidFill>
                <a:effectLst/>
                <a:latin typeface="+mn-lt"/>
                <a:ea typeface="+mn-ea"/>
                <a:cs typeface="+mn-cs"/>
              </a:rPr>
              <a:t>stɪə</a:t>
            </a:r>
            <a:r>
              <a:rPr lang="en-US" altLang="zh-CN" sz="1200" kern="1200" dirty="0" smtClean="0">
                <a:solidFill>
                  <a:schemeClr val="tx1"/>
                </a:solidFill>
                <a:effectLst/>
                <a:latin typeface="+mn-lt"/>
                <a:ea typeface="+mn-ea"/>
                <a:cs typeface="+mn-cs"/>
              </a:rPr>
              <a:t>(r)]) and the automated system controls </a:t>
            </a:r>
            <a:r>
              <a:rPr lang="en-US" altLang="zh-CN" sz="1200" kern="1200" dirty="0" err="1" smtClean="0">
                <a:solidFill>
                  <a:schemeClr val="tx1"/>
                </a:solidFill>
                <a:effectLst/>
                <a:latin typeface="+mn-lt"/>
                <a:ea typeface="+mn-ea"/>
                <a:cs typeface="+mn-cs"/>
              </a:rPr>
              <a:t>speed.</a:t>
            </a:r>
            <a:r>
              <a:rPr lang="en-US" altLang="zh-CN" sz="1200" b="1" kern="1200" dirty="0" err="1" smtClean="0">
                <a:solidFill>
                  <a:schemeClr val="tx1"/>
                </a:solidFill>
                <a:effectLst/>
                <a:latin typeface="+mn-lt"/>
                <a:ea typeface="+mn-ea"/>
                <a:cs typeface="+mn-cs"/>
              </a:rPr>
              <a:t>kk</a:t>
            </a:r>
            <a:r>
              <a:rPr lang="en-US" altLang="zh-CN" sz="1200" kern="1200" dirty="0" smtClean="0">
                <a:solidFill>
                  <a:schemeClr val="tx1"/>
                </a:solidFill>
                <a:effectLst/>
                <a:latin typeface="+mn-lt"/>
                <a:ea typeface="+mn-ea"/>
                <a:cs typeface="+mn-cs"/>
              </a:rPr>
              <a:t> Using Parking Assistance(</a:t>
            </a:r>
            <a:r>
              <a:rPr lang="zh-CN" altLang="zh-CN" sz="1200" kern="1200" dirty="0" smtClean="0">
                <a:solidFill>
                  <a:schemeClr val="tx1"/>
                </a:solidFill>
                <a:effectLst/>
                <a:latin typeface="+mn-lt"/>
                <a:ea typeface="+mn-ea"/>
                <a:cs typeface="+mn-cs"/>
              </a:rPr>
              <a:t>停车辅助系统</a:t>
            </a:r>
            <a:r>
              <a:rPr lang="en-US" altLang="zh-CN" sz="1200" kern="1200" dirty="0" smtClean="0">
                <a:solidFill>
                  <a:schemeClr val="tx1"/>
                </a:solidFill>
                <a:effectLst/>
                <a:latin typeface="+mn-lt"/>
                <a:ea typeface="+mn-ea"/>
                <a:cs typeface="+mn-cs"/>
              </a:rPr>
              <a:t>), steering is automated while speed is manual.</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Level 2 (</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hands off</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 automated system </a:t>
            </a:r>
            <a:r>
              <a:rPr lang="en-US" altLang="zh-CN" sz="1200" b="1" kern="1200" dirty="0" smtClean="0">
                <a:solidFill>
                  <a:schemeClr val="tx1"/>
                </a:solidFill>
                <a:effectLst/>
                <a:latin typeface="+mn-lt"/>
                <a:ea typeface="+mn-ea"/>
                <a:cs typeface="+mn-cs"/>
              </a:rPr>
              <a:t>takes full control of the vehicle </a:t>
            </a:r>
            <a:r>
              <a:rPr lang="en-US" altLang="zh-CN" sz="1200" kern="1200" dirty="0" smtClean="0">
                <a:solidFill>
                  <a:schemeClr val="tx1"/>
                </a:solidFill>
                <a:effectLst/>
                <a:latin typeface="+mn-lt"/>
                <a:ea typeface="+mn-ea"/>
                <a:cs typeface="+mn-cs"/>
              </a:rPr>
              <a:t>(accelerating([</a:t>
            </a:r>
            <a:r>
              <a:rPr lang="en-US" altLang="zh-CN" sz="1200" kern="1200" dirty="0" err="1" smtClean="0">
                <a:solidFill>
                  <a:schemeClr val="tx1"/>
                </a:solidFill>
                <a:effectLst/>
                <a:latin typeface="+mn-lt"/>
                <a:ea typeface="+mn-ea"/>
                <a:cs typeface="+mn-cs"/>
              </a:rPr>
              <a:t>əkˈseləreɪt</a:t>
            </a:r>
            <a:r>
              <a:rPr lang="en-US" altLang="zh-CN" sz="1200" kern="1200" dirty="0" smtClean="0">
                <a:solidFill>
                  <a:schemeClr val="tx1"/>
                </a:solidFill>
                <a:effectLst/>
                <a:latin typeface="+mn-lt"/>
                <a:ea typeface="+mn-ea"/>
                <a:cs typeface="+mn-cs"/>
              </a:rPr>
              <a:t>]), braking([</a:t>
            </a:r>
            <a:r>
              <a:rPr lang="en-US" altLang="zh-CN" sz="1200" kern="1200" dirty="0" err="1" smtClean="0">
                <a:solidFill>
                  <a:schemeClr val="tx1"/>
                </a:solidFill>
                <a:effectLst/>
                <a:latin typeface="+mn-lt"/>
                <a:ea typeface="+mn-ea"/>
                <a:cs typeface="+mn-cs"/>
              </a:rPr>
              <a:t>breɪk</a:t>
            </a:r>
            <a:r>
              <a:rPr lang="en-US" altLang="zh-CN" sz="1200" kern="1200" dirty="0" smtClean="0">
                <a:solidFill>
                  <a:schemeClr val="tx1"/>
                </a:solidFill>
                <a:effectLst/>
                <a:latin typeface="+mn-lt"/>
                <a:ea typeface="+mn-ea"/>
                <a:cs typeface="+mn-cs"/>
              </a:rPr>
              <a:t>]), and steering(</a:t>
            </a:r>
            <a:r>
              <a:rPr lang="zh-CN" altLang="zh-CN" sz="1200" kern="1200" dirty="0" smtClean="0">
                <a:solidFill>
                  <a:schemeClr val="tx1"/>
                </a:solidFill>
                <a:effectLst/>
                <a:latin typeface="+mn-lt"/>
                <a:ea typeface="+mn-ea"/>
                <a:cs typeface="+mn-cs"/>
              </a:rPr>
              <a:t>引导</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驾驶</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操纵，控制</a:t>
            </a:r>
            <a:r>
              <a:rPr lang="en-US" altLang="zh-CN" sz="1200" kern="1200" dirty="0" smtClean="0">
                <a:solidFill>
                  <a:schemeClr val="tx1"/>
                </a:solidFill>
                <a:effectLst/>
                <a:latin typeface="+mn-lt"/>
                <a:ea typeface="+mn-ea"/>
                <a:cs typeface="+mn-cs"/>
              </a:rPr>
              <a:t>)). The driver must </a:t>
            </a:r>
            <a:r>
              <a:rPr lang="en-US" altLang="zh-CN" sz="1200" b="1" kern="1200" dirty="0" smtClean="0">
                <a:solidFill>
                  <a:schemeClr val="tx1"/>
                </a:solidFill>
                <a:effectLst/>
                <a:latin typeface="+mn-lt"/>
                <a:ea typeface="+mn-ea"/>
                <a:cs typeface="+mn-cs"/>
              </a:rPr>
              <a:t>monitor the driving and be prepared to immediately intervene </a:t>
            </a:r>
            <a:r>
              <a:rPr lang="en-US" altLang="zh-CN" sz="1200" kern="1200" dirty="0" smtClean="0">
                <a:solidFill>
                  <a:schemeClr val="tx1"/>
                </a:solidFill>
                <a:effectLst/>
                <a:latin typeface="+mn-lt"/>
                <a:ea typeface="+mn-ea"/>
                <a:cs typeface="+mn-cs"/>
              </a:rPr>
              <a:t>at any time if the automated system fails to respond properly. The shorthand </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hands off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is not meant to be taken literally([ˈ</a:t>
            </a:r>
            <a:r>
              <a:rPr lang="en-US" altLang="zh-CN" sz="1200" kern="1200" dirty="0" err="1" smtClean="0">
                <a:solidFill>
                  <a:schemeClr val="tx1"/>
                </a:solidFill>
                <a:effectLst/>
                <a:latin typeface="+mn-lt"/>
                <a:ea typeface="+mn-ea"/>
                <a:cs typeface="+mn-cs"/>
              </a:rPr>
              <a:t>lɪtərəli</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确实地，真正地</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12</a:t>
            </a:fld>
            <a:endParaRPr lang="zh-CN" altLang="en-US"/>
          </a:p>
        </p:txBody>
      </p:sp>
    </p:spTree>
    <p:extLst>
      <p:ext uri="{BB962C8B-B14F-4D97-AF65-F5344CB8AC3E}">
        <p14:creationId xmlns:p14="http://schemas.microsoft.com/office/powerpoint/2010/main" val="1183633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Level 3 (”eyes off”): The driver can safely turn their attention away from the driving tasks, e.g. the driver can text or watch a movie. The vehicle will handle situations that call for an immediate response, like emergency([</a:t>
            </a:r>
            <a:r>
              <a:rPr lang="en-US" altLang="zh-CN" sz="1200" kern="1200" dirty="0" err="1" smtClean="0">
                <a:solidFill>
                  <a:schemeClr val="tx1"/>
                </a:solidFill>
                <a:effectLst/>
                <a:latin typeface="+mn-lt"/>
                <a:ea typeface="+mn-ea"/>
                <a:cs typeface="+mn-cs"/>
              </a:rPr>
              <a:t>iˈmɜ:dʒənsi</a:t>
            </a:r>
            <a:r>
              <a:rPr lang="en-US" altLang="zh-CN" sz="1200" kern="1200" dirty="0" smtClean="0">
                <a:solidFill>
                  <a:schemeClr val="tx1"/>
                </a:solidFill>
                <a:effectLst/>
                <a:latin typeface="+mn-lt"/>
                <a:ea typeface="+mn-ea"/>
                <a:cs typeface="+mn-cs"/>
              </a:rPr>
              <a:t>]) braking. The driver must still be prepared to intervene within some limited time, specified([ˈ</a:t>
            </a:r>
            <a:r>
              <a:rPr lang="en-US" altLang="zh-CN" sz="1200" kern="1200" dirty="0" err="1" smtClean="0">
                <a:solidFill>
                  <a:schemeClr val="tx1"/>
                </a:solidFill>
                <a:effectLst/>
                <a:latin typeface="+mn-lt"/>
                <a:ea typeface="+mn-ea"/>
                <a:cs typeface="+mn-cs"/>
              </a:rPr>
              <a:t>spesɪfaɪ</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指定</a:t>
            </a:r>
            <a:r>
              <a:rPr lang="en-US" altLang="zh-CN" sz="1200" kern="1200" dirty="0" smtClean="0">
                <a:solidFill>
                  <a:schemeClr val="tx1"/>
                </a:solidFill>
                <a:effectLst/>
                <a:latin typeface="+mn-lt"/>
                <a:ea typeface="+mn-ea"/>
                <a:cs typeface="+mn-cs"/>
              </a:rPr>
              <a:t>;) by the manufacturer([ˌ</a:t>
            </a:r>
            <a:r>
              <a:rPr lang="en-US" altLang="zh-CN" sz="1200" kern="1200" dirty="0" err="1" smtClean="0">
                <a:solidFill>
                  <a:schemeClr val="tx1"/>
                </a:solidFill>
                <a:effectLst/>
                <a:latin typeface="+mn-lt"/>
                <a:ea typeface="+mn-ea"/>
                <a:cs typeface="+mn-cs"/>
              </a:rPr>
              <a:t>mænjuˈfæktʃərə</a:t>
            </a:r>
            <a:r>
              <a:rPr lang="en-US" altLang="zh-CN" sz="1200" kern="1200" dirty="0" smtClean="0">
                <a:solidFill>
                  <a:schemeClr val="tx1"/>
                </a:solidFill>
                <a:effectLst/>
                <a:latin typeface="+mn-lt"/>
                <a:ea typeface="+mn-ea"/>
                <a:cs typeface="+mn-cs"/>
              </a:rPr>
              <a:t>(r)]</a:t>
            </a:r>
            <a:r>
              <a:rPr lang="zh-CN" altLang="en-US" sz="1200" kern="1200" dirty="0" smtClean="0">
                <a:solidFill>
                  <a:schemeClr val="tx1"/>
                </a:solidFill>
                <a:effectLst/>
                <a:latin typeface="+mn-lt"/>
                <a:ea typeface="+mn-ea"/>
                <a:cs typeface="+mn-cs"/>
              </a:rPr>
              <a:t>制造商</a:t>
            </a:r>
            <a:r>
              <a:rPr lang="en-US" altLang="zh-CN" sz="1200" kern="1200" dirty="0" smtClean="0">
                <a:solidFill>
                  <a:schemeClr val="tx1"/>
                </a:solidFill>
                <a:effectLst/>
                <a:latin typeface="+mn-lt"/>
                <a:ea typeface="+mn-ea"/>
                <a:cs typeface="+mn-cs"/>
              </a:rPr>
              <a:t>), when called (</a:t>
            </a:r>
            <a:r>
              <a:rPr lang="zh-CN" altLang="en-US" sz="1200" kern="1200" dirty="0" smtClean="0">
                <a:solidFill>
                  <a:schemeClr val="tx1"/>
                </a:solidFill>
                <a:effectLst/>
                <a:latin typeface="+mn-lt"/>
                <a:ea typeface="+mn-ea"/>
                <a:cs typeface="+mn-cs"/>
              </a:rPr>
              <a:t>要求</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用来</a:t>
            </a:r>
            <a:r>
              <a:rPr lang="en-US" altLang="zh-CN" sz="1200" kern="1200" dirty="0" smtClean="0">
                <a:solidFill>
                  <a:schemeClr val="tx1"/>
                </a:solidFill>
                <a:effectLst/>
                <a:latin typeface="+mn-lt"/>
                <a:ea typeface="+mn-ea"/>
                <a:cs typeface="+mn-cs"/>
              </a:rPr>
              <a:t>) by the vehicle to do so. In 2017 the Audi A8 Luxury([ˈ</a:t>
            </a:r>
            <a:r>
              <a:rPr lang="en-US" altLang="zh-CN" sz="1200" kern="1200" dirty="0" err="1" smtClean="0">
                <a:solidFill>
                  <a:schemeClr val="tx1"/>
                </a:solidFill>
                <a:effectLst/>
                <a:latin typeface="+mn-lt"/>
                <a:ea typeface="+mn-ea"/>
                <a:cs typeface="+mn-cs"/>
              </a:rPr>
              <a:t>lʌkʃəri</a:t>
            </a:r>
            <a:r>
              <a:rPr lang="en-US" altLang="zh-CN" sz="1200" kern="1200" dirty="0" smtClean="0">
                <a:solidFill>
                  <a:schemeClr val="tx1"/>
                </a:solidFill>
                <a:effectLst/>
                <a:latin typeface="+mn-lt"/>
                <a:ea typeface="+mn-ea"/>
                <a:cs typeface="+mn-cs"/>
              </a:rPr>
              <a:t>]) Sedan([</a:t>
            </a:r>
            <a:r>
              <a:rPr lang="en-US" altLang="zh-CN" sz="1200" kern="1200" dirty="0" err="1" smtClean="0">
                <a:solidFill>
                  <a:schemeClr val="tx1"/>
                </a:solidFill>
                <a:effectLst/>
                <a:latin typeface="+mn-lt"/>
                <a:ea typeface="+mn-ea"/>
                <a:cs typeface="+mn-cs"/>
              </a:rPr>
              <a:t>sɪˈdæn</a:t>
            </a:r>
            <a:r>
              <a:rPr lang="en-US" altLang="zh-CN" sz="1200" kern="1200" dirty="0" smtClean="0">
                <a:solidFill>
                  <a:schemeClr val="tx1"/>
                </a:solidFill>
                <a:effectLst/>
                <a:latin typeface="+mn-lt"/>
                <a:ea typeface="+mn-ea"/>
                <a:cs typeface="+mn-cs"/>
              </a:rPr>
              <a:t>]) was the first commercial car to claim to be able to do level 3 self driving. The car has a so called Traffic Jam Pilot. When a upon([</a:t>
            </a:r>
            <a:r>
              <a:rPr lang="en-US" altLang="zh-CN" sz="1200" kern="1200" dirty="0" err="1" smtClean="0">
                <a:solidFill>
                  <a:schemeClr val="tx1"/>
                </a:solidFill>
                <a:effectLst/>
                <a:latin typeface="+mn-lt"/>
                <a:ea typeface="+mn-ea"/>
                <a:cs typeface="+mn-cs"/>
              </a:rPr>
              <a:t>əˈpɒn</a:t>
            </a:r>
            <a:r>
              <a:rPr lang="en-US" altLang="zh-CN" sz="1200" kern="1200" dirty="0" smtClean="0">
                <a:solidFill>
                  <a:schemeClr val="tx1"/>
                </a:solidFill>
                <a:effectLst/>
                <a:latin typeface="+mn-lt"/>
                <a:ea typeface="+mn-ea"/>
                <a:cs typeface="+mn-cs"/>
              </a:rPr>
              <a:t>]) activated([ˈ</a:t>
            </a:r>
            <a:r>
              <a:rPr lang="en-US" altLang="zh-CN" sz="1200" kern="1200" dirty="0" err="1" smtClean="0">
                <a:solidFill>
                  <a:schemeClr val="tx1"/>
                </a:solidFill>
                <a:effectLst/>
                <a:latin typeface="+mn-lt"/>
                <a:ea typeface="+mn-ea"/>
                <a:cs typeface="+mn-cs"/>
              </a:rPr>
              <a:t>æktɪveɪt</a:t>
            </a:r>
            <a:r>
              <a:rPr lang="en-US" altLang="zh-CN" sz="1200" kern="1200" dirty="0" smtClean="0">
                <a:solidFill>
                  <a:schemeClr val="tx1"/>
                </a:solidFill>
                <a:effectLst/>
                <a:latin typeface="+mn-lt"/>
                <a:ea typeface="+mn-ea"/>
                <a:cs typeface="+mn-cs"/>
              </a:rPr>
              <a:t>]) by the human driver the car takes full control of all aspects of driving in slow-moving traffic at up to 60 kilometers per hour. The function only works on highways with a physical barrier separating oncoming traffic.</a:t>
            </a:r>
          </a:p>
          <a:p>
            <a:r>
              <a:rPr lang="en-US" altLang="zh-CN" sz="1200" kern="1200" dirty="0" smtClean="0">
                <a:solidFill>
                  <a:schemeClr val="tx1"/>
                </a:solidFill>
                <a:effectLst/>
                <a:latin typeface="+mn-lt"/>
                <a:ea typeface="+mn-ea"/>
                <a:cs typeface="+mn-cs"/>
              </a:rPr>
              <a:t>Level 4 (”mind off”): As level 3, but no driver attention is ever required for safety, i.e. the driver may safely go to sleep or leave the driver's seat. Self driving is </a:t>
            </a:r>
            <a:r>
              <a:rPr lang="en-US" altLang="zh-CN" sz="1200" kern="1200" dirty="0" err="1" smtClean="0">
                <a:solidFill>
                  <a:schemeClr val="tx1"/>
                </a:solidFill>
                <a:effectLst/>
                <a:latin typeface="+mn-lt"/>
                <a:ea typeface="+mn-ea"/>
                <a:cs typeface="+mn-cs"/>
              </a:rPr>
              <a:t>surported</a:t>
            </a:r>
            <a:r>
              <a:rPr lang="en-US" altLang="zh-CN" sz="1200" kern="1200" dirty="0" smtClean="0">
                <a:solidFill>
                  <a:schemeClr val="tx1"/>
                </a:solidFill>
                <a:effectLst/>
                <a:latin typeface="+mn-lt"/>
                <a:ea typeface="+mn-ea"/>
                <a:cs typeface="+mn-cs"/>
              </a:rPr>
              <a:t> only in limited areas (</a:t>
            </a:r>
            <a:r>
              <a:rPr lang="en-US" altLang="zh-CN" sz="1200" kern="1200" dirty="0" err="1" smtClean="0">
                <a:solidFill>
                  <a:schemeClr val="tx1"/>
                </a:solidFill>
                <a:effectLst/>
                <a:latin typeface="+mn-lt"/>
                <a:ea typeface="+mn-ea"/>
                <a:cs typeface="+mn-cs"/>
              </a:rPr>
              <a:t>geofenced</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地理围栏</a:t>
            </a:r>
            <a:r>
              <a:rPr lang="en-US" altLang="zh-CN" sz="1200" kern="1200" dirty="0" smtClean="0">
                <a:solidFill>
                  <a:schemeClr val="tx1"/>
                </a:solidFill>
                <a:effectLst/>
                <a:latin typeface="+mn-lt"/>
                <a:ea typeface="+mn-ea"/>
                <a:cs typeface="+mn-cs"/>
              </a:rPr>
              <a:t>)) or under special circumstances([ˈ</a:t>
            </a:r>
            <a:r>
              <a:rPr lang="en-US" altLang="zh-CN" sz="1200" kern="1200" dirty="0" err="1" smtClean="0">
                <a:solidFill>
                  <a:schemeClr val="tx1"/>
                </a:solidFill>
                <a:effectLst/>
                <a:latin typeface="+mn-lt"/>
                <a:ea typeface="+mn-ea"/>
                <a:cs typeface="+mn-cs"/>
              </a:rPr>
              <a:t>sɜ:kəmstəns</a:t>
            </a:r>
            <a:r>
              <a:rPr lang="en-US" altLang="zh-CN" sz="1200" kern="1200" dirty="0" smtClean="0">
                <a:solidFill>
                  <a:schemeClr val="tx1"/>
                </a:solidFill>
                <a:effectLst/>
                <a:latin typeface="+mn-lt"/>
                <a:ea typeface="+mn-ea"/>
                <a:cs typeface="+mn-cs"/>
              </a:rPr>
              <a:t>]), like traffic jams. Outside of these areas or circumstances, the vehicle must be able to safely abort(</a:t>
            </a:r>
            <a:r>
              <a:rPr lang="zh-CN" altLang="en-US" sz="1200" kern="1200" dirty="0" smtClean="0">
                <a:solidFill>
                  <a:schemeClr val="tx1"/>
                </a:solidFill>
                <a:effectLst/>
                <a:latin typeface="+mn-lt"/>
                <a:ea typeface="+mn-ea"/>
                <a:cs typeface="+mn-cs"/>
              </a:rPr>
              <a:t>使中止</a:t>
            </a:r>
            <a:r>
              <a:rPr lang="en-US" altLang="zh-CN" sz="1200" kern="1200" dirty="0" smtClean="0">
                <a:solidFill>
                  <a:schemeClr val="tx1"/>
                </a:solidFill>
                <a:effectLst/>
                <a:latin typeface="+mn-lt"/>
                <a:ea typeface="+mn-ea"/>
                <a:cs typeface="+mn-cs"/>
              </a:rPr>
              <a:t>) the trip, i.e. park the car, if the driver does not retake control.</a:t>
            </a:r>
          </a:p>
          <a:p>
            <a:r>
              <a:rPr lang="en-US" altLang="zh-CN" sz="1200" kern="1200" dirty="0" smtClean="0">
                <a:solidFill>
                  <a:schemeClr val="tx1"/>
                </a:solidFill>
                <a:effectLst/>
                <a:latin typeface="+mn-lt"/>
                <a:ea typeface="+mn-ea"/>
                <a:cs typeface="+mn-cs"/>
              </a:rPr>
              <a:t>Level 5 (”steering wheel optional”): No human intervention is required. An example would be a robotic taxi.</a:t>
            </a: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13</a:t>
            </a:fld>
            <a:endParaRPr lang="zh-CN" altLang="en-US"/>
          </a:p>
        </p:txBody>
      </p:sp>
    </p:spTree>
    <p:extLst>
      <p:ext uri="{BB962C8B-B14F-4D97-AF65-F5344CB8AC3E}">
        <p14:creationId xmlns:p14="http://schemas.microsoft.com/office/powerpoint/2010/main" val="541877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Here is a table from wiki to show the classification more clearly. We can distinguish between different levels through four aspects. They are Execution([ˌ</a:t>
            </a:r>
            <a:r>
              <a:rPr lang="en-US" altLang="zh-CN" sz="1200" kern="1200" dirty="0" err="1" smtClean="0">
                <a:solidFill>
                  <a:schemeClr val="tx1"/>
                </a:solidFill>
                <a:effectLst/>
                <a:latin typeface="+mn-lt"/>
                <a:ea typeface="+mn-ea"/>
                <a:cs typeface="+mn-cs"/>
              </a:rPr>
              <a:t>eksɪˈkju:ʃn</a:t>
            </a:r>
            <a:r>
              <a:rPr lang="en-US" altLang="zh-CN" sz="1200" kern="1200" dirty="0" smtClean="0">
                <a:solidFill>
                  <a:schemeClr val="tx1"/>
                </a:solidFill>
                <a:effectLst/>
                <a:latin typeface="+mn-lt"/>
                <a:ea typeface="+mn-ea"/>
                <a:cs typeface="+mn-cs"/>
              </a:rPr>
              <a:t>]) of Steering and Acceleration/Deceleration([ˌ</a:t>
            </a:r>
            <a:r>
              <a:rPr lang="en-US" altLang="zh-CN" sz="1200" kern="1200" dirty="0" err="1" smtClean="0">
                <a:solidFill>
                  <a:schemeClr val="tx1"/>
                </a:solidFill>
                <a:effectLst/>
                <a:latin typeface="+mn-lt"/>
                <a:ea typeface="+mn-ea"/>
                <a:cs typeface="+mn-cs"/>
              </a:rPr>
              <a:t>di:selə'reɪʃn</a:t>
            </a:r>
            <a:r>
              <a:rPr lang="en-US" altLang="zh-CN" sz="1200" kern="1200" dirty="0" smtClean="0">
                <a:solidFill>
                  <a:schemeClr val="tx1"/>
                </a:solidFill>
                <a:effectLst/>
                <a:latin typeface="+mn-lt"/>
                <a:ea typeface="+mn-ea"/>
                <a:cs typeface="+mn-cs"/>
              </a:rPr>
              <a:t>]), Monitoring of Driving Environment, Fallback([ˈ</a:t>
            </a:r>
            <a:r>
              <a:rPr lang="en-US" altLang="zh-CN" sz="1200" kern="1200" dirty="0" err="1" smtClean="0">
                <a:solidFill>
                  <a:schemeClr val="tx1"/>
                </a:solidFill>
                <a:effectLst/>
                <a:latin typeface="+mn-lt"/>
                <a:ea typeface="+mn-ea"/>
                <a:cs typeface="+mn-cs"/>
              </a:rPr>
              <a:t>fɔ:lbæk</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可依靠的东西</a:t>
            </a:r>
            <a:r>
              <a:rPr lang="en-US" altLang="zh-CN" sz="1200" kern="1200" dirty="0" smtClean="0">
                <a:solidFill>
                  <a:schemeClr val="tx1"/>
                </a:solidFill>
                <a:effectLst/>
                <a:latin typeface="+mn-lt"/>
                <a:ea typeface="+mn-ea"/>
                <a:cs typeface="+mn-cs"/>
              </a:rPr>
              <a:t>) Performance of Dynamic([</a:t>
            </a:r>
            <a:r>
              <a:rPr lang="en-US" altLang="zh-CN" sz="1200" kern="1200" dirty="0" err="1" smtClean="0">
                <a:solidFill>
                  <a:schemeClr val="tx1"/>
                </a:solidFill>
                <a:effectLst/>
                <a:latin typeface="+mn-lt"/>
                <a:ea typeface="+mn-ea"/>
                <a:cs typeface="+mn-cs"/>
              </a:rPr>
              <a:t>daɪˈnæmɪk</a:t>
            </a:r>
            <a:r>
              <a:rPr lang="en-US" altLang="zh-CN" sz="1200" kern="1200" dirty="0" smtClean="0">
                <a:solidFill>
                  <a:schemeClr val="tx1"/>
                </a:solidFill>
                <a:effectLst/>
                <a:latin typeface="+mn-lt"/>
                <a:ea typeface="+mn-ea"/>
                <a:cs typeface="+mn-cs"/>
              </a:rPr>
              <a:t>]) Driving Task and System Capability (Driving Modes).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can see from the table that the car at least need to be always monitored by human drivers from level0 to level2,while Automated driving system will take the place of human to monitor the driving environment from level3-5.</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14</a:t>
            </a:fld>
            <a:endParaRPr lang="zh-CN" altLang="en-US"/>
          </a:p>
        </p:txBody>
      </p:sp>
    </p:spTree>
    <p:extLst>
      <p:ext uri="{BB962C8B-B14F-4D97-AF65-F5344CB8AC3E}">
        <p14:creationId xmlns:p14="http://schemas.microsoft.com/office/powerpoint/2010/main" val="134061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Now comes the last part .Let’s look at the potential Advantages, Obstacles(</a:t>
            </a:r>
            <a:r>
              <a:rPr lang="en-US" altLang="zh-CN" sz="1200" b="1" kern="1200" dirty="0" smtClean="0">
                <a:solidFill>
                  <a:schemeClr val="tx1"/>
                </a:solidFill>
                <a:effectLst/>
                <a:latin typeface="+mn-lt"/>
                <a:ea typeface="+mn-ea"/>
                <a:cs typeface="+mn-cs"/>
              </a:rPr>
              <a:t>[ˈ</a:t>
            </a:r>
            <a:r>
              <a:rPr lang="en-US" altLang="zh-CN" sz="1200" b="1" kern="1200" dirty="0" err="1" smtClean="0">
                <a:solidFill>
                  <a:schemeClr val="tx1"/>
                </a:solidFill>
                <a:effectLst/>
                <a:latin typeface="+mn-lt"/>
                <a:ea typeface="+mn-ea"/>
                <a:cs typeface="+mn-cs"/>
              </a:rPr>
              <a:t>ɒbstəkl</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and Disadvantages of  Autonomous Car.</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15</a:t>
            </a:fld>
            <a:endParaRPr lang="zh-CN" altLang="en-US"/>
          </a:p>
        </p:txBody>
      </p:sp>
    </p:spTree>
    <p:extLst>
      <p:ext uri="{BB962C8B-B14F-4D97-AF65-F5344CB8AC3E}">
        <p14:creationId xmlns:p14="http://schemas.microsoft.com/office/powerpoint/2010/main" val="3401200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advantage is obvious([ˈ</a:t>
            </a:r>
            <a:r>
              <a:rPr lang="en-US" altLang="zh-CN" sz="1200" kern="1200" dirty="0" err="1" smtClean="0">
                <a:solidFill>
                  <a:schemeClr val="tx1"/>
                </a:solidFill>
                <a:effectLst/>
                <a:latin typeface="+mn-lt"/>
                <a:ea typeface="+mn-ea"/>
                <a:cs typeface="+mn-cs"/>
              </a:rPr>
              <a:t>ɒbviəs</a:t>
            </a:r>
            <a:r>
              <a:rPr lang="en-US" altLang="zh-CN" sz="1200" kern="1200" dirty="0" smtClean="0">
                <a:solidFill>
                  <a:schemeClr val="tx1"/>
                </a:solidFill>
                <a:effectLst/>
                <a:latin typeface="+mn-lt"/>
                <a:ea typeface="+mn-ea"/>
                <a:cs typeface="+mn-cs"/>
              </a:rPr>
              <a:t>]) .For safety , the application of Autonomous Car can reduce traffic collisions([</a:t>
            </a:r>
            <a:r>
              <a:rPr lang="en-US" altLang="zh-CN" sz="1200" kern="1200" dirty="0" err="1" smtClean="0">
                <a:solidFill>
                  <a:schemeClr val="tx1"/>
                </a:solidFill>
                <a:effectLst/>
                <a:latin typeface="+mn-lt"/>
                <a:ea typeface="+mn-ea"/>
                <a:cs typeface="+mn-cs"/>
              </a:rPr>
              <a:t>kəˈlɪʒn</a:t>
            </a:r>
            <a:r>
              <a:rPr lang="en-US" altLang="zh-CN" sz="1200" kern="1200" dirty="0" smtClean="0">
                <a:solidFill>
                  <a:schemeClr val="tx1"/>
                </a:solidFill>
                <a:effectLst/>
                <a:latin typeface="+mn-lt"/>
                <a:ea typeface="+mn-ea"/>
                <a:cs typeface="+mn-cs"/>
              </a:rPr>
              <a:t>]) caused by human errors.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Welfare([ˈ</a:t>
            </a:r>
            <a:r>
              <a:rPr lang="en-US" altLang="zh-CN" sz="1200" kern="1200" dirty="0" err="1" smtClean="0">
                <a:solidFill>
                  <a:schemeClr val="tx1"/>
                </a:solidFill>
                <a:effectLst/>
                <a:latin typeface="+mn-lt"/>
                <a:ea typeface="+mn-ea"/>
                <a:cs typeface="+mn-cs"/>
              </a:rPr>
              <a:t>welfeə</a:t>
            </a:r>
            <a:r>
              <a:rPr lang="en-US" altLang="zh-CN" sz="1200" kern="1200" dirty="0" smtClean="0">
                <a:solidFill>
                  <a:schemeClr val="tx1"/>
                </a:solidFill>
                <a:effectLst/>
                <a:latin typeface="+mn-lt"/>
                <a:ea typeface="+mn-ea"/>
                <a:cs typeface="+mn-cs"/>
              </a:rPr>
              <a:t>(r) ]) : it can relieve travelers from driving and navigation chores([</a:t>
            </a:r>
            <a:r>
              <a:rPr lang="en-US" altLang="zh-CN" sz="1200" kern="1200" dirty="0" err="1" smtClean="0">
                <a:solidFill>
                  <a:schemeClr val="tx1"/>
                </a:solidFill>
                <a:effectLst/>
                <a:latin typeface="+mn-lt"/>
                <a:ea typeface="+mn-ea"/>
                <a:cs typeface="+mn-cs"/>
              </a:rPr>
              <a:t>tʃɔ</a:t>
            </a:r>
            <a:r>
              <a:rPr lang="en-US" altLang="zh-CN" sz="1200" kern="1200" dirty="0" smtClean="0">
                <a:solidFill>
                  <a:schemeClr val="tx1"/>
                </a:solidFill>
                <a:effectLst/>
                <a:latin typeface="+mn-lt"/>
                <a:ea typeface="+mn-ea"/>
                <a:cs typeface="+mn-cs"/>
              </a:rPr>
              <a:t>:(r)]).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Traffic : it can decrease the need for safety gaps  to raise higher speed limits, make smoother rides and increase roadway([ˈ</a:t>
            </a:r>
            <a:r>
              <a:rPr lang="en-US" altLang="zh-CN" sz="1200" kern="1200" dirty="0" err="1" smtClean="0">
                <a:solidFill>
                  <a:schemeClr val="tx1"/>
                </a:solidFill>
                <a:effectLst/>
                <a:latin typeface="+mn-lt"/>
                <a:ea typeface="+mn-ea"/>
                <a:cs typeface="+mn-cs"/>
              </a:rPr>
              <a:t>rəʊdweɪ</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车道</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路面</a:t>
            </a:r>
            <a:r>
              <a:rPr lang="en-US" altLang="zh-CN" sz="1200" kern="1200" dirty="0" smtClean="0">
                <a:solidFill>
                  <a:schemeClr val="tx1"/>
                </a:solidFill>
                <a:effectLst/>
                <a:latin typeface="+mn-lt"/>
                <a:ea typeface="+mn-ea"/>
                <a:cs typeface="+mn-cs"/>
              </a:rPr>
              <a:t>)  capacity([</a:t>
            </a:r>
            <a:r>
              <a:rPr lang="en-US" altLang="zh-CN" sz="1200" kern="1200" dirty="0" err="1" smtClean="0">
                <a:solidFill>
                  <a:schemeClr val="tx1"/>
                </a:solidFill>
                <a:effectLst/>
                <a:latin typeface="+mn-lt"/>
                <a:ea typeface="+mn-ea"/>
                <a:cs typeface="+mn-cs"/>
              </a:rPr>
              <a:t>kəˈpæsəti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容量</a:t>
            </a:r>
            <a:r>
              <a:rPr lang="en-US" altLang="zh-CN" sz="1200" kern="1200" dirty="0" smtClean="0">
                <a:solidFill>
                  <a:schemeClr val="tx1"/>
                </a:solidFill>
                <a:effectLst/>
                <a:latin typeface="+mn-lt"/>
                <a:ea typeface="+mn-ea"/>
                <a:cs typeface="+mn-cs"/>
              </a:rPr>
              <a:t>;) and minimize([ˈ</a:t>
            </a:r>
            <a:r>
              <a:rPr lang="en-US" altLang="zh-CN" sz="1200" kern="1200" dirty="0" err="1" smtClean="0">
                <a:solidFill>
                  <a:schemeClr val="tx1"/>
                </a:solidFill>
                <a:effectLst/>
                <a:latin typeface="+mn-lt"/>
                <a:ea typeface="+mn-ea"/>
                <a:cs typeface="+mn-cs"/>
              </a:rPr>
              <a:t>mɪnɪmaɪz</a:t>
            </a:r>
            <a:r>
              <a:rPr lang="en-US" altLang="zh-CN" sz="1200" kern="1200" dirty="0" smtClean="0">
                <a:solidFill>
                  <a:schemeClr val="tx1"/>
                </a:solidFill>
                <a:effectLst/>
                <a:latin typeface="+mn-lt"/>
                <a:ea typeface="+mn-ea"/>
                <a:cs typeface="+mn-cs"/>
              </a:rPr>
              <a:t>]) traffic congestion([</a:t>
            </a:r>
            <a:r>
              <a:rPr lang="en-US" altLang="zh-CN" sz="1200" kern="1200" dirty="0" err="1" smtClean="0">
                <a:solidFill>
                  <a:schemeClr val="tx1"/>
                </a:solidFill>
                <a:effectLst/>
                <a:latin typeface="+mn-lt"/>
                <a:ea typeface="+mn-ea"/>
                <a:cs typeface="+mn-cs"/>
              </a:rPr>
              <a:t>kənˈdʒestʃən</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阻塞</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Costs : it can Reduce the costs of vehicle insurance([</a:t>
            </a:r>
            <a:r>
              <a:rPr lang="en-US" altLang="zh-CN" sz="1200" kern="1200" dirty="0" err="1" smtClean="0">
                <a:solidFill>
                  <a:schemeClr val="tx1"/>
                </a:solidFill>
                <a:effectLst/>
                <a:latin typeface="+mn-lt"/>
                <a:ea typeface="+mn-ea"/>
                <a:cs typeface="+mn-cs"/>
              </a:rPr>
              <a:t>ɪnˈʃʊərəns</a:t>
            </a:r>
            <a:r>
              <a:rPr lang="en-US" altLang="zh-CN" sz="1200" kern="1200" dirty="0" smtClean="0">
                <a:solidFill>
                  <a:schemeClr val="tx1"/>
                </a:solidFill>
                <a:effectLst/>
                <a:latin typeface="+mn-lt"/>
                <a:ea typeface="+mn-ea"/>
                <a:cs typeface="+mn-cs"/>
              </a:rPr>
              <a:t>]) and lead to better fuel([ˈ</a:t>
            </a:r>
            <a:r>
              <a:rPr lang="en-US" altLang="zh-CN" sz="1200" kern="1200" dirty="0" err="1" smtClean="0">
                <a:solidFill>
                  <a:schemeClr val="tx1"/>
                </a:solidFill>
                <a:effectLst/>
                <a:latin typeface="+mn-lt"/>
                <a:ea typeface="+mn-ea"/>
                <a:cs typeface="+mn-cs"/>
              </a:rPr>
              <a:t>fju:əl</a:t>
            </a:r>
            <a:r>
              <a:rPr lang="en-US" altLang="zh-CN" sz="1200" kern="1200" dirty="0" smtClean="0">
                <a:solidFill>
                  <a:schemeClr val="tx1"/>
                </a:solidFill>
                <a:effectLst/>
                <a:latin typeface="+mn-lt"/>
                <a:ea typeface="+mn-ea"/>
                <a:cs typeface="+mn-cs"/>
              </a:rPr>
              <a:t>]) efficiency([</a:t>
            </a:r>
            <a:r>
              <a:rPr lang="en-US" altLang="zh-CN" sz="1200" kern="1200" dirty="0" err="1" smtClean="0">
                <a:solidFill>
                  <a:schemeClr val="tx1"/>
                </a:solidFill>
                <a:effectLst/>
                <a:latin typeface="+mn-lt"/>
                <a:ea typeface="+mn-ea"/>
                <a:cs typeface="+mn-cs"/>
              </a:rPr>
              <a:t>ɪˈfɪʃnsi</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And for others : it can reduce the need for parking space and Reduce the size of the automotive production industry .It can help free roadway space for other uses such as better support for pedestrians([</a:t>
            </a:r>
            <a:r>
              <a:rPr lang="en-US" altLang="zh-CN" sz="1200" kern="1200" dirty="0" err="1" smtClean="0">
                <a:solidFill>
                  <a:schemeClr val="tx1"/>
                </a:solidFill>
                <a:effectLst/>
                <a:latin typeface="+mn-lt"/>
                <a:ea typeface="+mn-ea"/>
                <a:cs typeface="+mn-cs"/>
              </a:rPr>
              <a:t>pəˈdestriən</a:t>
            </a:r>
            <a:r>
              <a:rPr lang="en-US" altLang="zh-CN" sz="1200" kern="1200" dirty="0" smtClean="0">
                <a:solidFill>
                  <a:schemeClr val="tx1"/>
                </a:solidFill>
                <a:effectLst/>
                <a:latin typeface="+mn-lt"/>
                <a:ea typeface="+mn-ea"/>
                <a:cs typeface="+mn-cs"/>
              </a:rPr>
              <a:t>]) and cyclists(['</a:t>
            </a:r>
            <a:r>
              <a:rPr lang="en-US" altLang="zh-CN" sz="1200" kern="1200" dirty="0" err="1" smtClean="0">
                <a:solidFill>
                  <a:schemeClr val="tx1"/>
                </a:solidFill>
                <a:effectLst/>
                <a:latin typeface="+mn-lt"/>
                <a:ea typeface="+mn-ea"/>
                <a:cs typeface="+mn-cs"/>
              </a:rPr>
              <a:t>saɪklɪsts</a:t>
            </a:r>
            <a:r>
              <a:rPr lang="en-US" altLang="zh-CN" sz="1200" kern="1200" dirty="0" smtClean="0">
                <a:solidFill>
                  <a:schemeClr val="tx1"/>
                </a:solidFill>
                <a:effectLst/>
                <a:latin typeface="+mn-lt"/>
                <a:ea typeface="+mn-ea"/>
                <a:cs typeface="+mn-cs"/>
              </a:rPr>
              <a:t>]). And there is lots of another advantages you can image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16</a:t>
            </a:fld>
            <a:endParaRPr lang="zh-CN" altLang="en-US"/>
          </a:p>
        </p:txBody>
      </p:sp>
    </p:spTree>
    <p:extLst>
      <p:ext uri="{BB962C8B-B14F-4D97-AF65-F5344CB8AC3E}">
        <p14:creationId xmlns:p14="http://schemas.microsoft.com/office/powerpoint/2010/main" val="2786611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But as the complexity([</a:t>
            </a:r>
            <a:r>
              <a:rPr lang="en-US" altLang="zh-CN" sz="1200" kern="1200" dirty="0" err="1" smtClean="0">
                <a:solidFill>
                  <a:schemeClr val="tx1"/>
                </a:solidFill>
                <a:effectLst/>
                <a:latin typeface="+mn-lt"/>
                <a:ea typeface="+mn-ea"/>
                <a:cs typeface="+mn-cs"/>
              </a:rPr>
              <a:t>kəmˈpleksəti</a:t>
            </a:r>
            <a:r>
              <a:rPr lang="en-US" altLang="zh-CN" sz="1200" kern="1200" dirty="0" smtClean="0">
                <a:solidFill>
                  <a:schemeClr val="tx1"/>
                </a:solidFill>
                <a:effectLst/>
                <a:latin typeface="+mn-lt"/>
                <a:ea typeface="+mn-ea"/>
                <a:cs typeface="+mn-cs"/>
              </a:rPr>
              <a:t>]) of road environment ,quite a lot of factors need to be considered. So the development of  Autonomous Car may face many obstacles(</a:t>
            </a:r>
            <a:r>
              <a:rPr lang="en-US" altLang="zh-CN" sz="1200" b="1" kern="1200" dirty="0" smtClean="0">
                <a:solidFill>
                  <a:schemeClr val="tx1"/>
                </a:solidFill>
                <a:effectLst/>
                <a:latin typeface="+mn-lt"/>
                <a:ea typeface="+mn-ea"/>
                <a:cs typeface="+mn-cs"/>
              </a:rPr>
              <a:t>[ˈ</a:t>
            </a:r>
            <a:r>
              <a:rPr lang="en-US" altLang="zh-CN" sz="1200" b="1" kern="1200" dirty="0" err="1" smtClean="0">
                <a:solidFill>
                  <a:schemeClr val="tx1"/>
                </a:solidFill>
                <a:effectLst/>
                <a:latin typeface="+mn-lt"/>
                <a:ea typeface="+mn-ea"/>
                <a:cs typeface="+mn-cs"/>
              </a:rPr>
              <a:t>ɒbstəkl</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Some of them but not all are listed below:</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Disputes([</a:t>
            </a:r>
            <a:r>
              <a:rPr lang="en-US" altLang="zh-CN" sz="1200" kern="1200" dirty="0" err="1" smtClean="0">
                <a:solidFill>
                  <a:schemeClr val="tx1"/>
                </a:solidFill>
                <a:effectLst/>
                <a:latin typeface="+mn-lt"/>
                <a:ea typeface="+mn-ea"/>
                <a:cs typeface="+mn-cs"/>
              </a:rPr>
              <a:t>dɪˈspju:t</a:t>
            </a:r>
            <a:r>
              <a:rPr lang="en-US" altLang="zh-CN" sz="1200" kern="1200" dirty="0" smtClean="0">
                <a:solidFill>
                  <a:schemeClr val="tx1"/>
                </a:solidFill>
                <a:effectLst/>
                <a:latin typeface="+mn-lt"/>
                <a:ea typeface="+mn-ea"/>
                <a:cs typeface="+mn-cs"/>
              </a:rPr>
              <a:t>]) concerning liability([ˌ</a:t>
            </a:r>
            <a:r>
              <a:rPr lang="en-US" altLang="zh-CN" sz="1200" kern="1200" dirty="0" err="1" smtClean="0">
                <a:solidFill>
                  <a:schemeClr val="tx1"/>
                </a:solidFill>
                <a:effectLst/>
                <a:latin typeface="+mn-lt"/>
                <a:ea typeface="+mn-ea"/>
                <a:cs typeface="+mn-cs"/>
              </a:rPr>
              <a:t>laɪəˈbɪləti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责任</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债务</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倾向</a:t>
            </a:r>
            <a:r>
              <a:rPr lang="en-US" altLang="zh-CN" sz="1200" kern="1200" dirty="0" smtClean="0">
                <a:solidFill>
                  <a:schemeClr val="tx1"/>
                </a:solidFill>
                <a:effectLst/>
                <a:latin typeface="+mn-lt"/>
                <a:ea typeface="+mn-ea"/>
                <a:cs typeface="+mn-cs"/>
              </a:rPr>
              <a:t>; &lt;</a:t>
            </a:r>
            <a:r>
              <a:rPr lang="zh-CN" altLang="zh-CN" sz="1200" kern="1200" dirty="0" smtClean="0">
                <a:solidFill>
                  <a:schemeClr val="tx1"/>
                </a:solidFill>
                <a:effectLst/>
                <a:latin typeface="+mn-lt"/>
                <a:ea typeface="+mn-ea"/>
                <a:cs typeface="+mn-cs"/>
              </a:rPr>
              <a:t>口</a:t>
            </a:r>
            <a:r>
              <a:rPr lang="en-US" altLang="zh-CN" sz="1200" kern="1200" dirty="0" smtClean="0">
                <a:solidFill>
                  <a:schemeClr val="tx1"/>
                </a:solidFill>
                <a:effectLst/>
                <a:latin typeface="+mn-lt"/>
                <a:ea typeface="+mn-ea"/>
                <a:cs typeface="+mn-cs"/>
              </a:rPr>
              <a:t>&gt;</a:t>
            </a:r>
            <a:r>
              <a:rPr lang="zh-CN" altLang="zh-CN" sz="1200" kern="1200" dirty="0" smtClean="0">
                <a:solidFill>
                  <a:schemeClr val="tx1"/>
                </a:solidFill>
                <a:effectLst/>
                <a:latin typeface="+mn-lt"/>
                <a:ea typeface="+mn-ea"/>
                <a:cs typeface="+mn-cs"/>
              </a:rPr>
              <a:t>妨碍</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time needed to turn the existing stock of vehicles from </a:t>
            </a:r>
            <a:r>
              <a:rPr lang="en-US" altLang="zh-CN" sz="1200" kern="1200" dirty="0" err="1" smtClean="0">
                <a:solidFill>
                  <a:schemeClr val="tx1"/>
                </a:solidFill>
                <a:effectLst/>
                <a:latin typeface="+mn-lt"/>
                <a:ea typeface="+mn-ea"/>
                <a:cs typeface="+mn-cs"/>
              </a:rPr>
              <a:t>nonautonomous</a:t>
            </a:r>
            <a:r>
              <a:rPr lang="en-US" altLang="zh-CN" sz="1200" kern="1200" dirty="0" smtClean="0">
                <a:solidFill>
                  <a:schemeClr val="tx1"/>
                </a:solidFill>
                <a:effectLst/>
                <a:latin typeface="+mn-lt"/>
                <a:ea typeface="+mn-ea"/>
                <a:cs typeface="+mn-cs"/>
              </a:rPr>
              <a:t> to autonomous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resistance([</a:t>
            </a:r>
            <a:r>
              <a:rPr lang="en-US" altLang="zh-CN" sz="1200" kern="1200" dirty="0" err="1" smtClean="0">
                <a:solidFill>
                  <a:schemeClr val="tx1"/>
                </a:solidFill>
                <a:effectLst/>
                <a:latin typeface="+mn-lt"/>
                <a:ea typeface="+mn-ea"/>
                <a:cs typeface="+mn-cs"/>
              </a:rPr>
              <a:t>rɪˈzɪstəns</a:t>
            </a:r>
            <a:r>
              <a:rPr lang="en-US" altLang="zh-CN" sz="1200" kern="1200" dirty="0" smtClean="0">
                <a:solidFill>
                  <a:schemeClr val="tx1"/>
                </a:solidFill>
                <a:effectLst/>
                <a:latin typeface="+mn-lt"/>
                <a:ea typeface="+mn-ea"/>
                <a:cs typeface="+mn-cs"/>
              </a:rPr>
              <a:t>]) by individuals([ˌ</a:t>
            </a:r>
            <a:r>
              <a:rPr lang="en-US" altLang="zh-CN" sz="1200" kern="1200" dirty="0" err="1" smtClean="0">
                <a:solidFill>
                  <a:schemeClr val="tx1"/>
                </a:solidFill>
                <a:effectLst/>
                <a:latin typeface="+mn-lt"/>
                <a:ea typeface="+mn-ea"/>
                <a:cs typeface="+mn-cs"/>
              </a:rPr>
              <a:t>ɪndɪˈvɪdʒuəl</a:t>
            </a:r>
            <a:r>
              <a:rPr lang="en-US" altLang="zh-CN" sz="1200" kern="1200" dirty="0" smtClean="0">
                <a:solidFill>
                  <a:schemeClr val="tx1"/>
                </a:solidFill>
                <a:effectLst/>
                <a:latin typeface="+mn-lt"/>
                <a:ea typeface="+mn-ea"/>
                <a:cs typeface="+mn-cs"/>
              </a:rPr>
              <a:t>]) to forfeit([ˈ</a:t>
            </a:r>
            <a:r>
              <a:rPr lang="en-US" altLang="zh-CN" sz="1200" kern="1200" dirty="0" err="1" smtClean="0">
                <a:solidFill>
                  <a:schemeClr val="tx1"/>
                </a:solidFill>
                <a:effectLst/>
                <a:latin typeface="+mn-lt"/>
                <a:ea typeface="+mn-ea"/>
                <a:cs typeface="+mn-cs"/>
              </a:rPr>
              <a:t>fɔ:fɪt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丧失，失去</a:t>
            </a:r>
            <a:r>
              <a:rPr lang="en-US" altLang="zh-CN" sz="1200" kern="1200" dirty="0" smtClean="0">
                <a:solidFill>
                  <a:schemeClr val="tx1"/>
                </a:solidFill>
                <a:effectLst/>
                <a:latin typeface="+mn-lt"/>
                <a:ea typeface="+mn-ea"/>
                <a:cs typeface="+mn-cs"/>
              </a:rPr>
              <a:t>) control of their cars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customer concern about the safety of driverless cars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implementation([ˌ</a:t>
            </a:r>
            <a:r>
              <a:rPr lang="en-US" altLang="zh-CN" sz="1200" kern="1200" dirty="0" err="1" smtClean="0">
                <a:solidFill>
                  <a:schemeClr val="tx1"/>
                </a:solidFill>
                <a:effectLst/>
                <a:latin typeface="+mn-lt"/>
                <a:ea typeface="+mn-ea"/>
                <a:cs typeface="+mn-cs"/>
              </a:rPr>
              <a:t>ɪmplɪmen'teɪʃn</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贯彻</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成就</a:t>
            </a:r>
            <a:r>
              <a:rPr lang="en-US" altLang="zh-CN" sz="1200" kern="1200" dirty="0" smtClean="0">
                <a:solidFill>
                  <a:schemeClr val="tx1"/>
                </a:solidFill>
                <a:effectLst/>
                <a:latin typeface="+mn-lt"/>
                <a:ea typeface="+mn-ea"/>
                <a:cs typeface="+mn-cs"/>
              </a:rPr>
              <a:t>) of legal framework and establishment of government regulations for self-driving cars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ethical( [ˈ</a:t>
            </a:r>
            <a:r>
              <a:rPr lang="en-US" altLang="zh-CN" sz="1200" kern="1200" dirty="0" err="1" smtClean="0">
                <a:solidFill>
                  <a:schemeClr val="tx1"/>
                </a:solidFill>
                <a:effectLst/>
                <a:latin typeface="+mn-lt"/>
                <a:ea typeface="+mn-ea"/>
                <a:cs typeface="+mn-cs"/>
              </a:rPr>
              <a:t>eθɪkl</a:t>
            </a:r>
            <a:r>
              <a:rPr lang="en-US" altLang="zh-CN" sz="1200" kern="1200" dirty="0" smtClean="0">
                <a:solidFill>
                  <a:schemeClr val="tx1"/>
                </a:solidFill>
                <a:effectLst/>
                <a:latin typeface="+mn-lt"/>
                <a:ea typeface="+mn-ea"/>
                <a:cs typeface="+mn-cs"/>
              </a:rPr>
              <a:t>]) problems in situations where an autonomous car's software is forced during an unavoidable([ˌ</a:t>
            </a:r>
            <a:r>
              <a:rPr lang="en-US" altLang="zh-CN" sz="1200" kern="1200" dirty="0" err="1" smtClean="0">
                <a:solidFill>
                  <a:schemeClr val="tx1"/>
                </a:solidFill>
                <a:effectLst/>
                <a:latin typeface="+mn-lt"/>
                <a:ea typeface="+mn-ea"/>
                <a:cs typeface="+mn-cs"/>
              </a:rPr>
              <a:t>ʌnəˈvɔɪdəbl</a:t>
            </a:r>
            <a:r>
              <a:rPr lang="en-US" altLang="zh-CN" sz="1200" kern="1200" dirty="0" smtClean="0">
                <a:solidFill>
                  <a:schemeClr val="tx1"/>
                </a:solidFill>
                <a:effectLst/>
                <a:latin typeface="+mn-lt"/>
                <a:ea typeface="+mn-ea"/>
                <a:cs typeface="+mn-cs"/>
              </a:rPr>
              <a:t>]) crash to choose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insufficient([ˌ</a:t>
            </a:r>
            <a:r>
              <a:rPr lang="en-US" altLang="zh-CN" sz="1200" kern="1200" dirty="0" err="1" smtClean="0">
                <a:solidFill>
                  <a:schemeClr val="tx1"/>
                </a:solidFill>
                <a:effectLst/>
                <a:latin typeface="+mn-lt"/>
                <a:ea typeface="+mn-ea"/>
                <a:cs typeface="+mn-cs"/>
              </a:rPr>
              <a:t>ɪnsəˈfɪʃnt</a:t>
            </a:r>
            <a:r>
              <a:rPr lang="en-US" altLang="zh-CN" sz="1200" kern="1200" dirty="0" smtClean="0">
                <a:solidFill>
                  <a:schemeClr val="tx1"/>
                </a:solidFill>
                <a:effectLst/>
                <a:latin typeface="+mn-lt"/>
                <a:ea typeface="+mn-ea"/>
                <a:cs typeface="+mn-cs"/>
              </a:rPr>
              <a:t>]) adaptation to gestures and non-verbal([ˈ</a:t>
            </a:r>
            <a:r>
              <a:rPr lang="en-US" altLang="zh-CN" sz="1200" kern="1200" dirty="0" err="1" smtClean="0">
                <a:solidFill>
                  <a:schemeClr val="tx1"/>
                </a:solidFill>
                <a:effectLst/>
                <a:latin typeface="+mn-lt"/>
                <a:ea typeface="+mn-ea"/>
                <a:cs typeface="+mn-cs"/>
              </a:rPr>
              <a:t>vɜ:bl</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口头的</a:t>
            </a:r>
            <a:r>
              <a:rPr lang="en-US" altLang="zh-CN" sz="1200" kern="1200" dirty="0" smtClean="0">
                <a:solidFill>
                  <a:schemeClr val="tx1"/>
                </a:solidFill>
                <a:effectLst/>
                <a:latin typeface="+mn-lt"/>
                <a:ea typeface="+mn-ea"/>
                <a:cs typeface="+mn-cs"/>
              </a:rPr>
              <a:t>;) cues([</a:t>
            </a:r>
            <a:r>
              <a:rPr lang="en-US" altLang="zh-CN" sz="1200" kern="1200" dirty="0" err="1" smtClean="0">
                <a:solidFill>
                  <a:schemeClr val="tx1"/>
                </a:solidFill>
                <a:effectLst/>
                <a:latin typeface="+mn-lt"/>
                <a:ea typeface="+mn-ea"/>
                <a:cs typeface="+mn-cs"/>
              </a:rPr>
              <a:t>kju</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线索</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暗示</a:t>
            </a:r>
            <a:r>
              <a:rPr lang="en-US" altLang="zh-CN" sz="1200" kern="1200" dirty="0" smtClean="0">
                <a:solidFill>
                  <a:schemeClr val="tx1"/>
                </a:solidFill>
                <a:effectLst/>
                <a:latin typeface="+mn-lt"/>
                <a:ea typeface="+mn-ea"/>
                <a:cs typeface="+mn-cs"/>
              </a:rPr>
              <a:t>) by police and pedestrians([</a:t>
            </a:r>
            <a:r>
              <a:rPr lang="en-US" altLang="zh-CN" sz="1200" kern="1200" dirty="0" err="1" smtClean="0">
                <a:solidFill>
                  <a:schemeClr val="tx1"/>
                </a:solidFill>
                <a:effectLst/>
                <a:latin typeface="+mn-lt"/>
                <a:ea typeface="+mn-ea"/>
                <a:cs typeface="+mn-cs"/>
              </a:rPr>
              <a:t>pəˈdestriən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17</a:t>
            </a:fld>
            <a:endParaRPr lang="zh-CN" altLang="en-US"/>
          </a:p>
        </p:txBody>
      </p:sp>
    </p:spTree>
    <p:extLst>
      <p:ext uri="{BB962C8B-B14F-4D97-AF65-F5344CB8AC3E}">
        <p14:creationId xmlns:p14="http://schemas.microsoft.com/office/powerpoint/2010/main" val="1672553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And science and technology is a double-edged sword([</a:t>
            </a:r>
            <a:r>
              <a:rPr lang="en-US" altLang="zh-CN" sz="1200" kern="1200" dirty="0" err="1" smtClean="0">
                <a:solidFill>
                  <a:schemeClr val="tx1"/>
                </a:solidFill>
                <a:effectLst/>
                <a:latin typeface="+mn-lt"/>
                <a:ea typeface="+mn-ea"/>
                <a:cs typeface="+mn-cs"/>
              </a:rPr>
              <a:t>sɔ:d</a:t>
            </a:r>
            <a:r>
              <a:rPr lang="en-US" altLang="zh-CN" sz="1200" kern="1200" dirty="0" smtClean="0">
                <a:solidFill>
                  <a:schemeClr val="tx1"/>
                </a:solidFill>
                <a:effectLst/>
                <a:latin typeface="+mn-lt"/>
                <a:ea typeface="+mn-ea"/>
                <a:cs typeface="+mn-cs"/>
              </a:rPr>
              <a:t>]). The development of Autonomous Car will cause something unexpected. For example ,the loss of driving-related jobs in the road transport industry ,the loss of privacy([ˈ</a:t>
            </a:r>
            <a:r>
              <a:rPr lang="en-US" altLang="zh-CN" sz="1200" kern="1200" dirty="0" err="1" smtClean="0">
                <a:solidFill>
                  <a:schemeClr val="tx1"/>
                </a:solidFill>
                <a:effectLst/>
                <a:latin typeface="+mn-lt"/>
                <a:ea typeface="+mn-ea"/>
                <a:cs typeface="+mn-cs"/>
              </a:rPr>
              <a:t>prɪvəsi</a:t>
            </a:r>
            <a:r>
              <a:rPr lang="en-US" altLang="zh-CN" sz="1200" kern="1200" dirty="0" smtClean="0">
                <a:solidFill>
                  <a:schemeClr val="tx1"/>
                </a:solidFill>
                <a:effectLst/>
                <a:latin typeface="+mn-lt"/>
                <a:ea typeface="+mn-ea"/>
                <a:cs typeface="+mn-cs"/>
              </a:rPr>
              <a:t>]) and the risks of automotive hacking([</a:t>
            </a:r>
            <a:r>
              <a:rPr lang="en-US" altLang="zh-CN" sz="1200" kern="1200" dirty="0" err="1" smtClean="0">
                <a:solidFill>
                  <a:schemeClr val="tx1"/>
                </a:solidFill>
                <a:effectLst/>
                <a:latin typeface="+mn-lt"/>
                <a:ea typeface="+mn-ea"/>
                <a:cs typeface="+mn-cs"/>
              </a:rPr>
              <a:t>hæk</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乱劈，乱砍</a:t>
            </a:r>
            <a:r>
              <a:rPr lang="en-US" altLang="zh-CN" sz="1200" kern="1200" dirty="0" smtClean="0">
                <a:solidFill>
                  <a:schemeClr val="tx1"/>
                </a:solidFill>
                <a:effectLst/>
                <a:latin typeface="+mn-lt"/>
                <a:ea typeface="+mn-ea"/>
                <a:cs typeface="+mn-cs"/>
              </a:rPr>
              <a:t>) are what we do not want to face.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Also the Autonomous Car will bring an incentive(</a:t>
            </a:r>
            <a:r>
              <a:rPr lang="zh-CN" altLang="zh-CN" sz="1200" kern="1200" dirty="0" smtClean="0">
                <a:solidFill>
                  <a:schemeClr val="tx1"/>
                </a:solidFill>
                <a:effectLst/>
                <a:latin typeface="+mn-lt"/>
                <a:ea typeface="+mn-ea"/>
                <a:cs typeface="+mn-cs"/>
              </a:rPr>
              <a:t>动机</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ɪnˈsentɪv</a:t>
            </a:r>
            <a:r>
              <a:rPr lang="en-US" altLang="zh-CN" sz="1200" kern="1200" dirty="0" smtClean="0">
                <a:solidFill>
                  <a:schemeClr val="tx1"/>
                </a:solidFill>
                <a:effectLst/>
                <a:latin typeface="+mn-lt"/>
                <a:ea typeface="+mn-ea"/>
                <a:cs typeface="+mn-cs"/>
              </a:rPr>
              <a:t>]) to live far away from cities , inducing([</a:t>
            </a:r>
            <a:r>
              <a:rPr lang="en-US" altLang="zh-CN" sz="1200" kern="1200" dirty="0" err="1" smtClean="0">
                <a:solidFill>
                  <a:schemeClr val="tx1"/>
                </a:solidFill>
                <a:effectLst/>
                <a:latin typeface="+mn-lt"/>
                <a:ea typeface="+mn-ea"/>
                <a:cs typeface="+mn-cs"/>
              </a:rPr>
              <a:t>ɪnˈdju:s</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引起</a:t>
            </a:r>
            <a:r>
              <a:rPr lang="en-US" altLang="zh-CN" sz="1200" kern="1200" dirty="0" smtClean="0">
                <a:solidFill>
                  <a:schemeClr val="tx1"/>
                </a:solidFill>
                <a:effectLst/>
                <a:latin typeface="+mn-lt"/>
                <a:ea typeface="+mn-ea"/>
                <a:cs typeface="+mn-cs"/>
              </a:rPr>
              <a:t>) more urban([ˈ</a:t>
            </a:r>
            <a:r>
              <a:rPr lang="en-US" altLang="zh-CN" sz="1200" kern="1200" dirty="0" err="1" smtClean="0">
                <a:solidFill>
                  <a:schemeClr val="tx1"/>
                </a:solidFill>
                <a:effectLst/>
                <a:latin typeface="+mn-lt"/>
                <a:ea typeface="+mn-ea"/>
                <a:cs typeface="+mn-cs"/>
              </a:rPr>
              <a:t>ɜ:bən</a:t>
            </a:r>
            <a:r>
              <a:rPr lang="en-US" altLang="zh-CN" sz="1200" kern="1200" dirty="0" smtClean="0">
                <a:solidFill>
                  <a:schemeClr val="tx1"/>
                </a:solidFill>
                <a:effectLst/>
                <a:latin typeface="+mn-lt"/>
                <a:ea typeface="+mn-ea"/>
                <a:cs typeface="+mn-cs"/>
              </a:rPr>
              <a:t>]) sprawl([</a:t>
            </a:r>
            <a:r>
              <a:rPr lang="en-US" altLang="zh-CN" sz="1200" kern="1200" dirty="0" err="1" smtClean="0">
                <a:solidFill>
                  <a:schemeClr val="tx1"/>
                </a:solidFill>
                <a:effectLst/>
                <a:latin typeface="+mn-lt"/>
                <a:ea typeface="+mn-ea"/>
                <a:cs typeface="+mn-cs"/>
              </a:rPr>
              <a:t>sprɔ:l</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蔓延</a:t>
            </a:r>
            <a:r>
              <a:rPr lang="en-US" altLang="zh-CN" sz="1200" kern="1200" dirty="0" smtClean="0">
                <a:solidFill>
                  <a:schemeClr val="tx1"/>
                </a:solidFill>
                <a:effectLst/>
                <a:latin typeface="+mn-lt"/>
                <a:ea typeface="+mn-ea"/>
                <a:cs typeface="+mn-cs"/>
              </a:rPr>
              <a:t>), more fuel([ˈ</a:t>
            </a:r>
            <a:r>
              <a:rPr lang="en-US" altLang="zh-CN" sz="1200" kern="1200" dirty="0" err="1" smtClean="0">
                <a:solidFill>
                  <a:schemeClr val="tx1"/>
                </a:solidFill>
                <a:effectLst/>
                <a:latin typeface="+mn-lt"/>
                <a:ea typeface="+mn-ea"/>
                <a:cs typeface="+mn-cs"/>
              </a:rPr>
              <a:t>fju:əl</a:t>
            </a:r>
            <a:r>
              <a:rPr lang="en-US" altLang="zh-CN" sz="1200" kern="1200" dirty="0" smtClean="0">
                <a:solidFill>
                  <a:schemeClr val="tx1"/>
                </a:solidFill>
                <a:effectLst/>
                <a:latin typeface="+mn-lt"/>
                <a:ea typeface="+mn-ea"/>
                <a:cs typeface="+mn-cs"/>
              </a:rPr>
              <a:t>]) consumption and an increase in the carbon footprint of urban travel .This is against the principle of sustainable([</a:t>
            </a:r>
            <a:r>
              <a:rPr lang="en-US" altLang="zh-CN" sz="1200" kern="1200" dirty="0" err="1" smtClean="0">
                <a:solidFill>
                  <a:schemeClr val="tx1"/>
                </a:solidFill>
                <a:effectLst/>
                <a:latin typeface="+mn-lt"/>
                <a:ea typeface="+mn-ea"/>
                <a:cs typeface="+mn-cs"/>
              </a:rPr>
              <a:t>səˈsteɪnəbl</a:t>
            </a:r>
            <a:r>
              <a:rPr lang="en-US" altLang="zh-CN" sz="1200" kern="1200" dirty="0" smtClean="0">
                <a:solidFill>
                  <a:schemeClr val="tx1"/>
                </a:solidFill>
                <a:effectLst/>
                <a:latin typeface="+mn-lt"/>
                <a:ea typeface="+mn-ea"/>
                <a:cs typeface="+mn-cs"/>
              </a:rPr>
              <a:t>]) development.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18</a:t>
            </a:fld>
            <a:endParaRPr lang="zh-CN" altLang="en-US"/>
          </a:p>
        </p:txBody>
      </p:sp>
    </p:spTree>
    <p:extLst>
      <p:ext uri="{BB962C8B-B14F-4D97-AF65-F5344CB8AC3E}">
        <p14:creationId xmlns:p14="http://schemas.microsoft.com/office/powerpoint/2010/main" val="3978182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all. Thank you!</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19</a:t>
            </a:fld>
            <a:endParaRPr lang="zh-CN" altLang="en-US"/>
          </a:p>
        </p:txBody>
      </p:sp>
    </p:spTree>
    <p:extLst>
      <p:ext uri="{BB962C8B-B14F-4D97-AF65-F5344CB8AC3E}">
        <p14:creationId xmlns:p14="http://schemas.microsoft.com/office/powerpoint/2010/main" val="220567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talk is made up of four parts .First is the brief definition(</a:t>
            </a:r>
            <a:r>
              <a:rPr lang="en-US" altLang="zh-CN" sz="1200" b="1" kern="1200" dirty="0" smtClean="0">
                <a:solidFill>
                  <a:schemeClr val="tx1"/>
                </a:solidFill>
                <a:effectLst/>
                <a:latin typeface="+mn-lt"/>
                <a:ea typeface="+mn-ea"/>
                <a:cs typeface="+mn-cs"/>
              </a:rPr>
              <a:t>[ˌ</a:t>
            </a:r>
            <a:r>
              <a:rPr lang="en-US" altLang="zh-CN" sz="1200" b="1" kern="1200" dirty="0" err="1" smtClean="0">
                <a:solidFill>
                  <a:schemeClr val="tx1"/>
                </a:solidFill>
                <a:effectLst/>
                <a:latin typeface="+mn-lt"/>
                <a:ea typeface="+mn-ea"/>
                <a:cs typeface="+mn-cs"/>
              </a:rPr>
              <a:t>defɪˈnɪʃn</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and the history of Autonomous Car .Next is how an Autonomous Car works .Third part is a classification ranging from fully manual(</a:t>
            </a:r>
            <a:r>
              <a:rPr lang="en-US" altLang="zh-CN" sz="1200" b="1" kern="1200" dirty="0" smtClean="0">
                <a:solidFill>
                  <a:schemeClr val="tx1"/>
                </a:solidFill>
                <a:effectLst/>
                <a:latin typeface="+mn-lt"/>
                <a:ea typeface="+mn-ea"/>
                <a:cs typeface="+mn-cs"/>
              </a:rPr>
              <a:t>[ˈ</a:t>
            </a:r>
            <a:r>
              <a:rPr lang="en-US" altLang="zh-CN" sz="1200" b="1" kern="1200" dirty="0" err="1" smtClean="0">
                <a:solidFill>
                  <a:schemeClr val="tx1"/>
                </a:solidFill>
                <a:effectLst/>
                <a:latin typeface="+mn-lt"/>
                <a:ea typeface="+mn-ea"/>
                <a:cs typeface="+mn-cs"/>
              </a:rPr>
              <a:t>mænjuəl</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to fully automated systems .Last part is about potential advantages, obstacles(</a:t>
            </a:r>
            <a:r>
              <a:rPr lang="en-US" altLang="zh-CN" sz="1200" b="1" kern="1200" dirty="0" smtClean="0">
                <a:solidFill>
                  <a:schemeClr val="tx1"/>
                </a:solidFill>
                <a:effectLst/>
                <a:latin typeface="+mn-lt"/>
                <a:ea typeface="+mn-ea"/>
                <a:cs typeface="+mn-cs"/>
              </a:rPr>
              <a:t>[ˈ</a:t>
            </a:r>
            <a:r>
              <a:rPr lang="en-US" altLang="zh-CN" sz="1200" b="1" kern="1200" dirty="0" err="1" smtClean="0">
                <a:solidFill>
                  <a:schemeClr val="tx1"/>
                </a:solidFill>
                <a:effectLst/>
                <a:latin typeface="+mn-lt"/>
                <a:ea typeface="+mn-ea"/>
                <a:cs typeface="+mn-cs"/>
              </a:rPr>
              <a:t>ɒbstəkl</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and disadvantages of the development of Autonomous Car.</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2</a:t>
            </a:fld>
            <a:endParaRPr lang="zh-CN" altLang="en-US"/>
          </a:p>
        </p:txBody>
      </p:sp>
    </p:spTree>
    <p:extLst>
      <p:ext uri="{BB962C8B-B14F-4D97-AF65-F5344CB8AC3E}">
        <p14:creationId xmlns:p14="http://schemas.microsoft.com/office/powerpoint/2010/main" val="2590138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First part: the brief definition and the history of Autonomous Car.</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3</a:t>
            </a:fld>
            <a:endParaRPr lang="zh-CN" altLang="en-US"/>
          </a:p>
        </p:txBody>
      </p:sp>
    </p:spTree>
    <p:extLst>
      <p:ext uri="{BB962C8B-B14F-4D97-AF65-F5344CB8AC3E}">
        <p14:creationId xmlns:p14="http://schemas.microsoft.com/office/powerpoint/2010/main" val="375374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So what is an Autonomous Car ? There is a brief definition. An autonomous car (also known as a driverless([</a:t>
            </a:r>
            <a:r>
              <a:rPr lang="en-US" altLang="zh-CN" sz="1200" kern="1200" dirty="0" err="1" smtClean="0">
                <a:solidFill>
                  <a:schemeClr val="tx1"/>
                </a:solidFill>
                <a:effectLst/>
                <a:latin typeface="+mn-lt"/>
                <a:ea typeface="+mn-ea"/>
                <a:cs typeface="+mn-cs"/>
              </a:rPr>
              <a:t>d'raɪvərles</a:t>
            </a:r>
            <a:r>
              <a:rPr lang="en-US" altLang="zh-CN" sz="1200" kern="1200" dirty="0" smtClean="0">
                <a:solidFill>
                  <a:schemeClr val="tx1"/>
                </a:solidFill>
                <a:effectLst/>
                <a:latin typeface="+mn-lt"/>
                <a:ea typeface="+mn-ea"/>
                <a:cs typeface="+mn-cs"/>
              </a:rPr>
              <a:t>]) car, self-driving car, robotic car, autos) is a vehicle that is capable([ˈ</a:t>
            </a:r>
            <a:r>
              <a:rPr lang="en-US" altLang="zh-CN" sz="1200" kern="1200" dirty="0" err="1" smtClean="0">
                <a:solidFill>
                  <a:schemeClr val="tx1"/>
                </a:solidFill>
                <a:effectLst/>
                <a:latin typeface="+mn-lt"/>
                <a:ea typeface="+mn-ea"/>
                <a:cs typeface="+mn-cs"/>
              </a:rPr>
              <a:t>keɪpəbl</a:t>
            </a:r>
            <a:r>
              <a:rPr lang="en-US" altLang="zh-CN" sz="1200" kern="1200" dirty="0" smtClean="0">
                <a:solidFill>
                  <a:schemeClr val="tx1"/>
                </a:solidFill>
                <a:effectLst/>
                <a:latin typeface="+mn-lt"/>
                <a:ea typeface="+mn-ea"/>
                <a:cs typeface="+mn-cs"/>
              </a:rPr>
              <a:t>]) of sensing its environment and navigating without human input.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4</a:t>
            </a:fld>
            <a:endParaRPr lang="zh-CN" altLang="en-US"/>
          </a:p>
        </p:txBody>
      </p:sp>
    </p:spTree>
    <p:extLst>
      <p:ext uri="{BB962C8B-B14F-4D97-AF65-F5344CB8AC3E}">
        <p14:creationId xmlns:p14="http://schemas.microsoft.com/office/powerpoint/2010/main" val="328009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Next ,let us look at the history of Autonomous </a:t>
            </a:r>
            <a:r>
              <a:rPr lang="en-US" altLang="zh-CN" sz="1200" kern="1200" dirty="0" err="1" smtClean="0">
                <a:solidFill>
                  <a:schemeClr val="tx1"/>
                </a:solidFill>
                <a:effectLst/>
                <a:latin typeface="+mn-lt"/>
                <a:ea typeface="+mn-ea"/>
                <a:cs typeface="+mn-cs"/>
              </a:rPr>
              <a:t>Car.Experiments</a:t>
            </a:r>
            <a:r>
              <a:rPr lang="en-US" altLang="zh-CN" sz="1200" kern="1200" dirty="0" smtClean="0">
                <a:solidFill>
                  <a:schemeClr val="tx1"/>
                </a:solidFill>
                <a:effectLst/>
                <a:latin typeface="+mn-lt"/>
                <a:ea typeface="+mn-ea"/>
                <a:cs typeface="+mn-cs"/>
              </a:rPr>
              <a:t> have been conducted(</a:t>
            </a:r>
            <a:r>
              <a:rPr lang="en-US" altLang="zh-CN" sz="1200" kern="1200" dirty="0" err="1" smtClean="0">
                <a:solidFill>
                  <a:schemeClr val="tx1"/>
                </a:solidFill>
                <a:effectLst/>
                <a:latin typeface="+mn-lt"/>
                <a:ea typeface="+mn-ea"/>
                <a:cs typeface="+mn-cs"/>
              </a:rPr>
              <a:t>vt.</a:t>
            </a:r>
            <a:r>
              <a:rPr lang="zh-CN" altLang="zh-CN" sz="1200" kern="1200" dirty="0" smtClean="0">
                <a:solidFill>
                  <a:schemeClr val="tx1"/>
                </a:solidFill>
                <a:effectLst/>
                <a:latin typeface="+mn-lt"/>
                <a:ea typeface="+mn-ea"/>
                <a:cs typeface="+mn-cs"/>
              </a:rPr>
              <a:t>实施</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执行</a:t>
            </a:r>
            <a:r>
              <a:rPr lang="en-US" altLang="zh-CN" sz="1200" kern="1200" dirty="0" smtClean="0">
                <a:solidFill>
                  <a:schemeClr val="tx1"/>
                </a:solidFill>
                <a:effectLst/>
                <a:latin typeface="+mn-lt"/>
                <a:ea typeface="+mn-ea"/>
                <a:cs typeface="+mn-cs"/>
              </a:rPr>
              <a:t>;) on automating driving since at least the 1920s.And the promising trials([ˈ</a:t>
            </a:r>
            <a:r>
              <a:rPr lang="en-US" altLang="zh-CN" sz="1200" kern="1200" dirty="0" err="1" smtClean="0">
                <a:solidFill>
                  <a:schemeClr val="tx1"/>
                </a:solidFill>
                <a:effectLst/>
                <a:latin typeface="+mn-lt"/>
                <a:ea typeface="+mn-ea"/>
                <a:cs typeface="+mn-cs"/>
              </a:rPr>
              <a:t>traɪəl</a:t>
            </a:r>
            <a:r>
              <a:rPr lang="en-US" altLang="zh-CN" sz="1200" kern="1200" dirty="0" smtClean="0">
                <a:solidFill>
                  <a:schemeClr val="tx1"/>
                </a:solidFill>
                <a:effectLst/>
                <a:latin typeface="+mn-lt"/>
                <a:ea typeface="+mn-ea"/>
                <a:cs typeface="+mn-cs"/>
              </a:rPr>
              <a:t>]) took place in the 1950s. The first truly autonomous prototype([</a:t>
            </a:r>
            <a:r>
              <a:rPr lang="en-US" altLang="zh-CN" sz="1200" kern="1200" dirty="0" err="1" smtClean="0">
                <a:solidFill>
                  <a:schemeClr val="tx1"/>
                </a:solidFill>
                <a:effectLst/>
                <a:latin typeface="+mn-lt"/>
                <a:ea typeface="+mn-ea"/>
                <a:cs typeface="+mn-cs"/>
              </a:rPr>
              <a:t>prəʊtətaɪp</a:t>
            </a:r>
            <a:r>
              <a:rPr lang="en-US" altLang="zh-CN" sz="1200" kern="1200" dirty="0" smtClean="0">
                <a:solidFill>
                  <a:schemeClr val="tx1"/>
                </a:solidFill>
                <a:effectLst/>
                <a:latin typeface="+mn-lt"/>
                <a:ea typeface="+mn-ea"/>
                <a:cs typeface="+mn-cs"/>
              </a:rPr>
              <a:t>] n.</a:t>
            </a:r>
            <a:r>
              <a:rPr lang="zh-CN" altLang="zh-CN" sz="1200" kern="1200" dirty="0" smtClean="0">
                <a:solidFill>
                  <a:schemeClr val="tx1"/>
                </a:solidFill>
                <a:effectLst/>
                <a:latin typeface="+mn-lt"/>
                <a:ea typeface="+mn-ea"/>
                <a:cs typeface="+mn-cs"/>
              </a:rPr>
              <a:t>原型</a:t>
            </a:r>
            <a:r>
              <a:rPr lang="en-US" altLang="zh-CN" sz="1200" kern="1200" dirty="0" smtClean="0">
                <a:solidFill>
                  <a:schemeClr val="tx1"/>
                </a:solidFill>
                <a:effectLst/>
                <a:latin typeface="+mn-lt"/>
                <a:ea typeface="+mn-ea"/>
                <a:cs typeface="+mn-cs"/>
              </a:rPr>
              <a:t>) cars appeared in the 1980s. Since then, numerous([ˈ</a:t>
            </a:r>
            <a:r>
              <a:rPr lang="en-US" altLang="zh-CN" sz="1200" kern="1200" dirty="0" err="1" smtClean="0">
                <a:solidFill>
                  <a:schemeClr val="tx1"/>
                </a:solidFill>
                <a:effectLst/>
                <a:latin typeface="+mn-lt"/>
                <a:ea typeface="+mn-ea"/>
                <a:cs typeface="+mn-cs"/>
              </a:rPr>
              <a:t>nju:mərəs</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数不清的</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很多的</a:t>
            </a:r>
            <a:r>
              <a:rPr lang="en-US" altLang="zh-CN" sz="1200" kern="1200" dirty="0" smtClean="0">
                <a:solidFill>
                  <a:schemeClr val="tx1"/>
                </a:solidFill>
                <a:effectLst/>
                <a:latin typeface="+mn-lt"/>
                <a:ea typeface="+mn-ea"/>
                <a:cs typeface="+mn-cs"/>
              </a:rPr>
              <a:t>) companies and research organizations have developed prototypes. In 2015,  </a:t>
            </a:r>
            <a:r>
              <a:rPr lang="en-US" altLang="zh-CN" sz="1200" kern="1200" dirty="0" err="1" smtClean="0">
                <a:solidFill>
                  <a:schemeClr val="tx1"/>
                </a:solidFill>
                <a:effectLst/>
                <a:latin typeface="+mn-lt"/>
                <a:ea typeface="+mn-ea"/>
                <a:cs typeface="+mn-cs"/>
              </a:rPr>
              <a:t>serveral</a:t>
            </a:r>
            <a:r>
              <a:rPr lang="en-US" altLang="zh-CN" sz="1200" kern="1200" dirty="0" smtClean="0">
                <a:solidFill>
                  <a:schemeClr val="tx1"/>
                </a:solidFill>
                <a:effectLst/>
                <a:latin typeface="+mn-lt"/>
                <a:ea typeface="+mn-ea"/>
                <a:cs typeface="+mn-cs"/>
              </a:rPr>
              <a:t> states of U.S.A allowed the testing of autonomous cars on public roads .In 2017,The Audi A8 was claimed to be the first production car to reach level 3 autonomous driving and Audi would be the first manufacturer([ˌ</a:t>
            </a:r>
            <a:r>
              <a:rPr lang="en-US" altLang="zh-CN" sz="1200" kern="1200" dirty="0" err="1" smtClean="0">
                <a:solidFill>
                  <a:schemeClr val="tx1"/>
                </a:solidFill>
                <a:effectLst/>
                <a:latin typeface="+mn-lt"/>
                <a:ea typeface="+mn-ea"/>
                <a:cs typeface="+mn-cs"/>
              </a:rPr>
              <a:t>mænjuˈfæktʃərə</a:t>
            </a:r>
            <a:r>
              <a:rPr lang="en-US" altLang="zh-CN" sz="1200" kern="1200" dirty="0" smtClean="0">
                <a:solidFill>
                  <a:schemeClr val="tx1"/>
                </a:solidFill>
                <a:effectLst/>
                <a:latin typeface="+mn-lt"/>
                <a:ea typeface="+mn-ea"/>
                <a:cs typeface="+mn-cs"/>
              </a:rPr>
              <a:t>(r)]) to use laser scanners in addition to cameras and </a:t>
            </a:r>
            <a:r>
              <a:rPr lang="en-US" altLang="zh-CN" sz="1200" kern="1200" dirty="0" smtClean="0">
                <a:solidFill>
                  <a:schemeClr val="tx1"/>
                </a:solidFill>
                <a:effectLst/>
                <a:latin typeface="+mn-lt"/>
                <a:ea typeface="+mn-ea"/>
                <a:cs typeface="+mn-cs"/>
              </a:rPr>
              <a:t>ultrasonic(</a:t>
            </a:r>
            <a:r>
              <a:rPr lang="en-US" altLang="zh-CN" sz="1200" dirty="0" smtClean="0"/>
              <a:t>[ˌ</a:t>
            </a:r>
            <a:r>
              <a:rPr lang="en-US" altLang="zh-CN" sz="1200" dirty="0" err="1" smtClean="0"/>
              <a:t>ʌltrəˈsɒnɪk</a:t>
            </a:r>
            <a:r>
              <a:rPr lang="en-US" altLang="zh-CN" sz="1200" dirty="0" smtClean="0"/>
              <a:t>]</a:t>
            </a:r>
            <a:r>
              <a:rPr lang="en-US"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sensors for their system</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5</a:t>
            </a:fld>
            <a:endParaRPr lang="zh-CN" altLang="en-US"/>
          </a:p>
        </p:txBody>
      </p:sp>
    </p:spTree>
    <p:extLst>
      <p:ext uri="{BB962C8B-B14F-4D97-AF65-F5344CB8AC3E}">
        <p14:creationId xmlns:p14="http://schemas.microsoft.com/office/powerpoint/2010/main" val="1824419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Second </a:t>
            </a:r>
            <a:r>
              <a:rPr lang="en-US" altLang="zh-CN" sz="1200" kern="1200" dirty="0" err="1" smtClean="0">
                <a:solidFill>
                  <a:schemeClr val="tx1"/>
                </a:solidFill>
                <a:effectLst/>
                <a:latin typeface="+mn-lt"/>
                <a:ea typeface="+mn-ea"/>
                <a:cs typeface="+mn-cs"/>
              </a:rPr>
              <a:t>part:How</a:t>
            </a:r>
            <a:r>
              <a:rPr lang="en-US" altLang="zh-CN" sz="1200" kern="1200" dirty="0" smtClean="0">
                <a:solidFill>
                  <a:schemeClr val="tx1"/>
                </a:solidFill>
                <a:effectLst/>
                <a:latin typeface="+mn-lt"/>
                <a:ea typeface="+mn-ea"/>
                <a:cs typeface="+mn-cs"/>
              </a:rPr>
              <a:t> can an Autonomous Car work.</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6</a:t>
            </a:fld>
            <a:endParaRPr lang="zh-CN" altLang="en-US"/>
          </a:p>
        </p:txBody>
      </p:sp>
    </p:spTree>
    <p:extLst>
      <p:ext uri="{BB962C8B-B14F-4D97-AF65-F5344CB8AC3E}">
        <p14:creationId xmlns:p14="http://schemas.microsoft.com/office/powerpoint/2010/main" val="2724732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 mentioned above ,an Autonomous Car can navigate([ˈ</a:t>
            </a:r>
            <a:r>
              <a:rPr lang="en-US" altLang="zh-CN" sz="1200" kern="1200" dirty="0" err="1" smtClean="0">
                <a:solidFill>
                  <a:schemeClr val="tx1"/>
                </a:solidFill>
                <a:effectLst/>
                <a:latin typeface="+mn-lt"/>
                <a:ea typeface="+mn-ea"/>
                <a:cs typeface="+mn-cs"/>
              </a:rPr>
              <a:t>nævɪgeɪt</a:t>
            </a:r>
            <a:r>
              <a:rPr lang="en-US" altLang="zh-CN" sz="1200" kern="1200" dirty="0" smtClean="0">
                <a:solidFill>
                  <a:schemeClr val="tx1"/>
                </a:solidFill>
                <a:effectLst/>
                <a:latin typeface="+mn-lt"/>
                <a:ea typeface="+mn-ea"/>
                <a:cs typeface="+mn-cs"/>
              </a:rPr>
              <a:t>]) without human input .But how can it reach this goal .First, Autonomous cars use a variety of techniques to detect their surroundings. These techniques includes :Radar ,Laser light ,GPS(Global Positioning System) , </a:t>
            </a:r>
            <a:r>
              <a:rPr lang="en-US" altLang="zh-CN" sz="1200" kern="1200" dirty="0" err="1" smtClean="0">
                <a:solidFill>
                  <a:schemeClr val="tx1"/>
                </a:solidFill>
                <a:effectLst/>
                <a:latin typeface="+mn-lt"/>
                <a:ea typeface="+mn-ea"/>
                <a:cs typeface="+mn-cs"/>
              </a:rPr>
              <a:t>Odometry</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ɒdɒmɪtrɪ</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里程计</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测程法</a:t>
            </a:r>
            <a:r>
              <a:rPr lang="en-US" altLang="zh-CN" sz="1200" kern="1200" dirty="0" smtClean="0">
                <a:solidFill>
                  <a:schemeClr val="tx1"/>
                </a:solidFill>
                <a:effectLst/>
                <a:latin typeface="+mn-lt"/>
                <a:ea typeface="+mn-ea"/>
                <a:cs typeface="+mn-cs"/>
              </a:rPr>
              <a:t>) ,Computer vision([ˈ</a:t>
            </a:r>
            <a:r>
              <a:rPr lang="en-US" altLang="zh-CN" sz="1200" kern="1200" dirty="0" err="1" smtClean="0">
                <a:solidFill>
                  <a:schemeClr val="tx1"/>
                </a:solidFill>
                <a:effectLst/>
                <a:latin typeface="+mn-lt"/>
                <a:ea typeface="+mn-ea"/>
                <a:cs typeface="+mn-cs"/>
              </a:rPr>
              <a:t>vɪʒn</a:t>
            </a:r>
            <a:r>
              <a:rPr lang="en-US" altLang="zh-CN" sz="1200" kern="1200" dirty="0" smtClean="0">
                <a:solidFill>
                  <a:schemeClr val="tx1"/>
                </a:solidFill>
                <a:effectLst/>
                <a:latin typeface="+mn-lt"/>
                <a:ea typeface="+mn-ea"/>
                <a:cs typeface="+mn-cs"/>
              </a:rPr>
              <a:t>]) and so on. Some of them are common in manual car while others are newly added.</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7</a:t>
            </a:fld>
            <a:endParaRPr lang="zh-CN" altLang="en-US"/>
          </a:p>
        </p:txBody>
      </p:sp>
    </p:spTree>
    <p:extLst>
      <p:ext uri="{BB962C8B-B14F-4D97-AF65-F5344CB8AC3E}">
        <p14:creationId xmlns:p14="http://schemas.microsoft.com/office/powerpoint/2010/main" val="151537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Then the advanced control systems interpret sensory([ˈ</a:t>
            </a:r>
            <a:r>
              <a:rPr lang="en-US" altLang="zh-CN" sz="1200" kern="1200" dirty="0" err="1" smtClean="0">
                <a:solidFill>
                  <a:schemeClr val="tx1"/>
                </a:solidFill>
                <a:effectLst/>
                <a:latin typeface="+mn-lt"/>
                <a:ea typeface="+mn-ea"/>
                <a:cs typeface="+mn-cs"/>
              </a:rPr>
              <a:t>sensəri</a:t>
            </a:r>
            <a:r>
              <a:rPr lang="en-US" altLang="zh-CN" sz="1200" kern="1200" dirty="0" smtClean="0">
                <a:solidFill>
                  <a:schemeClr val="tx1"/>
                </a:solidFill>
                <a:effectLst/>
                <a:latin typeface="+mn-lt"/>
                <a:ea typeface="+mn-ea"/>
                <a:cs typeface="+mn-cs"/>
              </a:rPr>
              <a:t>]) information to identify appropriate navigation paths, as well as obstacles and relevant([ˈ</a:t>
            </a:r>
            <a:r>
              <a:rPr lang="en-US" altLang="zh-CN" sz="1200" kern="1200" dirty="0" err="1" smtClean="0">
                <a:solidFill>
                  <a:schemeClr val="tx1"/>
                </a:solidFill>
                <a:effectLst/>
                <a:latin typeface="+mn-lt"/>
                <a:ea typeface="+mn-ea"/>
                <a:cs typeface="+mn-cs"/>
              </a:rPr>
              <a:t>reləvənt</a:t>
            </a:r>
            <a:r>
              <a:rPr lang="en-US" altLang="zh-CN" sz="1200" kern="1200" dirty="0" smtClean="0">
                <a:solidFill>
                  <a:schemeClr val="tx1"/>
                </a:solidFill>
                <a:effectLst/>
                <a:latin typeface="+mn-lt"/>
                <a:ea typeface="+mn-ea"/>
                <a:cs typeface="+mn-cs"/>
              </a:rPr>
              <a:t>]) signage([ˈ</a:t>
            </a:r>
            <a:r>
              <a:rPr lang="en-US" altLang="zh-CN" sz="1200" kern="1200" dirty="0" err="1" smtClean="0">
                <a:solidFill>
                  <a:schemeClr val="tx1"/>
                </a:solidFill>
                <a:effectLst/>
                <a:latin typeface="+mn-lt"/>
                <a:ea typeface="+mn-ea"/>
                <a:cs typeface="+mn-cs"/>
              </a:rPr>
              <a:t>saɪnɪdʒ</a:t>
            </a:r>
            <a:r>
              <a:rPr lang="en-US" altLang="zh-CN" sz="1200" kern="1200" dirty="0" smtClean="0">
                <a:solidFill>
                  <a:schemeClr val="tx1"/>
                </a:solidFill>
                <a:effectLst/>
                <a:latin typeface="+mn-lt"/>
                <a:ea typeface="+mn-ea"/>
                <a:cs typeface="+mn-cs"/>
              </a:rPr>
              <a:t>]). Autonomous cars must have control systems that are capable of analyzing sensory data to distinguish between different cars on the road.</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8</a:t>
            </a:fld>
            <a:endParaRPr lang="zh-CN" altLang="en-US"/>
          </a:p>
        </p:txBody>
      </p:sp>
    </p:spTree>
    <p:extLst>
      <p:ext uri="{BB962C8B-B14F-4D97-AF65-F5344CB8AC3E}">
        <p14:creationId xmlns:p14="http://schemas.microsoft.com/office/powerpoint/2010/main" val="372972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wiki does not gave some details of the technology used for Autonomous Car. It only mentions algorithms([ˈ</a:t>
            </a:r>
            <a:r>
              <a:rPr lang="en-US" altLang="zh-CN" sz="1200" kern="1200" dirty="0" err="1" smtClean="0">
                <a:solidFill>
                  <a:schemeClr val="tx1"/>
                </a:solidFill>
                <a:effectLst/>
                <a:latin typeface="+mn-lt"/>
                <a:ea typeface="+mn-ea"/>
                <a:cs typeface="+mn-cs"/>
              </a:rPr>
              <a:t>ælgərɪðəm</a:t>
            </a:r>
            <a:r>
              <a:rPr lang="en-US" altLang="zh-CN" sz="1200" kern="1200" dirty="0" smtClean="0">
                <a:solidFill>
                  <a:schemeClr val="tx1"/>
                </a:solidFill>
                <a:effectLst/>
                <a:latin typeface="+mn-lt"/>
                <a:ea typeface="+mn-ea"/>
                <a:cs typeface="+mn-cs"/>
              </a:rPr>
              <a:t>]) called Bayesian Simultaneous(</a:t>
            </a:r>
            <a:r>
              <a:rPr lang="zh-CN" altLang="zh-CN" sz="1200" kern="1200" dirty="0" smtClean="0">
                <a:solidFill>
                  <a:schemeClr val="tx1"/>
                </a:solidFill>
                <a:effectLst/>
                <a:latin typeface="+mn-lt"/>
                <a:ea typeface="+mn-ea"/>
                <a:cs typeface="+mn-cs"/>
              </a:rPr>
              <a:t>同时的</a:t>
            </a:r>
            <a:r>
              <a:rPr lang="en-US" altLang="zh-CN" sz="1200" kern="1200" dirty="0" smtClean="0">
                <a:solidFill>
                  <a:schemeClr val="tx1"/>
                </a:solidFill>
                <a:effectLst/>
                <a:latin typeface="+mn-lt"/>
                <a:ea typeface="+mn-ea"/>
                <a:cs typeface="+mn-cs"/>
              </a:rPr>
              <a:t>[ˌ</a:t>
            </a:r>
            <a:r>
              <a:rPr lang="en-US" altLang="zh-CN" sz="1200" kern="1200" dirty="0" err="1" smtClean="0">
                <a:solidFill>
                  <a:schemeClr val="tx1"/>
                </a:solidFill>
                <a:effectLst/>
                <a:latin typeface="+mn-lt"/>
                <a:ea typeface="+mn-ea"/>
                <a:cs typeface="+mn-cs"/>
              </a:rPr>
              <a:t>sɪmlˈteɪniəs</a:t>
            </a:r>
            <a:r>
              <a:rPr lang="en-US" altLang="zh-CN" sz="1200" kern="1200" dirty="0" smtClean="0">
                <a:solidFill>
                  <a:schemeClr val="tx1"/>
                </a:solidFill>
                <a:effectLst/>
                <a:latin typeface="+mn-lt"/>
                <a:ea typeface="+mn-ea"/>
                <a:cs typeface="+mn-cs"/>
              </a:rPr>
              <a:t>]) localization([ˌ</a:t>
            </a:r>
            <a:r>
              <a:rPr lang="en-US" altLang="zh-CN" sz="1200" kern="1200" dirty="0" err="1" smtClean="0">
                <a:solidFill>
                  <a:schemeClr val="tx1"/>
                </a:solidFill>
                <a:effectLst/>
                <a:latin typeface="+mn-lt"/>
                <a:ea typeface="+mn-ea"/>
                <a:cs typeface="+mn-cs"/>
              </a:rPr>
              <a:t>ləʊkəlaɪ'zeɪʃn</a:t>
            </a:r>
            <a:r>
              <a:rPr lang="en-US" altLang="zh-CN" sz="1200" kern="1200" dirty="0" smtClean="0">
                <a:solidFill>
                  <a:schemeClr val="tx1"/>
                </a:solidFill>
                <a:effectLst/>
                <a:latin typeface="+mn-lt"/>
                <a:ea typeface="+mn-ea"/>
                <a:cs typeface="+mn-cs"/>
              </a:rPr>
              <a:t>]) and mapping (SLAM) (</a:t>
            </a:r>
            <a:r>
              <a:rPr lang="zh-CN" altLang="zh-CN" sz="1200" kern="1200" dirty="0" smtClean="0">
                <a:solidFill>
                  <a:schemeClr val="tx1"/>
                </a:solidFill>
                <a:effectLst/>
                <a:latin typeface="+mn-lt"/>
                <a:ea typeface="+mn-ea"/>
                <a:cs typeface="+mn-cs"/>
              </a:rPr>
              <a:t>即时定位与地图构建</a:t>
            </a:r>
            <a:r>
              <a:rPr lang="en-US" altLang="zh-CN" sz="1200" kern="1200" dirty="0" smtClean="0">
                <a:solidFill>
                  <a:schemeClr val="tx1"/>
                </a:solidFill>
                <a:effectLst/>
                <a:latin typeface="+mn-lt"/>
                <a:ea typeface="+mn-ea"/>
                <a:cs typeface="+mn-cs"/>
              </a:rPr>
              <a:t>), which fuse([</a:t>
            </a:r>
            <a:r>
              <a:rPr lang="en-US" altLang="zh-CN" sz="1200" kern="1200" dirty="0" err="1" smtClean="0">
                <a:solidFill>
                  <a:schemeClr val="tx1"/>
                </a:solidFill>
                <a:effectLst/>
                <a:latin typeface="+mn-lt"/>
                <a:ea typeface="+mn-ea"/>
                <a:cs typeface="+mn-cs"/>
              </a:rPr>
              <a:t>fju:z</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融合</a:t>
            </a:r>
            <a:r>
              <a:rPr lang="en-US" altLang="zh-CN" sz="1200" kern="1200" dirty="0" smtClean="0">
                <a:solidFill>
                  <a:schemeClr val="tx1"/>
                </a:solidFill>
                <a:effectLst/>
                <a:latin typeface="+mn-lt"/>
                <a:ea typeface="+mn-ea"/>
                <a:cs typeface="+mn-cs"/>
              </a:rPr>
              <a:t>) data from multiple sensors and an off-line(</a:t>
            </a:r>
            <a:r>
              <a:rPr lang="zh-CN" altLang="zh-CN" sz="1200" kern="1200" dirty="0" smtClean="0">
                <a:solidFill>
                  <a:schemeClr val="tx1"/>
                </a:solidFill>
                <a:effectLst/>
                <a:latin typeface="+mn-lt"/>
                <a:ea typeface="+mn-ea"/>
                <a:cs typeface="+mn-cs"/>
              </a:rPr>
              <a:t>离线的</a:t>
            </a:r>
            <a:r>
              <a:rPr lang="en-US" altLang="zh-CN" sz="1200" kern="1200" dirty="0" smtClean="0">
                <a:solidFill>
                  <a:schemeClr val="tx1"/>
                </a:solidFill>
                <a:effectLst/>
                <a:latin typeface="+mn-lt"/>
                <a:ea typeface="+mn-ea"/>
                <a:cs typeface="+mn-cs"/>
              </a:rPr>
              <a:t>) map into current location estimates(['</a:t>
            </a:r>
            <a:r>
              <a:rPr lang="en-US" altLang="zh-CN" sz="1200" kern="1200" dirty="0" err="1" smtClean="0">
                <a:solidFill>
                  <a:schemeClr val="tx1"/>
                </a:solidFill>
                <a:effectLst/>
                <a:latin typeface="+mn-lt"/>
                <a:ea typeface="+mn-ea"/>
                <a:cs typeface="+mn-cs"/>
              </a:rPr>
              <a:t>estɪməts</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估计，估算</a:t>
            </a:r>
            <a:r>
              <a:rPr lang="en-US" altLang="zh-CN" sz="1200" kern="1200" dirty="0" smtClean="0">
                <a:solidFill>
                  <a:schemeClr val="tx1"/>
                </a:solidFill>
                <a:effectLst/>
                <a:latin typeface="+mn-lt"/>
                <a:ea typeface="+mn-ea"/>
                <a:cs typeface="+mn-cs"/>
              </a:rPr>
              <a:t>) and map </a:t>
            </a:r>
            <a:r>
              <a:rPr lang="en-US" altLang="zh-CN" sz="1200" kern="1200" dirty="0" err="1" smtClean="0">
                <a:solidFill>
                  <a:schemeClr val="tx1"/>
                </a:solidFill>
                <a:effectLst/>
                <a:latin typeface="+mn-lt"/>
                <a:ea typeface="+mn-ea"/>
                <a:cs typeface="+mn-cs"/>
              </a:rPr>
              <a:t>updates.The</a:t>
            </a:r>
            <a:r>
              <a:rPr lang="en-US" altLang="zh-CN" sz="1200" kern="1200" dirty="0" smtClean="0">
                <a:solidFill>
                  <a:schemeClr val="tx1"/>
                </a:solidFill>
                <a:effectLst/>
                <a:latin typeface="+mn-lt"/>
                <a:ea typeface="+mn-ea"/>
                <a:cs typeface="+mn-cs"/>
              </a:rPr>
              <a:t> picture below is what I found in another website. From it, you can see that Autonomous Car needs to be equipped with quite a lot of techniques and make sure they can cooperate with each other to reach its goals. But I do not know exactly the details of them, so I would like to turn to the next page.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99E36F8-2940-4810-BAB2-73A5FE0A72AB}" type="slidenum">
              <a:rPr lang="zh-CN" altLang="en-US" smtClean="0"/>
              <a:t>9</a:t>
            </a:fld>
            <a:endParaRPr lang="zh-CN" altLang="en-US"/>
          </a:p>
        </p:txBody>
      </p:sp>
    </p:spTree>
    <p:extLst>
      <p:ext uri="{BB962C8B-B14F-4D97-AF65-F5344CB8AC3E}">
        <p14:creationId xmlns:p14="http://schemas.microsoft.com/office/powerpoint/2010/main" val="1060880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40720B9-EEE3-4C9C-B3AF-FA016A702DC9}" type="datetime1">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286319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56C11F-0BB3-4D0B-9381-796FE9253538}" type="datetime1">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227453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91127A-44D0-4D0D-ADA6-F2DB1E1491CE}" type="datetime1">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19806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707DC9-E149-4DF9-AFA8-CA429D49B94A}" type="datetime1">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249292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C9D4A90-AC89-4C9A-9AA8-A89F06ADEBFB}" type="datetime1">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82368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A10FBD-080B-49BC-AD30-D31310D988EE}" type="datetime1">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91155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FA26D8-EA7A-4AFB-9E2D-AF826CAAA5F1}" type="datetime1">
              <a:rPr lang="zh-CN" altLang="en-US" smtClean="0"/>
              <a:t>2017/11/23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242078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5E0B7EC-EBBB-493A-BA90-4F9DB665E3F3}" type="datetime1">
              <a:rPr lang="zh-CN" altLang="en-US" smtClean="0"/>
              <a:t>2017/11/23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311623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10A1D0-4A73-458E-A37D-CADB85985A62}" type="datetime1">
              <a:rPr lang="zh-CN" altLang="en-US" smtClean="0"/>
              <a:t>2017/11/23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123767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EF1374-5B1B-42A8-A451-67720CAA949E}" type="datetime1">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268659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EE6A2B1-9E37-4E38-9650-A2740C1A850C}" type="datetime1">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309702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2D49A-08BC-4406-AF95-A911B077CC09}" type="datetime1">
              <a:rPr lang="zh-CN" altLang="en-US" smtClean="0"/>
              <a:t>2017/11/23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D7CA7-74D0-4CBF-BDBB-57FAD6E77204}" type="slidenum">
              <a:rPr lang="zh-CN" altLang="en-US" smtClean="0"/>
              <a:t>‹#›</a:t>
            </a:fld>
            <a:endParaRPr lang="zh-CN" altLang="en-US"/>
          </a:p>
        </p:txBody>
      </p:sp>
    </p:spTree>
    <p:extLst>
      <p:ext uri="{BB962C8B-B14F-4D97-AF65-F5344CB8AC3E}">
        <p14:creationId xmlns:p14="http://schemas.microsoft.com/office/powerpoint/2010/main" val="869461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F4ED"/>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1981" b="2585"/>
          <a:stretch/>
        </p:blipFill>
        <p:spPr>
          <a:xfrm>
            <a:off x="-1" y="0"/>
            <a:ext cx="8293365" cy="6858003"/>
          </a:xfrm>
          <a:prstGeom prst="rect">
            <a:avLst/>
          </a:prstGeom>
        </p:spPr>
      </p:pic>
      <p:sp>
        <p:nvSpPr>
          <p:cNvPr id="15" name="矩形 14"/>
          <p:cNvSpPr/>
          <p:nvPr/>
        </p:nvSpPr>
        <p:spPr>
          <a:xfrm>
            <a:off x="-1" y="0"/>
            <a:ext cx="13245835" cy="6858003"/>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flipV="1">
            <a:off x="7483774" y="-2"/>
            <a:ext cx="4708223" cy="5041901"/>
          </a:xfrm>
          <a:prstGeom prst="rtTriangle">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10800000">
            <a:off x="7483777" y="-1"/>
            <a:ext cx="4708222" cy="3124200"/>
          </a:xfrm>
          <a:custGeom>
            <a:avLst/>
            <a:gdLst>
              <a:gd name="connsiteX0" fmla="*/ 4708222 w 4708222"/>
              <a:gd name="connsiteY0" fmla="*/ 3124200 h 3124200"/>
              <a:gd name="connsiteX1" fmla="*/ 0 w 4708222"/>
              <a:gd name="connsiteY1" fmla="*/ 3124200 h 3124200"/>
              <a:gd name="connsiteX2" fmla="*/ 0 w 4708222"/>
              <a:gd name="connsiteY2" fmla="*/ 1031037 h 3124200"/>
              <a:gd name="connsiteX3" fmla="*/ 1168249 w 4708222"/>
              <a:gd name="connsiteY3" fmla="*/ 0 h 3124200"/>
            </a:gdLst>
            <a:ahLst/>
            <a:cxnLst>
              <a:cxn ang="0">
                <a:pos x="connsiteX0" y="connsiteY0"/>
              </a:cxn>
              <a:cxn ang="0">
                <a:pos x="connsiteX1" y="connsiteY1"/>
              </a:cxn>
              <a:cxn ang="0">
                <a:pos x="connsiteX2" y="connsiteY2"/>
              </a:cxn>
              <a:cxn ang="0">
                <a:pos x="connsiteX3" y="connsiteY3"/>
              </a:cxn>
            </a:cxnLst>
            <a:rect l="l" t="t" r="r" b="b"/>
            <a:pathLst>
              <a:path w="4708222" h="3124200">
                <a:moveTo>
                  <a:pt x="4708222" y="3124200"/>
                </a:moveTo>
                <a:lnTo>
                  <a:pt x="0" y="3124200"/>
                </a:lnTo>
                <a:lnTo>
                  <a:pt x="0" y="1031037"/>
                </a:lnTo>
                <a:lnTo>
                  <a:pt x="1168249" y="0"/>
                </a:lnTo>
                <a:close/>
              </a:path>
            </a:pathLst>
          </a:custGeom>
          <a:solidFill>
            <a:srgbClr val="37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7239000" y="1219199"/>
            <a:ext cx="4953000" cy="5638801"/>
            <a:chOff x="9671222" y="2084173"/>
            <a:chExt cx="2520778" cy="4773827"/>
          </a:xfrm>
        </p:grpSpPr>
        <p:sp>
          <p:nvSpPr>
            <p:cNvPr id="8" name="直角三角形 7"/>
            <p:cNvSpPr/>
            <p:nvPr/>
          </p:nvSpPr>
          <p:spPr>
            <a:xfrm flipH="1">
              <a:off x="9671222" y="2084173"/>
              <a:ext cx="2520778" cy="4773827"/>
            </a:xfrm>
            <a:prstGeom prst="rtTriangle">
              <a:avLst/>
            </a:prstGeom>
            <a:solidFill>
              <a:srgbClr val="649B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flipH="1">
              <a:off x="9671222" y="3950043"/>
              <a:ext cx="2520778" cy="2907957"/>
            </a:xfrm>
            <a:prstGeom prst="rtTriangle">
              <a:avLst/>
            </a:prstGeom>
            <a:solidFill>
              <a:srgbClr val="7FC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681702" y="1219196"/>
            <a:ext cx="6425157" cy="3889418"/>
            <a:chOff x="1340567" y="1219199"/>
            <a:chExt cx="6425157" cy="3889418"/>
          </a:xfrm>
        </p:grpSpPr>
        <p:sp>
          <p:nvSpPr>
            <p:cNvPr id="10" name="文本框 9"/>
            <p:cNvSpPr txBox="1"/>
            <p:nvPr/>
          </p:nvSpPr>
          <p:spPr>
            <a:xfrm>
              <a:off x="1340567" y="3239106"/>
              <a:ext cx="6425157" cy="1015663"/>
            </a:xfrm>
            <a:prstGeom prst="rect">
              <a:avLst/>
            </a:prstGeom>
            <a:noFill/>
          </p:spPr>
          <p:txBody>
            <a:bodyPr wrap="none" rtlCol="0">
              <a:spAutoFit/>
            </a:bodyPr>
            <a:lstStyle/>
            <a:p>
              <a:r>
                <a:rPr lang="en-US" altLang="zh-CN" sz="60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6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p:cNvSpPr txBox="1"/>
            <p:nvPr/>
          </p:nvSpPr>
          <p:spPr>
            <a:xfrm>
              <a:off x="2148108" y="4277620"/>
              <a:ext cx="3884397" cy="830997"/>
            </a:xfrm>
            <a:prstGeom prst="rect">
              <a:avLst/>
            </a:prstGeom>
            <a:noFill/>
          </p:spPr>
          <p:txBody>
            <a:bodyPr wrap="none" rtlCol="0">
              <a:spAutoFit/>
            </a:bodyPr>
            <a:lstStyle/>
            <a:p>
              <a:pPr algn="ctr"/>
              <a:r>
                <a:rPr lang="en-US" altLang="zh-CN" sz="24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Reported by Chen </a:t>
              </a:r>
              <a:r>
                <a:rPr lang="en-US" altLang="zh-CN" sz="2400" dirty="0" err="1"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Zhaobin</a:t>
              </a:r>
              <a:endParaRPr lang="en-US" altLang="zh-CN" sz="24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24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23</a:t>
              </a:r>
              <a:r>
                <a:rPr lang="en-US" altLang="zh-CN" sz="2400" baseline="300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rd</a:t>
              </a:r>
              <a:r>
                <a:rPr lang="en-US" altLang="zh-CN" sz="24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,Nov.,2017</a:t>
              </a:r>
              <a:endParaRPr lang="zh-CN" altLang="en-US" sz="2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3386888" y="1219199"/>
              <a:ext cx="1786198" cy="1763407"/>
            </a:xfrm>
            <a:prstGeom prst="rect">
              <a:avLst/>
            </a:prstGeom>
          </p:spPr>
        </p:pic>
      </p:grpSp>
    </p:spTree>
    <p:extLst>
      <p:ext uri="{BB962C8B-B14F-4D97-AF65-F5344CB8AC3E}">
        <p14:creationId xmlns:p14="http://schemas.microsoft.com/office/powerpoint/2010/main" val="1571518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190750"/>
            <a:ext cx="12192000" cy="2533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5"/>
          <p:cNvSpPr/>
          <p:nvPr/>
        </p:nvSpPr>
        <p:spPr>
          <a:xfrm>
            <a:off x="0" y="4000500"/>
            <a:ext cx="2886075" cy="1185478"/>
          </a:xfrm>
          <a:custGeom>
            <a:avLst/>
            <a:gdLst>
              <a:gd name="connsiteX0" fmla="*/ 0 w 3895725"/>
              <a:gd name="connsiteY0" fmla="*/ 0 h 1600200"/>
              <a:gd name="connsiteX1" fmla="*/ 3895725 w 3895725"/>
              <a:gd name="connsiteY1" fmla="*/ 0 h 1600200"/>
              <a:gd name="connsiteX2" fmla="*/ 3895725 w 3895725"/>
              <a:gd name="connsiteY2" fmla="*/ 1600200 h 1600200"/>
              <a:gd name="connsiteX3" fmla="*/ 0 w 3895725"/>
              <a:gd name="connsiteY3" fmla="*/ 1600200 h 1600200"/>
              <a:gd name="connsiteX4" fmla="*/ 0 w 3895725"/>
              <a:gd name="connsiteY4" fmla="*/ 0 h 1600200"/>
              <a:gd name="connsiteX0" fmla="*/ 0 w 3895725"/>
              <a:gd name="connsiteY0" fmla="*/ 0 h 1600200"/>
              <a:gd name="connsiteX1" fmla="*/ 3895725 w 3895725"/>
              <a:gd name="connsiteY1" fmla="*/ 0 h 1600200"/>
              <a:gd name="connsiteX2" fmla="*/ 2933700 w 3895725"/>
              <a:gd name="connsiteY2" fmla="*/ 1581150 h 1600200"/>
              <a:gd name="connsiteX3" fmla="*/ 0 w 3895725"/>
              <a:gd name="connsiteY3" fmla="*/ 1600200 h 1600200"/>
              <a:gd name="connsiteX4" fmla="*/ 0 w 3895725"/>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725" h="1600200">
                <a:moveTo>
                  <a:pt x="0" y="0"/>
                </a:moveTo>
                <a:lnTo>
                  <a:pt x="3895725" y="0"/>
                </a:lnTo>
                <a:lnTo>
                  <a:pt x="2933700" y="1581150"/>
                </a:lnTo>
                <a:lnTo>
                  <a:pt x="0" y="1600200"/>
                </a:lnTo>
                <a:lnTo>
                  <a:pt x="0" y="0"/>
                </a:lnTo>
                <a:close/>
              </a:path>
            </a:pathLst>
          </a:cu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flipV="1">
            <a:off x="9353549" y="1528762"/>
            <a:ext cx="2838450" cy="1165916"/>
          </a:xfrm>
          <a:custGeom>
            <a:avLst/>
            <a:gdLst>
              <a:gd name="connsiteX0" fmla="*/ 0 w 3895725"/>
              <a:gd name="connsiteY0" fmla="*/ 0 h 1600200"/>
              <a:gd name="connsiteX1" fmla="*/ 3895725 w 3895725"/>
              <a:gd name="connsiteY1" fmla="*/ 0 h 1600200"/>
              <a:gd name="connsiteX2" fmla="*/ 3895725 w 3895725"/>
              <a:gd name="connsiteY2" fmla="*/ 1600200 h 1600200"/>
              <a:gd name="connsiteX3" fmla="*/ 0 w 3895725"/>
              <a:gd name="connsiteY3" fmla="*/ 1600200 h 1600200"/>
              <a:gd name="connsiteX4" fmla="*/ 0 w 3895725"/>
              <a:gd name="connsiteY4" fmla="*/ 0 h 1600200"/>
              <a:gd name="connsiteX0" fmla="*/ 0 w 3895725"/>
              <a:gd name="connsiteY0" fmla="*/ 0 h 1600200"/>
              <a:gd name="connsiteX1" fmla="*/ 3895725 w 3895725"/>
              <a:gd name="connsiteY1" fmla="*/ 0 h 1600200"/>
              <a:gd name="connsiteX2" fmla="*/ 2933700 w 3895725"/>
              <a:gd name="connsiteY2" fmla="*/ 1581150 h 1600200"/>
              <a:gd name="connsiteX3" fmla="*/ 0 w 3895725"/>
              <a:gd name="connsiteY3" fmla="*/ 1600200 h 1600200"/>
              <a:gd name="connsiteX4" fmla="*/ 0 w 3895725"/>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725" h="1600200">
                <a:moveTo>
                  <a:pt x="0" y="0"/>
                </a:moveTo>
                <a:lnTo>
                  <a:pt x="3895725" y="0"/>
                </a:lnTo>
                <a:lnTo>
                  <a:pt x="2933700" y="1581150"/>
                </a:lnTo>
                <a:lnTo>
                  <a:pt x="0" y="1600200"/>
                </a:lnTo>
                <a:lnTo>
                  <a:pt x="0" y="0"/>
                </a:lnTo>
                <a:close/>
              </a:path>
            </a:pathLst>
          </a:cu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14"/>
          <p:cNvSpPr txBox="1"/>
          <p:nvPr/>
        </p:nvSpPr>
        <p:spPr>
          <a:xfrm>
            <a:off x="4726169" y="3205915"/>
            <a:ext cx="4627379" cy="769441"/>
          </a:xfrm>
          <a:prstGeom prst="rect">
            <a:avLst/>
          </a:prstGeom>
          <a:noFill/>
        </p:spPr>
        <p:txBody>
          <a:bodyPr wrap="squar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rPr>
              <a:t>Classification</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876675" y="3076575"/>
            <a:ext cx="52786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840345" y="3205915"/>
            <a:ext cx="1103130" cy="769441"/>
          </a:xfrm>
          <a:prstGeom prst="rect">
            <a:avLst/>
          </a:prstGeom>
          <a:noFill/>
        </p:spPr>
        <p:txBody>
          <a:bodyPr wrap="squar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rPr>
              <a:t>03</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3876675" y="4038600"/>
            <a:ext cx="52786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291" y="0"/>
            <a:ext cx="12195291" cy="6858000"/>
            <a:chOff x="-3291" y="0"/>
            <a:chExt cx="12195291" cy="6858000"/>
          </a:xfrm>
        </p:grpSpPr>
        <p:grpSp>
          <p:nvGrpSpPr>
            <p:cNvPr id="28" name="组合 27"/>
            <p:cNvGrpSpPr/>
            <p:nvPr/>
          </p:nvGrpSpPr>
          <p:grpSpPr>
            <a:xfrm>
              <a:off x="-3291" y="0"/>
              <a:ext cx="12195291" cy="6858000"/>
              <a:chOff x="-3291" y="0"/>
              <a:chExt cx="12195291" cy="6858000"/>
            </a:xfrm>
          </p:grpSpPr>
          <p:sp>
            <p:nvSpPr>
              <p:cNvPr id="31" name="矩形 3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TextBox 3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9</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33" name="矩形 3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29" name="图片 2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3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681227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39470" y="726391"/>
            <a:ext cx="2690859" cy="461665"/>
          </a:xfrm>
          <a:prstGeom prst="rect">
            <a:avLst/>
          </a:prstGeom>
          <a:noFill/>
        </p:spPr>
        <p:txBody>
          <a:bodyPr wrap="square" rtlCol="0">
            <a:spAutoFit/>
          </a:bodyPr>
          <a:lstStyle/>
          <a:p>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Classification</a:t>
            </a:r>
          </a:p>
        </p:txBody>
      </p:sp>
      <p:cxnSp>
        <p:nvCxnSpPr>
          <p:cNvPr id="5" name="直接连接符 4"/>
          <p:cNvCxnSpPr/>
          <p:nvPr/>
        </p:nvCxnSpPr>
        <p:spPr>
          <a:xfrm>
            <a:off x="4750570" y="1221432"/>
            <a:ext cx="22431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73050" y="1491548"/>
            <a:ext cx="11779250" cy="4653582"/>
          </a:xfrm>
          <a:prstGeom prst="rect">
            <a:avLst/>
          </a:prstGeom>
          <a:noFill/>
        </p:spPr>
        <p:txBody>
          <a:bodyPr wrap="square" lIns="0" tIns="0" rIns="0" bIns="0" rtlCol="0" anchor="t" anchorCtr="0">
            <a:spAutoFit/>
          </a:bodyPr>
          <a:lstStyle/>
          <a:p>
            <a:pPr lvl="0" algn="just" defTabSz="1216817">
              <a:lnSpc>
                <a:spcPct val="120000"/>
              </a:lnSpc>
              <a:spcBef>
                <a:spcPct val="20000"/>
              </a:spcBef>
            </a:pP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 classification system based on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six different levels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(ranging from fully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manual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to fully automated systems) was published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in 2014</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by SAE International, an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automotive standardization body</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as J3016,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Taxonomy and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Definitions for Terms Related to On-Road Motor Vehicle Automated Driving Systems.</a:t>
            </a:r>
          </a:p>
          <a:p>
            <a:pPr lvl="0" algn="just" defTabSz="1216817">
              <a:lnSpc>
                <a:spcPct val="120000"/>
              </a:lnSpc>
              <a:spcBef>
                <a:spcPct val="20000"/>
              </a:spcBef>
            </a:pP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This classification system is based on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the amount of driver intervention required</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rather than the vehicle capabilities. </a:t>
            </a:r>
          </a:p>
          <a:p>
            <a:pPr lvl="0" algn="just" defTabSz="1216817">
              <a:lnSpc>
                <a:spcPct val="120000"/>
              </a:lnSpc>
              <a:spcBef>
                <a:spcPct val="20000"/>
              </a:spcBef>
            </a:pP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In the United States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in 2016</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the National Highway Traffic Safety Administration (NHTSA) abandoned(</a:t>
            </a:r>
            <a:r>
              <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放弃</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his own classification system in favor of the SAE standard. </a:t>
            </a:r>
          </a:p>
          <a:p>
            <a:pPr lvl="0" algn="just" defTabSz="1216817">
              <a:lnSpc>
                <a:spcPct val="120000"/>
              </a:lnSpc>
              <a:spcBef>
                <a:spcPct val="20000"/>
              </a:spcBef>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Also in 2016</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SAE updated its classification, called J3016_201609.</a:t>
            </a:r>
          </a:p>
        </p:txBody>
      </p:sp>
      <p:grpSp>
        <p:nvGrpSpPr>
          <p:cNvPr id="17" name="组合 16"/>
          <p:cNvGrpSpPr/>
          <p:nvPr/>
        </p:nvGrpSpPr>
        <p:grpSpPr>
          <a:xfrm>
            <a:off x="-3291" y="0"/>
            <a:ext cx="12195291" cy="6858000"/>
            <a:chOff x="-3291" y="0"/>
            <a:chExt cx="12195291" cy="6858000"/>
          </a:xfrm>
        </p:grpSpPr>
        <p:grpSp>
          <p:nvGrpSpPr>
            <p:cNvPr id="18" name="组合 17"/>
            <p:cNvGrpSpPr/>
            <p:nvPr/>
          </p:nvGrpSpPr>
          <p:grpSpPr>
            <a:xfrm>
              <a:off x="-3291" y="0"/>
              <a:ext cx="12195291" cy="6858000"/>
              <a:chOff x="-3291" y="0"/>
              <a:chExt cx="12195291" cy="6858000"/>
            </a:xfrm>
          </p:grpSpPr>
          <p:sp>
            <p:nvSpPr>
              <p:cNvPr id="21" name="矩形 2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TextBox 2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10</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23" name="矩形 2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9" name="图片 1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2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175073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39470" y="726391"/>
            <a:ext cx="2690859" cy="461665"/>
          </a:xfrm>
          <a:prstGeom prst="rect">
            <a:avLst/>
          </a:prstGeom>
          <a:noFill/>
        </p:spPr>
        <p:txBody>
          <a:bodyPr wrap="square" rtlCol="0">
            <a:spAutoFit/>
          </a:bodyPr>
          <a:lstStyle/>
          <a:p>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Classification</a:t>
            </a:r>
          </a:p>
        </p:txBody>
      </p:sp>
      <p:cxnSp>
        <p:nvCxnSpPr>
          <p:cNvPr id="5" name="直接连接符 4"/>
          <p:cNvCxnSpPr/>
          <p:nvPr/>
        </p:nvCxnSpPr>
        <p:spPr>
          <a:xfrm>
            <a:off x="4750570" y="1221432"/>
            <a:ext cx="22431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73050" y="1491548"/>
            <a:ext cx="11779250" cy="3693319"/>
          </a:xfrm>
          <a:prstGeom prst="rect">
            <a:avLst/>
          </a:prstGeom>
          <a:noFill/>
        </p:spPr>
        <p:txBody>
          <a:bodyPr wrap="square" lIns="0" tIns="0" rIns="0" bIns="0" rtlCol="0" anchor="t" anchorCtr="0">
            <a:spAutoFit/>
          </a:bodyPr>
          <a:lstStyle/>
          <a:p>
            <a:pPr lvl="0" algn="just" defTabSz="1216817">
              <a:lnSpc>
                <a:spcPct val="120000"/>
              </a:lnSpc>
              <a:spcBef>
                <a:spcPct val="20000"/>
              </a:spcBef>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Level 0: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Automated system issues warnings and may momentarily intervene but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has no sustained vehicle control</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t>
            </a:r>
          </a:p>
          <a:p>
            <a:pPr lvl="0" algn="just" defTabSz="1216817">
              <a:lnSpc>
                <a:spcPct val="120000"/>
              </a:lnSpc>
              <a:spcBef>
                <a:spcPct val="20000"/>
              </a:spcBef>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Level 1 (”hands on”):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Driver and automated system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shares control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over the vehicle. The driver must be ready to retake full control at any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time.</a:t>
            </a:r>
            <a:endPar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endParaRPr>
          </a:p>
          <a:p>
            <a:pPr lvl="0" algn="just" defTabSz="1216817">
              <a:lnSpc>
                <a:spcPct val="120000"/>
              </a:lnSpc>
              <a:spcBef>
                <a:spcPct val="20000"/>
              </a:spcBef>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Level 2 (”hands off”):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The automated system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takes full control of the vehicle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(accelerating, braking, and steering(</a:t>
            </a:r>
            <a:r>
              <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引导</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驾驶</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操纵，控制</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The driver must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monitor the driving and be prepared to immediately intervene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at any time if the automated system fails to respond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properly.</a:t>
            </a:r>
            <a:endPar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7" name="组合 16"/>
          <p:cNvGrpSpPr/>
          <p:nvPr/>
        </p:nvGrpSpPr>
        <p:grpSpPr>
          <a:xfrm>
            <a:off x="-3291" y="0"/>
            <a:ext cx="12195291" cy="6858000"/>
            <a:chOff x="-3291" y="0"/>
            <a:chExt cx="12195291" cy="6858000"/>
          </a:xfrm>
        </p:grpSpPr>
        <p:grpSp>
          <p:nvGrpSpPr>
            <p:cNvPr id="18" name="组合 17"/>
            <p:cNvGrpSpPr/>
            <p:nvPr/>
          </p:nvGrpSpPr>
          <p:grpSpPr>
            <a:xfrm>
              <a:off x="-3291" y="0"/>
              <a:ext cx="12195291" cy="6858000"/>
              <a:chOff x="-3291" y="0"/>
              <a:chExt cx="12195291" cy="6858000"/>
            </a:xfrm>
          </p:grpSpPr>
          <p:sp>
            <p:nvSpPr>
              <p:cNvPr id="21" name="矩形 2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TextBox 2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11</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23" name="矩形 2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9" name="图片 1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2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459398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39470" y="726391"/>
            <a:ext cx="2690859" cy="461665"/>
          </a:xfrm>
          <a:prstGeom prst="rect">
            <a:avLst/>
          </a:prstGeom>
          <a:noFill/>
        </p:spPr>
        <p:txBody>
          <a:bodyPr wrap="square" rtlCol="0">
            <a:spAutoFit/>
          </a:bodyPr>
          <a:lstStyle/>
          <a:p>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Classification</a:t>
            </a:r>
          </a:p>
        </p:txBody>
      </p:sp>
      <p:cxnSp>
        <p:nvCxnSpPr>
          <p:cNvPr id="5" name="直接连接符 4"/>
          <p:cNvCxnSpPr/>
          <p:nvPr/>
        </p:nvCxnSpPr>
        <p:spPr>
          <a:xfrm>
            <a:off x="4750570" y="1221432"/>
            <a:ext cx="22431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73050" y="1491548"/>
            <a:ext cx="11779250" cy="4555093"/>
          </a:xfrm>
          <a:prstGeom prst="rect">
            <a:avLst/>
          </a:prstGeom>
          <a:noFill/>
        </p:spPr>
        <p:txBody>
          <a:bodyPr wrap="square" lIns="0" tIns="0" rIns="0" bIns="0" rtlCol="0" anchor="t" anchorCtr="0">
            <a:spAutoFit/>
          </a:bodyPr>
          <a:lstStyle/>
          <a:p>
            <a:pPr lvl="0" algn="just" defTabSz="1216817">
              <a:lnSpc>
                <a:spcPct val="120000"/>
              </a:lnSpc>
              <a:spcBef>
                <a:spcPct val="20000"/>
              </a:spcBef>
            </a:pP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Level 3 (”eyes off”): </a:t>
            </a:r>
            <a:r>
              <a:rPr lang="en-US" altLang="zh-CN"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The driver can safely turn their attention away from the driving tasks, e.g. the driver can text or watch a movie. The vehicle will handle situations that call for an immediate response, like emergency braking. </a:t>
            </a: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The driver must still be prepared to intervene within some limited time</a:t>
            </a:r>
            <a:r>
              <a:rPr lang="en-US" altLang="zh-CN"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specified(</a:t>
            </a: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指定</a:t>
            </a:r>
            <a:r>
              <a:rPr lang="en-US" altLang="zh-CN"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by the manufacturer(</a:t>
            </a: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制造商</a:t>
            </a:r>
            <a:r>
              <a:rPr lang="en-US" altLang="zh-CN"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when called upon(</a:t>
            </a: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要求</a:t>
            </a:r>
            <a:r>
              <a:rPr lang="en-US" altLang="zh-CN"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用来</a:t>
            </a:r>
            <a:r>
              <a:rPr lang="en-US" altLang="zh-CN"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by the vehicle to do so.</a:t>
            </a:r>
          </a:p>
          <a:p>
            <a:pPr lvl="0" algn="just" defTabSz="1216817">
              <a:lnSpc>
                <a:spcPct val="120000"/>
              </a:lnSpc>
              <a:spcBef>
                <a:spcPct val="20000"/>
              </a:spcBef>
            </a:pP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Level 4 (”mind off”): </a:t>
            </a:r>
            <a:r>
              <a:rPr lang="en-US" altLang="zh-CN"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As level 3, but no driver attention is ever required for safety, i.e. the driver may safely go to sleep or leave the driver's seat. </a:t>
            </a: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Self driving is </a:t>
            </a:r>
            <a:r>
              <a:rPr lang="en-US" altLang="zh-CN" sz="2000" b="1" dirty="0" err="1"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surported</a:t>
            </a:r>
            <a:r>
              <a:rPr lang="en-US" altLang="zh-CN" sz="20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only in limited areas (</a:t>
            </a:r>
            <a:r>
              <a:rPr lang="en-US" altLang="zh-CN" sz="2000" b="1" dirty="0" err="1">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geofenced</a:t>
            </a: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地理围栏</a:t>
            </a: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or under special circumstances</a:t>
            </a:r>
            <a:r>
              <a:rPr lang="en-US" altLang="zh-CN"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like traffic jams. Outside of these areas or circumstances, the vehicle must </a:t>
            </a: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be able to safely abort(</a:t>
            </a:r>
            <a:r>
              <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使中止</a:t>
            </a: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the trip</a:t>
            </a:r>
            <a:r>
              <a:rPr lang="en-US" altLang="zh-CN"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i.e. park the car, </a:t>
            </a: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if the driver does not retake control</a:t>
            </a:r>
            <a:r>
              <a:rPr lang="en-US" altLang="zh-CN"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t>
            </a:r>
          </a:p>
          <a:p>
            <a:pPr lvl="0" algn="just" defTabSz="1216817">
              <a:lnSpc>
                <a:spcPct val="120000"/>
              </a:lnSpc>
              <a:spcBef>
                <a:spcPct val="20000"/>
              </a:spcBef>
            </a:pP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Level 5 (”steering wheel optional”): No human intervention is required</a:t>
            </a:r>
            <a:r>
              <a:rPr lang="en-US" altLang="zh-CN" sz="20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An example would be a robotic taxi.</a:t>
            </a:r>
          </a:p>
        </p:txBody>
      </p:sp>
      <p:grpSp>
        <p:nvGrpSpPr>
          <p:cNvPr id="17" name="组合 16"/>
          <p:cNvGrpSpPr/>
          <p:nvPr/>
        </p:nvGrpSpPr>
        <p:grpSpPr>
          <a:xfrm>
            <a:off x="-3291" y="0"/>
            <a:ext cx="12195291" cy="6858000"/>
            <a:chOff x="-3291" y="0"/>
            <a:chExt cx="12195291" cy="6858000"/>
          </a:xfrm>
        </p:grpSpPr>
        <p:grpSp>
          <p:nvGrpSpPr>
            <p:cNvPr id="18" name="组合 17"/>
            <p:cNvGrpSpPr/>
            <p:nvPr/>
          </p:nvGrpSpPr>
          <p:grpSpPr>
            <a:xfrm>
              <a:off x="-3291" y="0"/>
              <a:ext cx="12195291" cy="6858000"/>
              <a:chOff x="-3291" y="0"/>
              <a:chExt cx="12195291" cy="6858000"/>
            </a:xfrm>
          </p:grpSpPr>
          <p:sp>
            <p:nvSpPr>
              <p:cNvPr id="21" name="矩形 2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TextBox 2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12</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23" name="矩形 2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9" name="图片 1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2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999701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39470" y="726391"/>
            <a:ext cx="2690859" cy="461665"/>
          </a:xfrm>
          <a:prstGeom prst="rect">
            <a:avLst/>
          </a:prstGeom>
          <a:noFill/>
        </p:spPr>
        <p:txBody>
          <a:bodyPr wrap="square" rtlCol="0">
            <a:spAutoFit/>
          </a:bodyPr>
          <a:lstStyle/>
          <a:p>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Classification</a:t>
            </a:r>
          </a:p>
        </p:txBody>
      </p:sp>
      <p:cxnSp>
        <p:nvCxnSpPr>
          <p:cNvPr id="5" name="直接连接符 4"/>
          <p:cNvCxnSpPr/>
          <p:nvPr/>
        </p:nvCxnSpPr>
        <p:spPr>
          <a:xfrm>
            <a:off x="4750570" y="1221432"/>
            <a:ext cx="22431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291" y="0"/>
            <a:ext cx="12195291" cy="6858000"/>
            <a:chOff x="-3291" y="0"/>
            <a:chExt cx="12195291" cy="6858000"/>
          </a:xfrm>
        </p:grpSpPr>
        <p:grpSp>
          <p:nvGrpSpPr>
            <p:cNvPr id="18" name="组合 17"/>
            <p:cNvGrpSpPr/>
            <p:nvPr/>
          </p:nvGrpSpPr>
          <p:grpSpPr>
            <a:xfrm>
              <a:off x="-3291" y="0"/>
              <a:ext cx="12195291" cy="6858000"/>
              <a:chOff x="-3291" y="0"/>
              <a:chExt cx="12195291" cy="6858000"/>
            </a:xfrm>
          </p:grpSpPr>
          <p:sp>
            <p:nvSpPr>
              <p:cNvPr id="21" name="矩形 2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TextBox 2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13</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23" name="矩形 2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9" name="图片 1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2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1" y="1351290"/>
            <a:ext cx="12192000" cy="4716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298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190750"/>
            <a:ext cx="12192000" cy="2533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5"/>
          <p:cNvSpPr/>
          <p:nvPr/>
        </p:nvSpPr>
        <p:spPr>
          <a:xfrm>
            <a:off x="0" y="4000500"/>
            <a:ext cx="2886075" cy="1185478"/>
          </a:xfrm>
          <a:custGeom>
            <a:avLst/>
            <a:gdLst>
              <a:gd name="connsiteX0" fmla="*/ 0 w 3895725"/>
              <a:gd name="connsiteY0" fmla="*/ 0 h 1600200"/>
              <a:gd name="connsiteX1" fmla="*/ 3895725 w 3895725"/>
              <a:gd name="connsiteY1" fmla="*/ 0 h 1600200"/>
              <a:gd name="connsiteX2" fmla="*/ 3895725 w 3895725"/>
              <a:gd name="connsiteY2" fmla="*/ 1600200 h 1600200"/>
              <a:gd name="connsiteX3" fmla="*/ 0 w 3895725"/>
              <a:gd name="connsiteY3" fmla="*/ 1600200 h 1600200"/>
              <a:gd name="connsiteX4" fmla="*/ 0 w 3895725"/>
              <a:gd name="connsiteY4" fmla="*/ 0 h 1600200"/>
              <a:gd name="connsiteX0" fmla="*/ 0 w 3895725"/>
              <a:gd name="connsiteY0" fmla="*/ 0 h 1600200"/>
              <a:gd name="connsiteX1" fmla="*/ 3895725 w 3895725"/>
              <a:gd name="connsiteY1" fmla="*/ 0 h 1600200"/>
              <a:gd name="connsiteX2" fmla="*/ 2933700 w 3895725"/>
              <a:gd name="connsiteY2" fmla="*/ 1581150 h 1600200"/>
              <a:gd name="connsiteX3" fmla="*/ 0 w 3895725"/>
              <a:gd name="connsiteY3" fmla="*/ 1600200 h 1600200"/>
              <a:gd name="connsiteX4" fmla="*/ 0 w 3895725"/>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725" h="1600200">
                <a:moveTo>
                  <a:pt x="0" y="0"/>
                </a:moveTo>
                <a:lnTo>
                  <a:pt x="3895725" y="0"/>
                </a:lnTo>
                <a:lnTo>
                  <a:pt x="2933700" y="1581150"/>
                </a:lnTo>
                <a:lnTo>
                  <a:pt x="0" y="1600200"/>
                </a:lnTo>
                <a:lnTo>
                  <a:pt x="0" y="0"/>
                </a:lnTo>
                <a:close/>
              </a:path>
            </a:pathLst>
          </a:cu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flipV="1">
            <a:off x="9353549" y="1528762"/>
            <a:ext cx="2838450" cy="1165916"/>
          </a:xfrm>
          <a:custGeom>
            <a:avLst/>
            <a:gdLst>
              <a:gd name="connsiteX0" fmla="*/ 0 w 3895725"/>
              <a:gd name="connsiteY0" fmla="*/ 0 h 1600200"/>
              <a:gd name="connsiteX1" fmla="*/ 3895725 w 3895725"/>
              <a:gd name="connsiteY1" fmla="*/ 0 h 1600200"/>
              <a:gd name="connsiteX2" fmla="*/ 3895725 w 3895725"/>
              <a:gd name="connsiteY2" fmla="*/ 1600200 h 1600200"/>
              <a:gd name="connsiteX3" fmla="*/ 0 w 3895725"/>
              <a:gd name="connsiteY3" fmla="*/ 1600200 h 1600200"/>
              <a:gd name="connsiteX4" fmla="*/ 0 w 3895725"/>
              <a:gd name="connsiteY4" fmla="*/ 0 h 1600200"/>
              <a:gd name="connsiteX0" fmla="*/ 0 w 3895725"/>
              <a:gd name="connsiteY0" fmla="*/ 0 h 1600200"/>
              <a:gd name="connsiteX1" fmla="*/ 3895725 w 3895725"/>
              <a:gd name="connsiteY1" fmla="*/ 0 h 1600200"/>
              <a:gd name="connsiteX2" fmla="*/ 2933700 w 3895725"/>
              <a:gd name="connsiteY2" fmla="*/ 1581150 h 1600200"/>
              <a:gd name="connsiteX3" fmla="*/ 0 w 3895725"/>
              <a:gd name="connsiteY3" fmla="*/ 1600200 h 1600200"/>
              <a:gd name="connsiteX4" fmla="*/ 0 w 3895725"/>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725" h="1600200">
                <a:moveTo>
                  <a:pt x="0" y="0"/>
                </a:moveTo>
                <a:lnTo>
                  <a:pt x="3895725" y="0"/>
                </a:lnTo>
                <a:lnTo>
                  <a:pt x="2933700" y="1581150"/>
                </a:lnTo>
                <a:lnTo>
                  <a:pt x="0" y="1600200"/>
                </a:lnTo>
                <a:lnTo>
                  <a:pt x="0" y="0"/>
                </a:lnTo>
                <a:close/>
              </a:path>
            </a:pathLst>
          </a:cu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14"/>
          <p:cNvSpPr txBox="1"/>
          <p:nvPr/>
        </p:nvSpPr>
        <p:spPr>
          <a:xfrm>
            <a:off x="4726169" y="3205915"/>
            <a:ext cx="4735331" cy="830997"/>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Potential </a:t>
            </a:r>
            <a:r>
              <a:rPr lang="en-US" altLang="zh-CN" sz="2400" b="1" dirty="0" smtClean="0">
                <a:solidFill>
                  <a:schemeClr val="bg1"/>
                </a:solidFill>
                <a:latin typeface="微软雅黑" panose="020B0503020204020204" pitchFamily="34" charset="-122"/>
                <a:ea typeface="微软雅黑" panose="020B0503020204020204" pitchFamily="34" charset="-122"/>
              </a:rPr>
              <a:t>Advantages</a:t>
            </a:r>
            <a:r>
              <a:rPr lang="en-US" altLang="zh-CN" sz="2400" b="1" dirty="0">
                <a:solidFill>
                  <a:schemeClr val="bg1"/>
                </a:solidFill>
                <a:latin typeface="微软雅黑" panose="020B0503020204020204" pitchFamily="34" charset="-122"/>
                <a:ea typeface="微软雅黑" panose="020B0503020204020204" pitchFamily="34" charset="-122"/>
              </a:rPr>
              <a:t>, </a:t>
            </a:r>
            <a:r>
              <a:rPr lang="en-US" altLang="zh-CN" sz="2400" b="1" dirty="0" smtClean="0">
                <a:solidFill>
                  <a:schemeClr val="bg1"/>
                </a:solidFill>
                <a:latin typeface="微软雅黑" panose="020B0503020204020204" pitchFamily="34" charset="-122"/>
                <a:ea typeface="微软雅黑" panose="020B0503020204020204" pitchFamily="34" charset="-122"/>
              </a:rPr>
              <a:t>Obstacles </a:t>
            </a:r>
            <a:r>
              <a:rPr lang="en-US" altLang="zh-CN" sz="2400" b="1" dirty="0">
                <a:solidFill>
                  <a:schemeClr val="bg1"/>
                </a:solidFill>
                <a:latin typeface="微软雅黑" panose="020B0503020204020204" pitchFamily="34" charset="-122"/>
                <a:ea typeface="微软雅黑" panose="020B0503020204020204" pitchFamily="34" charset="-122"/>
              </a:rPr>
              <a:t>and </a:t>
            </a:r>
            <a:r>
              <a:rPr lang="en-US" altLang="zh-CN" sz="2400" b="1" dirty="0" smtClean="0">
                <a:solidFill>
                  <a:schemeClr val="bg1"/>
                </a:solidFill>
                <a:latin typeface="微软雅黑" panose="020B0503020204020204" pitchFamily="34" charset="-122"/>
                <a:ea typeface="微软雅黑" panose="020B0503020204020204" pitchFamily="34" charset="-122"/>
              </a:rPr>
              <a:t>Disadvantages</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876675" y="3076575"/>
            <a:ext cx="52786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840345" y="3205915"/>
            <a:ext cx="1103130" cy="769441"/>
          </a:xfrm>
          <a:prstGeom prst="rect">
            <a:avLst/>
          </a:prstGeom>
          <a:noFill/>
        </p:spPr>
        <p:txBody>
          <a:bodyPr wrap="squar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rPr>
              <a:t>04</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3876675" y="4038600"/>
            <a:ext cx="52786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291" y="0"/>
            <a:ext cx="12195291" cy="6858000"/>
            <a:chOff x="-3291" y="0"/>
            <a:chExt cx="12195291" cy="6858000"/>
          </a:xfrm>
        </p:grpSpPr>
        <p:grpSp>
          <p:nvGrpSpPr>
            <p:cNvPr id="28" name="组合 27"/>
            <p:cNvGrpSpPr/>
            <p:nvPr/>
          </p:nvGrpSpPr>
          <p:grpSpPr>
            <a:xfrm>
              <a:off x="-3291" y="0"/>
              <a:ext cx="12195291" cy="6858000"/>
              <a:chOff x="-3291" y="0"/>
              <a:chExt cx="12195291" cy="6858000"/>
            </a:xfrm>
          </p:grpSpPr>
          <p:sp>
            <p:nvSpPr>
              <p:cNvPr id="31" name="矩形 3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TextBox 3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14</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33" name="矩形 3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29" name="图片 2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3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666871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49715" y="445683"/>
            <a:ext cx="3462385" cy="461665"/>
          </a:xfrm>
          <a:prstGeom prst="rect">
            <a:avLst/>
          </a:prstGeom>
          <a:noFill/>
        </p:spPr>
        <p:txBody>
          <a:bodyPr wrap="square" rtlCol="0">
            <a:spAutoFit/>
          </a:bodyPr>
          <a:lstStyle/>
          <a:p>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Potential advantages</a:t>
            </a:r>
            <a:endPar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449715" y="990600"/>
            <a:ext cx="32464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8200" y="1174048"/>
            <a:ext cx="10833100" cy="4689874"/>
          </a:xfrm>
          <a:prstGeom prst="rect">
            <a:avLst/>
          </a:prstGeom>
          <a:noFill/>
        </p:spPr>
        <p:txBody>
          <a:bodyPr wrap="square" lIns="0" tIns="0" rIns="0" bIns="0" rtlCol="0" anchor="t" anchorCtr="0">
            <a:spAutoFit/>
          </a:bodyPr>
          <a:lstStyle/>
          <a:p>
            <a:pPr marL="457200" indent="-457200" algn="just" defTabSz="1216817">
              <a:lnSpc>
                <a:spcPct val="120000"/>
              </a:lnSpc>
              <a:spcBef>
                <a:spcPct val="20000"/>
              </a:spcBef>
              <a:buFont typeface="Wingdings" panose="05000000000000000000" pitchFamily="2" charset="2"/>
              <a:buChar char="l"/>
            </a:pPr>
            <a:r>
              <a:rPr lang="en-US" altLang="zh-CN" sz="24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Safety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Reduce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raffic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collisions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caused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by human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errors.</a:t>
            </a:r>
          </a:p>
          <a:p>
            <a:pPr marL="457200" indent="-457200" algn="just" defTabSz="1216817">
              <a:lnSpc>
                <a:spcPct val="120000"/>
              </a:lnSpc>
              <a:spcBef>
                <a:spcPct val="20000"/>
              </a:spcBef>
              <a:buFont typeface="Wingdings" panose="05000000000000000000" pitchFamily="2" charset="2"/>
              <a:buChar char="l"/>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Welfare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Relieve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travelers from driving and navigation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chores.</a:t>
            </a:r>
          </a:p>
          <a:p>
            <a:pPr marL="457200" indent="-457200" algn="just" defTabSz="1216817">
              <a:lnSpc>
                <a:spcPct val="120000"/>
              </a:lnSpc>
              <a:spcBef>
                <a:spcPct val="20000"/>
              </a:spcBef>
              <a:buFont typeface="Wingdings" panose="05000000000000000000" pitchFamily="2" charset="2"/>
              <a:buChar char="l"/>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Traffic</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Decrease the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need for safety gaps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to bring to raise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higher speed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limits, make smoother rides and increase roadway  capacity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and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minimize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traffic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congestion</a:t>
            </a:r>
          </a:p>
          <a:p>
            <a:pPr marL="457200" indent="-457200" algn="just" defTabSz="1216817">
              <a:lnSpc>
                <a:spcPct val="120000"/>
              </a:lnSpc>
              <a:spcBef>
                <a:spcPct val="20000"/>
              </a:spcBef>
              <a:buFont typeface="Wingdings" panose="05000000000000000000" pitchFamily="2" charset="2"/>
              <a:buChar char="l"/>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Costs</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Reduce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the costs of vehicle insurance and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lead to better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fuel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efficiency</a:t>
            </a:r>
          </a:p>
          <a:p>
            <a:pPr marL="457200" indent="-457200" algn="just" defTabSz="1216817">
              <a:lnSpc>
                <a:spcPct val="120000"/>
              </a:lnSpc>
              <a:spcBef>
                <a:spcPct val="20000"/>
              </a:spcBef>
              <a:buFont typeface="Wingdings" panose="05000000000000000000" pitchFamily="2" charset="2"/>
              <a:buChar char="l"/>
            </a:pP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Others</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 R</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educe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the need for parking space.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Reduce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the size of the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automotive production industry . Free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roadway space for other uses such as better support for pedestrians and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cyclists . And so on.</a:t>
            </a:r>
            <a:endPar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0" name="组合 9"/>
          <p:cNvGrpSpPr/>
          <p:nvPr/>
        </p:nvGrpSpPr>
        <p:grpSpPr>
          <a:xfrm>
            <a:off x="-3291" y="0"/>
            <a:ext cx="12195291" cy="6858000"/>
            <a:chOff x="-3291" y="0"/>
            <a:chExt cx="12195291" cy="6858000"/>
          </a:xfrm>
        </p:grpSpPr>
        <p:grpSp>
          <p:nvGrpSpPr>
            <p:cNvPr id="11" name="组合 10"/>
            <p:cNvGrpSpPr/>
            <p:nvPr/>
          </p:nvGrpSpPr>
          <p:grpSpPr>
            <a:xfrm>
              <a:off x="-3291" y="0"/>
              <a:ext cx="12195291" cy="6858000"/>
              <a:chOff x="-3291" y="0"/>
              <a:chExt cx="12195291" cy="6858000"/>
            </a:xfrm>
          </p:grpSpPr>
          <p:sp>
            <p:nvSpPr>
              <p:cNvPr id="14" name="矩形 13"/>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TextBox 14"/>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15</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16" name="矩形 15"/>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13"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467313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49715" y="445683"/>
            <a:ext cx="3462385" cy="461665"/>
          </a:xfrm>
          <a:prstGeom prst="rect">
            <a:avLst/>
          </a:prstGeom>
          <a:noFill/>
        </p:spPr>
        <p:txBody>
          <a:bodyPr wrap="square" rtlCol="0">
            <a:spAutoFit/>
          </a:bodyPr>
          <a:lstStyle/>
          <a:p>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Potential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rPr>
              <a:t>obstacles</a:t>
            </a:r>
            <a:endPar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449715" y="990600"/>
            <a:ext cx="32464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8200" y="1174048"/>
            <a:ext cx="10833100" cy="5318379"/>
          </a:xfrm>
          <a:prstGeom prst="rect">
            <a:avLst/>
          </a:prstGeom>
          <a:noFill/>
        </p:spPr>
        <p:txBody>
          <a:bodyPr wrap="square" lIns="0" tIns="0" rIns="0" bIns="0" rtlCol="0" anchor="t" anchorCtr="0">
            <a:spAutoFit/>
          </a:bodyPr>
          <a:lstStyle/>
          <a:p>
            <a:pPr marL="342900" indent="-342900" algn="just" defTabSz="1216817">
              <a:lnSpc>
                <a:spcPct val="120000"/>
              </a:lnSpc>
              <a:spcBef>
                <a:spcPct val="20000"/>
              </a:spcBef>
              <a:buFont typeface="Arial" panose="020B0604020202020204" pitchFamily="34" charset="0"/>
              <a:buChar char="•"/>
            </a:pP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disputes concerning </a:t>
            </a:r>
            <a:r>
              <a:rPr lang="en-US" altLang="zh-CN" sz="24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liability</a:t>
            </a:r>
          </a:p>
          <a:p>
            <a:pPr marL="342900" indent="-342900" algn="just" defTabSz="1216817">
              <a:lnSpc>
                <a:spcPct val="120000"/>
              </a:lnSpc>
              <a:spcBef>
                <a:spcPct val="20000"/>
              </a:spcBef>
              <a:buFont typeface="Arial" panose="020B0604020202020204" pitchFamily="34" charset="0"/>
              <a:buChar char="•"/>
            </a:pP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the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time needed to turn the existing </a:t>
            </a:r>
            <a:r>
              <a:rPr lang="en-US" altLang="zh-CN" sz="24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stock</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of vehicles from </a:t>
            </a:r>
            <a:r>
              <a:rPr lang="en-US" altLang="zh-CN" sz="2400" dirty="0" err="1">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nonautonomous</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to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autonomous</a:t>
            </a:r>
          </a:p>
          <a:p>
            <a:pPr marL="342900" indent="-342900" algn="just" defTabSz="1216817">
              <a:lnSpc>
                <a:spcPct val="120000"/>
              </a:lnSpc>
              <a:spcBef>
                <a:spcPct val="20000"/>
              </a:spcBef>
              <a:buFont typeface="Arial" panose="020B0604020202020204" pitchFamily="34" charset="0"/>
              <a:buChar char="•"/>
            </a:pP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resistance by individuals to </a:t>
            </a:r>
            <a:r>
              <a:rPr lang="en-US" altLang="zh-CN" sz="24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forfeit contro</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l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of their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cars</a:t>
            </a:r>
          </a:p>
          <a:p>
            <a:pPr marL="342900" indent="-342900" algn="just" defTabSz="1216817">
              <a:lnSpc>
                <a:spcPct val="120000"/>
              </a:lnSpc>
              <a:spcBef>
                <a:spcPct val="20000"/>
              </a:spcBef>
              <a:buFont typeface="Arial" panose="020B0604020202020204" pitchFamily="34" charset="0"/>
              <a:buChar char="•"/>
            </a:pP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customer concern about the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safety</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of driverless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cars</a:t>
            </a:r>
          </a:p>
          <a:p>
            <a:pPr marL="342900" indent="-342900" algn="just" defTabSz="1216817">
              <a:lnSpc>
                <a:spcPct val="120000"/>
              </a:lnSpc>
              <a:spcBef>
                <a:spcPct val="20000"/>
              </a:spcBef>
              <a:buFont typeface="Arial" panose="020B0604020202020204" pitchFamily="34" charset="0"/>
              <a:buChar char="•"/>
            </a:pP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the implementation of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legal framework</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 and establishment of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government regulations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for self-driving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cars</a:t>
            </a:r>
          </a:p>
          <a:p>
            <a:pPr marL="342900" indent="-342900" algn="just" defTabSz="1216817">
              <a:lnSpc>
                <a:spcPct val="120000"/>
              </a:lnSpc>
              <a:spcBef>
                <a:spcPct val="20000"/>
              </a:spcBef>
              <a:buFont typeface="Arial" panose="020B0604020202020204" pitchFamily="34" charset="0"/>
              <a:buChar char="•"/>
            </a:pPr>
            <a:r>
              <a:rPr lang="en-US" altLang="zh-CN" sz="24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ethical problems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in situations where an autonomous car's software is forced during an unavoidable crash to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choose</a:t>
            </a:r>
          </a:p>
          <a:p>
            <a:pPr marL="342900" indent="-342900" algn="just" defTabSz="1216817">
              <a:lnSpc>
                <a:spcPct val="120000"/>
              </a:lnSpc>
              <a:spcBef>
                <a:spcPct val="20000"/>
              </a:spcBef>
              <a:buFont typeface="Arial" panose="020B0604020202020204" pitchFamily="34" charset="0"/>
              <a:buChar char="•"/>
            </a:pPr>
            <a:r>
              <a:rPr lang="en-US" altLang="zh-CN" sz="24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insufficient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a:t>
            </a:r>
            <a:r>
              <a:rPr lang="en-US" altLang="zh-CN" sz="24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daptation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to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gestures and non-verbal cues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by police and pedestrians</a:t>
            </a:r>
          </a:p>
        </p:txBody>
      </p:sp>
      <p:grpSp>
        <p:nvGrpSpPr>
          <p:cNvPr id="6" name="组合 5"/>
          <p:cNvGrpSpPr/>
          <p:nvPr/>
        </p:nvGrpSpPr>
        <p:grpSpPr>
          <a:xfrm>
            <a:off x="-3291" y="0"/>
            <a:ext cx="12195291" cy="6858000"/>
            <a:chOff x="-3291" y="0"/>
            <a:chExt cx="12195291" cy="6858000"/>
          </a:xfrm>
        </p:grpSpPr>
        <p:grpSp>
          <p:nvGrpSpPr>
            <p:cNvPr id="7" name="组合 6"/>
            <p:cNvGrpSpPr/>
            <p:nvPr/>
          </p:nvGrpSpPr>
          <p:grpSpPr>
            <a:xfrm>
              <a:off x="-3291" y="0"/>
              <a:ext cx="12195291" cy="6858000"/>
              <a:chOff x="-3291" y="0"/>
              <a:chExt cx="12195291" cy="6858000"/>
            </a:xfrm>
          </p:grpSpPr>
          <p:sp>
            <p:nvSpPr>
              <p:cNvPr id="11" name="矩形 1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TextBox 1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16</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13" name="矩形 1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1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015766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8414" y="434166"/>
            <a:ext cx="3729085" cy="461665"/>
          </a:xfrm>
          <a:prstGeom prst="rect">
            <a:avLst/>
          </a:prstGeom>
          <a:noFill/>
        </p:spPr>
        <p:txBody>
          <a:bodyPr wrap="square" rtlCol="0">
            <a:spAutoFit/>
          </a:bodyPr>
          <a:lstStyle/>
          <a:p>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Potential disadvantages</a:t>
            </a:r>
            <a:endPar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208414" y="990600"/>
            <a:ext cx="37290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8200" y="1174048"/>
            <a:ext cx="10833100" cy="2880789"/>
          </a:xfrm>
          <a:prstGeom prst="rect">
            <a:avLst/>
          </a:prstGeom>
          <a:noFill/>
        </p:spPr>
        <p:txBody>
          <a:bodyPr wrap="square" lIns="0" tIns="0" rIns="0" bIns="0" rtlCol="0" anchor="t" anchorCtr="0">
            <a:spAutoFit/>
          </a:bodyPr>
          <a:lstStyle/>
          <a:p>
            <a:pPr marL="342900" indent="-342900" algn="just" defTabSz="1216817">
              <a:lnSpc>
                <a:spcPct val="120000"/>
              </a:lnSpc>
              <a:spcBef>
                <a:spcPct val="20000"/>
              </a:spcBef>
              <a:buFont typeface="Arial" panose="020B0604020202020204" pitchFamily="34" charset="0"/>
              <a:buChar char="•"/>
            </a:pPr>
            <a:r>
              <a:rPr lang="en-US" altLang="zh-CN" sz="2400" dirty="0" smtClean="0"/>
              <a:t>The </a:t>
            </a:r>
            <a:r>
              <a:rPr lang="en-US" altLang="zh-CN" sz="2400" dirty="0"/>
              <a:t>loss of </a:t>
            </a:r>
            <a:r>
              <a:rPr lang="en-US" altLang="zh-CN" sz="2400" b="1" dirty="0"/>
              <a:t>driving-related jobs</a:t>
            </a:r>
            <a:r>
              <a:rPr lang="en-US" altLang="zh-CN" sz="2400" dirty="0"/>
              <a:t> in the road transport </a:t>
            </a:r>
            <a:r>
              <a:rPr lang="en-US" altLang="zh-CN" sz="2400" dirty="0" smtClean="0"/>
              <a:t>industry</a:t>
            </a:r>
          </a:p>
          <a:p>
            <a:pPr marL="342900" indent="-342900" algn="just" defTabSz="1216817">
              <a:lnSpc>
                <a:spcPct val="120000"/>
              </a:lnSpc>
              <a:spcBef>
                <a:spcPct val="20000"/>
              </a:spcBef>
              <a:buFont typeface="Arial" panose="020B0604020202020204" pitchFamily="34" charset="0"/>
              <a:buChar char="•"/>
            </a:pPr>
            <a:r>
              <a:rPr lang="en-US" altLang="zh-CN" sz="2400" dirty="0" smtClean="0"/>
              <a:t>The loss </a:t>
            </a:r>
            <a:r>
              <a:rPr lang="en-US" altLang="zh-CN" sz="2400" dirty="0"/>
              <a:t>of </a:t>
            </a:r>
            <a:r>
              <a:rPr lang="en-US" altLang="zh-CN" sz="2400" b="1" dirty="0"/>
              <a:t>privacy</a:t>
            </a:r>
            <a:r>
              <a:rPr lang="en-US" altLang="zh-CN" sz="2400" dirty="0"/>
              <a:t> and risks of </a:t>
            </a:r>
            <a:r>
              <a:rPr lang="en-US" altLang="zh-CN" sz="2400" b="1" dirty="0"/>
              <a:t>automotive </a:t>
            </a:r>
            <a:r>
              <a:rPr lang="en-US" altLang="zh-CN" sz="2400" b="1" dirty="0" smtClean="0"/>
              <a:t>hacking</a:t>
            </a:r>
          </a:p>
          <a:p>
            <a:pPr marL="342900" indent="-342900" algn="just" defTabSz="1216817">
              <a:lnSpc>
                <a:spcPct val="120000"/>
              </a:lnSpc>
              <a:spcBef>
                <a:spcPct val="20000"/>
              </a:spcBef>
              <a:buFont typeface="Arial" panose="020B0604020202020204" pitchFamily="34" charset="0"/>
              <a:buChar char="•"/>
            </a:pPr>
            <a:r>
              <a:rPr lang="en-US" altLang="zh-CN" sz="2400" dirty="0" smtClean="0"/>
              <a:t>An </a:t>
            </a:r>
            <a:r>
              <a:rPr lang="en-US" altLang="zh-CN" sz="2400" dirty="0"/>
              <a:t>incentive(</a:t>
            </a:r>
            <a:r>
              <a:rPr lang="zh-CN" altLang="zh-CN" sz="2400" dirty="0"/>
              <a:t>动机</a:t>
            </a:r>
            <a:r>
              <a:rPr lang="en-US" altLang="zh-CN" sz="2400" dirty="0"/>
              <a:t>) to live far away from </a:t>
            </a:r>
            <a:r>
              <a:rPr lang="en-US" altLang="zh-CN" sz="2400" dirty="0" smtClean="0"/>
              <a:t>cities , </a:t>
            </a:r>
            <a:r>
              <a:rPr lang="en-US" altLang="zh-CN" sz="2400" dirty="0" smtClean="0">
                <a:cs typeface="Times New Roman"/>
              </a:rPr>
              <a:t>inducing</a:t>
            </a:r>
            <a:r>
              <a:rPr lang="en-US" altLang="zh-CN" sz="2400" dirty="0">
                <a:cs typeface="Times New Roman"/>
              </a:rPr>
              <a:t>(</a:t>
            </a:r>
            <a:r>
              <a:rPr lang="zh-CN" altLang="zh-CN" sz="2400" dirty="0">
                <a:cs typeface="Times New Roman"/>
              </a:rPr>
              <a:t>引起</a:t>
            </a:r>
            <a:r>
              <a:rPr lang="en-US" altLang="zh-CN" sz="2400" dirty="0">
                <a:cs typeface="Times New Roman"/>
              </a:rPr>
              <a:t>) more </a:t>
            </a:r>
            <a:r>
              <a:rPr lang="en-US" altLang="zh-CN" sz="2400" b="1" dirty="0">
                <a:cs typeface="Times New Roman"/>
              </a:rPr>
              <a:t>urban sprawl</a:t>
            </a:r>
            <a:r>
              <a:rPr lang="en-US" altLang="zh-CN" sz="2400" dirty="0">
                <a:cs typeface="Times New Roman"/>
              </a:rPr>
              <a:t>(</a:t>
            </a:r>
            <a:r>
              <a:rPr lang="zh-CN" altLang="zh-CN" sz="2400" dirty="0">
                <a:cs typeface="Times New Roman"/>
              </a:rPr>
              <a:t>蔓延</a:t>
            </a:r>
            <a:r>
              <a:rPr lang="en-US" altLang="zh-CN" sz="2400" dirty="0">
                <a:cs typeface="Times New Roman"/>
              </a:rPr>
              <a:t>), more fuel consumption and an increase in the carbon footprint of urban </a:t>
            </a:r>
            <a:r>
              <a:rPr lang="en-US" altLang="zh-CN" sz="2400" dirty="0" smtClean="0">
                <a:cs typeface="Times New Roman"/>
              </a:rPr>
              <a:t>travel</a:t>
            </a:r>
          </a:p>
          <a:p>
            <a:pPr marL="342900" indent="-342900" algn="just" defTabSz="1216817">
              <a:lnSpc>
                <a:spcPct val="120000"/>
              </a:lnSpc>
              <a:spcBef>
                <a:spcPct val="20000"/>
              </a:spcBef>
              <a:buFont typeface="Arial" panose="020B0604020202020204" pitchFamily="34" charset="0"/>
              <a:buChar char="•"/>
            </a:pP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cs typeface="Times New Roman"/>
                <a:sym typeface="Arial" panose="020B0604020202020204" pitchFamily="34" charset="0"/>
              </a:rPr>
              <a:t>And so on…</a:t>
            </a:r>
            <a:endPar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7" name="组合 6"/>
          <p:cNvGrpSpPr/>
          <p:nvPr/>
        </p:nvGrpSpPr>
        <p:grpSpPr>
          <a:xfrm>
            <a:off x="-3291" y="0"/>
            <a:ext cx="12195291" cy="6858000"/>
            <a:chOff x="-3291" y="0"/>
            <a:chExt cx="12195291" cy="6858000"/>
          </a:xfrm>
        </p:grpSpPr>
        <p:grpSp>
          <p:nvGrpSpPr>
            <p:cNvPr id="9" name="组合 8"/>
            <p:cNvGrpSpPr/>
            <p:nvPr/>
          </p:nvGrpSpPr>
          <p:grpSpPr>
            <a:xfrm>
              <a:off x="-3291" y="0"/>
              <a:ext cx="12195291" cy="6858000"/>
              <a:chOff x="-3291" y="0"/>
              <a:chExt cx="12195291" cy="6858000"/>
            </a:xfrm>
          </p:grpSpPr>
          <p:sp>
            <p:nvSpPr>
              <p:cNvPr id="12" name="矩形 11"/>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17</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14" name="矩形 13"/>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11"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599252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1981" b="2585"/>
          <a:stretch/>
        </p:blipFill>
        <p:spPr>
          <a:xfrm>
            <a:off x="-1" y="0"/>
            <a:ext cx="8293365" cy="6858003"/>
          </a:xfrm>
          <a:prstGeom prst="rect">
            <a:avLst/>
          </a:prstGeom>
        </p:spPr>
      </p:pic>
      <p:sp>
        <p:nvSpPr>
          <p:cNvPr id="15" name="矩形 14"/>
          <p:cNvSpPr/>
          <p:nvPr/>
        </p:nvSpPr>
        <p:spPr>
          <a:xfrm>
            <a:off x="-1" y="0"/>
            <a:ext cx="13245835" cy="6858003"/>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flipV="1">
            <a:off x="7483774" y="-2"/>
            <a:ext cx="4708223" cy="5041901"/>
          </a:xfrm>
          <a:prstGeom prst="rtTriangle">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10800000">
            <a:off x="7483777" y="-1"/>
            <a:ext cx="4708222" cy="3124200"/>
          </a:xfrm>
          <a:custGeom>
            <a:avLst/>
            <a:gdLst>
              <a:gd name="connsiteX0" fmla="*/ 4708222 w 4708222"/>
              <a:gd name="connsiteY0" fmla="*/ 3124200 h 3124200"/>
              <a:gd name="connsiteX1" fmla="*/ 0 w 4708222"/>
              <a:gd name="connsiteY1" fmla="*/ 3124200 h 3124200"/>
              <a:gd name="connsiteX2" fmla="*/ 0 w 4708222"/>
              <a:gd name="connsiteY2" fmla="*/ 1031037 h 3124200"/>
              <a:gd name="connsiteX3" fmla="*/ 1168249 w 4708222"/>
              <a:gd name="connsiteY3" fmla="*/ 0 h 3124200"/>
            </a:gdLst>
            <a:ahLst/>
            <a:cxnLst>
              <a:cxn ang="0">
                <a:pos x="connsiteX0" y="connsiteY0"/>
              </a:cxn>
              <a:cxn ang="0">
                <a:pos x="connsiteX1" y="connsiteY1"/>
              </a:cxn>
              <a:cxn ang="0">
                <a:pos x="connsiteX2" y="connsiteY2"/>
              </a:cxn>
              <a:cxn ang="0">
                <a:pos x="connsiteX3" y="connsiteY3"/>
              </a:cxn>
            </a:cxnLst>
            <a:rect l="l" t="t" r="r" b="b"/>
            <a:pathLst>
              <a:path w="4708222" h="3124200">
                <a:moveTo>
                  <a:pt x="4708222" y="3124200"/>
                </a:moveTo>
                <a:lnTo>
                  <a:pt x="0" y="3124200"/>
                </a:lnTo>
                <a:lnTo>
                  <a:pt x="0" y="1031037"/>
                </a:lnTo>
                <a:lnTo>
                  <a:pt x="1168249" y="0"/>
                </a:lnTo>
                <a:close/>
              </a:path>
            </a:pathLst>
          </a:custGeom>
          <a:solidFill>
            <a:srgbClr val="37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7239000" y="1219199"/>
            <a:ext cx="4953000" cy="5638801"/>
            <a:chOff x="9671222" y="2084173"/>
            <a:chExt cx="2520778" cy="4773827"/>
          </a:xfrm>
        </p:grpSpPr>
        <p:sp>
          <p:nvSpPr>
            <p:cNvPr id="8" name="直角三角形 7"/>
            <p:cNvSpPr/>
            <p:nvPr/>
          </p:nvSpPr>
          <p:spPr>
            <a:xfrm flipH="1">
              <a:off x="9671222" y="2084173"/>
              <a:ext cx="2520778" cy="4773827"/>
            </a:xfrm>
            <a:prstGeom prst="rtTriangle">
              <a:avLst/>
            </a:prstGeom>
            <a:solidFill>
              <a:srgbClr val="649B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flipH="1">
              <a:off x="9671222" y="3950043"/>
              <a:ext cx="2520778" cy="2907957"/>
            </a:xfrm>
            <a:prstGeom prst="rtTriangle">
              <a:avLst/>
            </a:prstGeom>
            <a:solidFill>
              <a:srgbClr val="7FC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805527" y="1266821"/>
            <a:ext cx="6263959" cy="3362396"/>
            <a:chOff x="1578692" y="1219199"/>
            <a:chExt cx="6263959" cy="3362396"/>
          </a:xfrm>
        </p:grpSpPr>
        <p:sp>
          <p:nvSpPr>
            <p:cNvPr id="10" name="文本框 9"/>
            <p:cNvSpPr txBox="1"/>
            <p:nvPr/>
          </p:nvSpPr>
          <p:spPr>
            <a:xfrm>
              <a:off x="1578692" y="3258156"/>
              <a:ext cx="6263959" cy="1323439"/>
            </a:xfrm>
            <a:prstGeom prst="rect">
              <a:avLst/>
            </a:prstGeom>
            <a:noFill/>
          </p:spPr>
          <p:txBody>
            <a:bodyPr wrap="none" rtlCol="0">
              <a:spAutoFit/>
            </a:bodyPr>
            <a:lstStyle/>
            <a:p>
              <a:r>
                <a:rPr lang="en-US" altLang="zh-CN" sz="80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THANK YOU</a:t>
              </a:r>
              <a:endParaRPr lang="zh-CN" altLang="en-US" sz="8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3628188" y="1219199"/>
              <a:ext cx="1786198" cy="1763407"/>
            </a:xfrm>
            <a:prstGeom prst="rect">
              <a:avLst/>
            </a:prstGeom>
          </p:spPr>
        </p:pic>
      </p:grpSp>
    </p:spTree>
    <p:extLst>
      <p:ext uri="{BB962C8B-B14F-4D97-AF65-F5344CB8AC3E}">
        <p14:creationId xmlns:p14="http://schemas.microsoft.com/office/powerpoint/2010/main" val="1392159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37555" y="2043888"/>
            <a:ext cx="4881345" cy="523220"/>
          </a:xfrm>
          <a:prstGeom prst="rect">
            <a:avLst/>
          </a:prstGeom>
          <a:noFill/>
        </p:spPr>
        <p:txBody>
          <a:bodyPr wrap="square" rtlCol="0">
            <a:spAutoFit/>
          </a:bodyPr>
          <a:lstStyle/>
          <a:p>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rPr>
              <a:t>Brief definition and history</a:t>
            </a:r>
            <a:endParaRPr lang="zh-CN" altLang="en-US" sz="28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637555" y="3645244"/>
            <a:ext cx="3119429" cy="523220"/>
          </a:xfrm>
          <a:prstGeom prst="rect">
            <a:avLst/>
          </a:prstGeom>
          <a:noFill/>
        </p:spPr>
        <p:txBody>
          <a:bodyPr wrap="square" rtlCol="0">
            <a:spAutoFit/>
          </a:bodyPr>
          <a:lstStyle/>
          <a:p>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rPr>
              <a:t>Classification</a:t>
            </a:r>
            <a:endParaRPr lang="zh-CN" altLang="en-US" sz="28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637555" y="4373529"/>
            <a:ext cx="5554445" cy="954107"/>
          </a:xfrm>
          <a:prstGeom prst="rect">
            <a:avLst/>
          </a:prstGeom>
          <a:noFill/>
        </p:spPr>
        <p:txBody>
          <a:bodyPr wrap="square" rtlCol="0">
            <a:spAutoFit/>
          </a:bodyPr>
          <a:lstStyle/>
          <a:p>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rPr>
              <a:t>Potential </a:t>
            </a:r>
            <a:r>
              <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rPr>
              <a:t>advantages, </a:t>
            </a:r>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rPr>
              <a:t>obstacles and disadvantages</a:t>
            </a:r>
            <a:endParaRPr lang="zh-CN" altLang="en-US" sz="28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646871" y="2859575"/>
            <a:ext cx="3119429" cy="523220"/>
          </a:xfrm>
          <a:prstGeom prst="rect">
            <a:avLst/>
          </a:prstGeom>
          <a:noFill/>
        </p:spPr>
        <p:txBody>
          <a:bodyPr wrap="square" rtlCol="0">
            <a:spAutoFit/>
          </a:bodyPr>
          <a:lstStyle/>
          <a:p>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rPr>
              <a:t>How to work</a:t>
            </a:r>
            <a:endParaRPr lang="zh-CN" altLang="en-US" sz="28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883118" y="793524"/>
            <a:ext cx="2646203" cy="646331"/>
          </a:xfrm>
          <a:prstGeom prst="rect">
            <a:avLst/>
          </a:prstGeom>
          <a:noFill/>
        </p:spPr>
        <p:txBody>
          <a:bodyPr wrap="square" rtlCol="0">
            <a:spAutoFit/>
          </a:bodyPr>
          <a:lstStyle/>
          <a:p>
            <a:r>
              <a:rPr lang="en-US" altLang="zh-CN" sz="3600" dirty="0">
                <a:solidFill>
                  <a:prstClr val="black">
                    <a:lumMod val="85000"/>
                    <a:lumOff val="15000"/>
                  </a:prstClr>
                </a:solidFill>
                <a:latin typeface="微软雅黑" panose="020B0503020204020204" pitchFamily="34" charset="-122"/>
                <a:ea typeface="微软雅黑" panose="020B0503020204020204" pitchFamily="34" charset="-122"/>
              </a:rPr>
              <a:t>CONTENTS</a:t>
            </a:r>
          </a:p>
        </p:txBody>
      </p:sp>
      <p:cxnSp>
        <p:nvCxnSpPr>
          <p:cNvPr id="21" name="直接连接符 20"/>
          <p:cNvCxnSpPr/>
          <p:nvPr/>
        </p:nvCxnSpPr>
        <p:spPr>
          <a:xfrm>
            <a:off x="4969085" y="1536563"/>
            <a:ext cx="2560236" cy="0"/>
          </a:xfrm>
          <a:prstGeom prst="line">
            <a:avLst/>
          </a:prstGeom>
          <a:ln>
            <a:solidFill>
              <a:srgbClr val="826247"/>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96484" y="1974472"/>
            <a:ext cx="566066" cy="653291"/>
            <a:chOff x="1367214" y="2688959"/>
            <a:chExt cx="1731780" cy="1998631"/>
          </a:xfrm>
        </p:grpSpPr>
        <p:grpSp>
          <p:nvGrpSpPr>
            <p:cNvPr id="6" name="组合 5"/>
            <p:cNvGrpSpPr/>
            <p:nvPr/>
          </p:nvGrpSpPr>
          <p:grpSpPr>
            <a:xfrm>
              <a:off x="1367214" y="2688959"/>
              <a:ext cx="1731780" cy="1998631"/>
              <a:chOff x="4127500" y="726206"/>
              <a:chExt cx="4559300" cy="5261845"/>
            </a:xfrm>
            <a:solidFill>
              <a:srgbClr val="469A29"/>
            </a:solidFill>
          </p:grpSpPr>
          <p:sp>
            <p:nvSpPr>
              <p:cNvPr id="7" name="Freeform 5"/>
              <p:cNvSpPr>
                <a:spLocks noEditPoints="1"/>
              </p:cNvSpPr>
              <p:nvPr/>
            </p:nvSpPr>
            <p:spPr bwMode="auto">
              <a:xfrm>
                <a:off x="6237335" y="4601716"/>
                <a:ext cx="339629" cy="464698"/>
              </a:xfrm>
              <a:custGeom>
                <a:avLst/>
                <a:gdLst>
                  <a:gd name="T0" fmla="*/ 51 w 68"/>
                  <a:gd name="T1" fmla="*/ 42 h 93"/>
                  <a:gd name="T2" fmla="*/ 51 w 68"/>
                  <a:gd name="T3" fmla="*/ 34 h 93"/>
                  <a:gd name="T4" fmla="*/ 38 w 68"/>
                  <a:gd name="T5" fmla="*/ 34 h 93"/>
                  <a:gd name="T6" fmla="*/ 38 w 68"/>
                  <a:gd name="T7" fmla="*/ 28 h 93"/>
                  <a:gd name="T8" fmla="*/ 47 w 68"/>
                  <a:gd name="T9" fmla="*/ 14 h 93"/>
                  <a:gd name="T10" fmla="*/ 33 w 68"/>
                  <a:gd name="T11" fmla="*/ 0 h 93"/>
                  <a:gd name="T12" fmla="*/ 19 w 68"/>
                  <a:gd name="T13" fmla="*/ 14 h 93"/>
                  <a:gd name="T14" fmla="*/ 29 w 68"/>
                  <a:gd name="T15" fmla="*/ 28 h 93"/>
                  <a:gd name="T16" fmla="*/ 29 w 68"/>
                  <a:gd name="T17" fmla="*/ 34 h 93"/>
                  <a:gd name="T18" fmla="*/ 15 w 68"/>
                  <a:gd name="T19" fmla="*/ 34 h 93"/>
                  <a:gd name="T20" fmla="*/ 15 w 68"/>
                  <a:gd name="T21" fmla="*/ 42 h 93"/>
                  <a:gd name="T22" fmla="*/ 29 w 68"/>
                  <a:gd name="T23" fmla="*/ 42 h 93"/>
                  <a:gd name="T24" fmla="*/ 29 w 68"/>
                  <a:gd name="T25" fmla="*/ 85 h 93"/>
                  <a:gd name="T26" fmla="*/ 13 w 68"/>
                  <a:gd name="T27" fmla="*/ 73 h 93"/>
                  <a:gd name="T28" fmla="*/ 19 w 68"/>
                  <a:gd name="T29" fmla="*/ 68 h 93"/>
                  <a:gd name="T30" fmla="*/ 0 w 68"/>
                  <a:gd name="T31" fmla="*/ 65 h 93"/>
                  <a:gd name="T32" fmla="*/ 1 w 68"/>
                  <a:gd name="T33" fmla="*/ 84 h 93"/>
                  <a:gd name="T34" fmla="*/ 7 w 68"/>
                  <a:gd name="T35" fmla="*/ 79 h 93"/>
                  <a:gd name="T36" fmla="*/ 34 w 68"/>
                  <a:gd name="T37" fmla="*/ 93 h 93"/>
                  <a:gd name="T38" fmla="*/ 62 w 68"/>
                  <a:gd name="T39" fmla="*/ 80 h 93"/>
                  <a:gd name="T40" fmla="*/ 67 w 68"/>
                  <a:gd name="T41" fmla="*/ 85 h 93"/>
                  <a:gd name="T42" fmla="*/ 68 w 68"/>
                  <a:gd name="T43" fmla="*/ 65 h 93"/>
                  <a:gd name="T44" fmla="*/ 50 w 68"/>
                  <a:gd name="T45" fmla="*/ 69 h 93"/>
                  <a:gd name="T46" fmla="*/ 56 w 68"/>
                  <a:gd name="T47" fmla="*/ 74 h 93"/>
                  <a:gd name="T48" fmla="*/ 38 w 68"/>
                  <a:gd name="T49" fmla="*/ 85 h 93"/>
                  <a:gd name="T50" fmla="*/ 38 w 68"/>
                  <a:gd name="T51" fmla="*/ 42 h 93"/>
                  <a:gd name="T52" fmla="*/ 51 w 68"/>
                  <a:gd name="T53" fmla="*/ 42 h 93"/>
                  <a:gd name="T54" fmla="*/ 33 w 68"/>
                  <a:gd name="T55" fmla="*/ 20 h 93"/>
                  <a:gd name="T56" fmla="*/ 27 w 68"/>
                  <a:gd name="T57" fmla="*/ 14 h 93"/>
                  <a:gd name="T58" fmla="*/ 33 w 68"/>
                  <a:gd name="T59" fmla="*/ 8 h 93"/>
                  <a:gd name="T60" fmla="*/ 39 w 68"/>
                  <a:gd name="T61" fmla="*/ 14 h 93"/>
                  <a:gd name="T62" fmla="*/ 33 w 68"/>
                  <a:gd name="T63"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93">
                    <a:moveTo>
                      <a:pt x="51" y="42"/>
                    </a:moveTo>
                    <a:cubicBezTo>
                      <a:pt x="51" y="34"/>
                      <a:pt x="51" y="34"/>
                      <a:pt x="51" y="34"/>
                    </a:cubicBezTo>
                    <a:cubicBezTo>
                      <a:pt x="38" y="34"/>
                      <a:pt x="38" y="34"/>
                      <a:pt x="38" y="34"/>
                    </a:cubicBezTo>
                    <a:cubicBezTo>
                      <a:pt x="38" y="28"/>
                      <a:pt x="38" y="28"/>
                      <a:pt x="38" y="28"/>
                    </a:cubicBezTo>
                    <a:cubicBezTo>
                      <a:pt x="43" y="26"/>
                      <a:pt x="47" y="21"/>
                      <a:pt x="47" y="14"/>
                    </a:cubicBezTo>
                    <a:cubicBezTo>
                      <a:pt x="47" y="6"/>
                      <a:pt x="41" y="0"/>
                      <a:pt x="33" y="0"/>
                    </a:cubicBezTo>
                    <a:cubicBezTo>
                      <a:pt x="25" y="0"/>
                      <a:pt x="19" y="6"/>
                      <a:pt x="19" y="14"/>
                    </a:cubicBezTo>
                    <a:cubicBezTo>
                      <a:pt x="19" y="21"/>
                      <a:pt x="23" y="26"/>
                      <a:pt x="29" y="28"/>
                    </a:cubicBezTo>
                    <a:cubicBezTo>
                      <a:pt x="29" y="34"/>
                      <a:pt x="29" y="34"/>
                      <a:pt x="29" y="34"/>
                    </a:cubicBezTo>
                    <a:cubicBezTo>
                      <a:pt x="15" y="34"/>
                      <a:pt x="15" y="34"/>
                      <a:pt x="15" y="34"/>
                    </a:cubicBezTo>
                    <a:cubicBezTo>
                      <a:pt x="15" y="42"/>
                      <a:pt x="15" y="42"/>
                      <a:pt x="15" y="42"/>
                    </a:cubicBezTo>
                    <a:cubicBezTo>
                      <a:pt x="29" y="42"/>
                      <a:pt x="29" y="42"/>
                      <a:pt x="29" y="42"/>
                    </a:cubicBezTo>
                    <a:cubicBezTo>
                      <a:pt x="29" y="85"/>
                      <a:pt x="29" y="85"/>
                      <a:pt x="29" y="85"/>
                    </a:cubicBezTo>
                    <a:cubicBezTo>
                      <a:pt x="20" y="83"/>
                      <a:pt x="15" y="76"/>
                      <a:pt x="13" y="73"/>
                    </a:cubicBezTo>
                    <a:cubicBezTo>
                      <a:pt x="19" y="68"/>
                      <a:pt x="19" y="68"/>
                      <a:pt x="19" y="68"/>
                    </a:cubicBezTo>
                    <a:cubicBezTo>
                      <a:pt x="0" y="65"/>
                      <a:pt x="0" y="65"/>
                      <a:pt x="0" y="65"/>
                    </a:cubicBezTo>
                    <a:cubicBezTo>
                      <a:pt x="1" y="84"/>
                      <a:pt x="1" y="84"/>
                      <a:pt x="1" y="84"/>
                    </a:cubicBezTo>
                    <a:cubicBezTo>
                      <a:pt x="7" y="79"/>
                      <a:pt x="7" y="79"/>
                      <a:pt x="7" y="79"/>
                    </a:cubicBezTo>
                    <a:cubicBezTo>
                      <a:pt x="10" y="84"/>
                      <a:pt x="19" y="93"/>
                      <a:pt x="34" y="93"/>
                    </a:cubicBezTo>
                    <a:cubicBezTo>
                      <a:pt x="48" y="93"/>
                      <a:pt x="58" y="85"/>
                      <a:pt x="62" y="80"/>
                    </a:cubicBezTo>
                    <a:cubicBezTo>
                      <a:pt x="67" y="85"/>
                      <a:pt x="67" y="85"/>
                      <a:pt x="67" y="85"/>
                    </a:cubicBezTo>
                    <a:cubicBezTo>
                      <a:pt x="68" y="65"/>
                      <a:pt x="68" y="65"/>
                      <a:pt x="68" y="65"/>
                    </a:cubicBezTo>
                    <a:cubicBezTo>
                      <a:pt x="50" y="69"/>
                      <a:pt x="50" y="69"/>
                      <a:pt x="50" y="69"/>
                    </a:cubicBezTo>
                    <a:cubicBezTo>
                      <a:pt x="56" y="74"/>
                      <a:pt x="56" y="74"/>
                      <a:pt x="56" y="74"/>
                    </a:cubicBezTo>
                    <a:cubicBezTo>
                      <a:pt x="53" y="77"/>
                      <a:pt x="47" y="83"/>
                      <a:pt x="38" y="85"/>
                    </a:cubicBezTo>
                    <a:cubicBezTo>
                      <a:pt x="38" y="42"/>
                      <a:pt x="38" y="42"/>
                      <a:pt x="38" y="42"/>
                    </a:cubicBezTo>
                    <a:lnTo>
                      <a:pt x="51" y="42"/>
                    </a:lnTo>
                    <a:close/>
                    <a:moveTo>
                      <a:pt x="33" y="20"/>
                    </a:moveTo>
                    <a:cubicBezTo>
                      <a:pt x="30" y="20"/>
                      <a:pt x="27" y="18"/>
                      <a:pt x="27" y="14"/>
                    </a:cubicBezTo>
                    <a:cubicBezTo>
                      <a:pt x="27" y="11"/>
                      <a:pt x="30" y="8"/>
                      <a:pt x="33" y="8"/>
                    </a:cubicBezTo>
                    <a:cubicBezTo>
                      <a:pt x="36" y="8"/>
                      <a:pt x="39" y="11"/>
                      <a:pt x="39" y="14"/>
                    </a:cubicBezTo>
                    <a:cubicBezTo>
                      <a:pt x="39" y="18"/>
                      <a:pt x="36" y="20"/>
                      <a:pt x="3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 name="Freeform 7"/>
              <p:cNvSpPr>
                <a:spLocks noEditPoints="1"/>
              </p:cNvSpPr>
              <p:nvPr/>
            </p:nvSpPr>
            <p:spPr bwMode="auto">
              <a:xfrm>
                <a:off x="4127500" y="726206"/>
                <a:ext cx="4559300" cy="5261845"/>
              </a:xfrm>
              <a:custGeom>
                <a:avLst/>
                <a:gdLst>
                  <a:gd name="T0" fmla="*/ 1257 w 2518"/>
                  <a:gd name="T1" fmla="*/ 84 h 2906"/>
                  <a:gd name="T2" fmla="*/ 2444 w 2518"/>
                  <a:gd name="T3" fmla="*/ 770 h 2906"/>
                  <a:gd name="T4" fmla="*/ 2444 w 2518"/>
                  <a:gd name="T5" fmla="*/ 2137 h 2906"/>
                  <a:gd name="T6" fmla="*/ 1257 w 2518"/>
                  <a:gd name="T7" fmla="*/ 2818 h 2906"/>
                  <a:gd name="T8" fmla="*/ 74 w 2518"/>
                  <a:gd name="T9" fmla="*/ 2137 h 2906"/>
                  <a:gd name="T10" fmla="*/ 74 w 2518"/>
                  <a:gd name="T11" fmla="*/ 770 h 2906"/>
                  <a:gd name="T12" fmla="*/ 1257 w 2518"/>
                  <a:gd name="T13" fmla="*/ 84 h 2906"/>
                  <a:gd name="T14" fmla="*/ 1257 w 2518"/>
                  <a:gd name="T15" fmla="*/ 0 h 2906"/>
                  <a:gd name="T16" fmla="*/ 0 w 2518"/>
                  <a:gd name="T17" fmla="*/ 723 h 2906"/>
                  <a:gd name="T18" fmla="*/ 0 w 2518"/>
                  <a:gd name="T19" fmla="*/ 2179 h 2906"/>
                  <a:gd name="T20" fmla="*/ 1257 w 2518"/>
                  <a:gd name="T21" fmla="*/ 2906 h 2906"/>
                  <a:gd name="T22" fmla="*/ 2518 w 2518"/>
                  <a:gd name="T23" fmla="*/ 2179 h 2906"/>
                  <a:gd name="T24" fmla="*/ 2518 w 2518"/>
                  <a:gd name="T25" fmla="*/ 723 h 2906"/>
                  <a:gd name="T26" fmla="*/ 1257 w 2518"/>
                  <a:gd name="T27" fmla="*/ 0 h 2906"/>
                  <a:gd name="T28" fmla="*/ 1257 w 2518"/>
                  <a:gd name="T29" fmla="*/ 0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8" h="2906">
                    <a:moveTo>
                      <a:pt x="1257" y="84"/>
                    </a:moveTo>
                    <a:lnTo>
                      <a:pt x="2444" y="770"/>
                    </a:lnTo>
                    <a:lnTo>
                      <a:pt x="2444" y="2137"/>
                    </a:lnTo>
                    <a:lnTo>
                      <a:pt x="1257" y="2818"/>
                    </a:lnTo>
                    <a:lnTo>
                      <a:pt x="74" y="2137"/>
                    </a:lnTo>
                    <a:lnTo>
                      <a:pt x="74" y="770"/>
                    </a:lnTo>
                    <a:lnTo>
                      <a:pt x="1257" y="84"/>
                    </a:lnTo>
                    <a:close/>
                    <a:moveTo>
                      <a:pt x="1257" y="0"/>
                    </a:moveTo>
                    <a:lnTo>
                      <a:pt x="0" y="723"/>
                    </a:lnTo>
                    <a:lnTo>
                      <a:pt x="0" y="2179"/>
                    </a:lnTo>
                    <a:lnTo>
                      <a:pt x="1257" y="2906"/>
                    </a:lnTo>
                    <a:lnTo>
                      <a:pt x="2518" y="2179"/>
                    </a:lnTo>
                    <a:lnTo>
                      <a:pt x="2518" y="723"/>
                    </a:lnTo>
                    <a:lnTo>
                      <a:pt x="1257" y="0"/>
                    </a:lnTo>
                    <a:lnTo>
                      <a:pt x="12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 name="Freeform 9"/>
              <p:cNvSpPr>
                <a:spLocks noEditPoints="1"/>
              </p:cNvSpPr>
              <p:nvPr/>
            </p:nvSpPr>
            <p:spPr bwMode="auto">
              <a:xfrm>
                <a:off x="4404535" y="1044886"/>
                <a:ext cx="4005231" cy="4624485"/>
              </a:xfrm>
              <a:custGeom>
                <a:avLst/>
                <a:gdLst>
                  <a:gd name="T0" fmla="*/ 1104 w 2212"/>
                  <a:gd name="T1" fmla="*/ 19 h 2554"/>
                  <a:gd name="T2" fmla="*/ 2193 w 2212"/>
                  <a:gd name="T3" fmla="*/ 649 h 2554"/>
                  <a:gd name="T4" fmla="*/ 2193 w 2212"/>
                  <a:gd name="T5" fmla="*/ 1905 h 2554"/>
                  <a:gd name="T6" fmla="*/ 1104 w 2212"/>
                  <a:gd name="T7" fmla="*/ 2531 h 2554"/>
                  <a:gd name="T8" fmla="*/ 18 w 2212"/>
                  <a:gd name="T9" fmla="*/ 1905 h 2554"/>
                  <a:gd name="T10" fmla="*/ 18 w 2212"/>
                  <a:gd name="T11" fmla="*/ 649 h 2554"/>
                  <a:gd name="T12" fmla="*/ 1104 w 2212"/>
                  <a:gd name="T13" fmla="*/ 19 h 2554"/>
                  <a:gd name="T14" fmla="*/ 1104 w 2212"/>
                  <a:gd name="T15" fmla="*/ 0 h 2554"/>
                  <a:gd name="T16" fmla="*/ 0 w 2212"/>
                  <a:gd name="T17" fmla="*/ 640 h 2554"/>
                  <a:gd name="T18" fmla="*/ 0 w 2212"/>
                  <a:gd name="T19" fmla="*/ 1915 h 2554"/>
                  <a:gd name="T20" fmla="*/ 1104 w 2212"/>
                  <a:gd name="T21" fmla="*/ 2554 h 2554"/>
                  <a:gd name="T22" fmla="*/ 2212 w 2212"/>
                  <a:gd name="T23" fmla="*/ 1915 h 2554"/>
                  <a:gd name="T24" fmla="*/ 2212 w 2212"/>
                  <a:gd name="T25" fmla="*/ 635 h 2554"/>
                  <a:gd name="T26" fmla="*/ 1104 w 2212"/>
                  <a:gd name="T27" fmla="*/ 0 h 2554"/>
                  <a:gd name="T28" fmla="*/ 1104 w 2212"/>
                  <a:gd name="T29" fmla="*/ 0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2" h="2554">
                    <a:moveTo>
                      <a:pt x="1104" y="19"/>
                    </a:moveTo>
                    <a:lnTo>
                      <a:pt x="2193" y="649"/>
                    </a:lnTo>
                    <a:lnTo>
                      <a:pt x="2193" y="1905"/>
                    </a:lnTo>
                    <a:lnTo>
                      <a:pt x="1104" y="2531"/>
                    </a:lnTo>
                    <a:lnTo>
                      <a:pt x="18" y="1905"/>
                    </a:lnTo>
                    <a:lnTo>
                      <a:pt x="18" y="649"/>
                    </a:lnTo>
                    <a:lnTo>
                      <a:pt x="1104" y="19"/>
                    </a:lnTo>
                    <a:close/>
                    <a:moveTo>
                      <a:pt x="1104" y="0"/>
                    </a:moveTo>
                    <a:lnTo>
                      <a:pt x="0" y="640"/>
                    </a:lnTo>
                    <a:lnTo>
                      <a:pt x="0" y="1915"/>
                    </a:lnTo>
                    <a:lnTo>
                      <a:pt x="1104" y="2554"/>
                    </a:lnTo>
                    <a:lnTo>
                      <a:pt x="2212" y="1915"/>
                    </a:lnTo>
                    <a:lnTo>
                      <a:pt x="2212" y="635"/>
                    </a:lnTo>
                    <a:lnTo>
                      <a:pt x="1104" y="0"/>
                    </a:lnTo>
                    <a:lnTo>
                      <a:pt x="11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 name="Oval 11"/>
              <p:cNvSpPr>
                <a:spLocks noChangeArrowheads="1"/>
              </p:cNvSpPr>
              <p:nvPr/>
            </p:nvSpPr>
            <p:spPr bwMode="auto">
              <a:xfrm>
                <a:off x="6285834" y="124768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 name="Oval 12"/>
              <p:cNvSpPr>
                <a:spLocks noChangeArrowheads="1"/>
              </p:cNvSpPr>
              <p:nvPr/>
            </p:nvSpPr>
            <p:spPr bwMode="auto">
              <a:xfrm>
                <a:off x="6285834" y="522575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 name="Oval 13"/>
              <p:cNvSpPr>
                <a:spLocks noChangeArrowheads="1"/>
              </p:cNvSpPr>
              <p:nvPr/>
            </p:nvSpPr>
            <p:spPr bwMode="auto">
              <a:xfrm>
                <a:off x="8040387" y="4242553"/>
                <a:ext cx="242632" cy="244443"/>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 name="Oval 14"/>
              <p:cNvSpPr>
                <a:spLocks noChangeArrowheads="1"/>
              </p:cNvSpPr>
              <p:nvPr/>
            </p:nvSpPr>
            <p:spPr bwMode="auto">
              <a:xfrm>
                <a:off x="8040387" y="222907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Oval 15"/>
              <p:cNvSpPr>
                <a:spLocks noChangeArrowheads="1"/>
              </p:cNvSpPr>
              <p:nvPr/>
            </p:nvSpPr>
            <p:spPr bwMode="auto">
              <a:xfrm>
                <a:off x="4529472" y="4242553"/>
                <a:ext cx="244443" cy="244443"/>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Oval 16"/>
              <p:cNvSpPr>
                <a:spLocks noChangeArrowheads="1"/>
              </p:cNvSpPr>
              <p:nvPr/>
            </p:nvSpPr>
            <p:spPr bwMode="auto">
              <a:xfrm>
                <a:off x="4529472" y="2229073"/>
                <a:ext cx="244443"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69" name="组合 68"/>
            <p:cNvGrpSpPr/>
            <p:nvPr/>
          </p:nvGrpSpPr>
          <p:grpSpPr>
            <a:xfrm>
              <a:off x="1753967" y="3395969"/>
              <a:ext cx="958273" cy="493833"/>
              <a:chOff x="6684281" y="3748312"/>
              <a:chExt cx="234450" cy="120821"/>
            </a:xfrm>
            <a:solidFill>
              <a:srgbClr val="469A29"/>
            </a:solidFill>
          </p:grpSpPr>
          <p:sp>
            <p:nvSpPr>
              <p:cNvPr id="70" name="Freeform 226"/>
              <p:cNvSpPr>
                <a:spLocks noEditPoints="1"/>
              </p:cNvSpPr>
              <p:nvPr/>
            </p:nvSpPr>
            <p:spPr bwMode="auto">
              <a:xfrm>
                <a:off x="6684281" y="3748312"/>
                <a:ext cx="234450" cy="97807"/>
              </a:xfrm>
              <a:custGeom>
                <a:avLst/>
                <a:gdLst>
                  <a:gd name="T0" fmla="*/ 265 w 288"/>
                  <a:gd name="T1" fmla="*/ 46 h 120"/>
                  <a:gd name="T2" fmla="*/ 252 w 288"/>
                  <a:gd name="T3" fmla="*/ 46 h 120"/>
                  <a:gd name="T4" fmla="*/ 217 w 288"/>
                  <a:gd name="T5" fmla="*/ 0 h 120"/>
                  <a:gd name="T6" fmla="*/ 115 w 288"/>
                  <a:gd name="T7" fmla="*/ 0 h 120"/>
                  <a:gd name="T8" fmla="*/ 68 w 288"/>
                  <a:gd name="T9" fmla="*/ 46 h 120"/>
                  <a:gd name="T10" fmla="*/ 55 w 288"/>
                  <a:gd name="T11" fmla="*/ 46 h 120"/>
                  <a:gd name="T12" fmla="*/ 0 w 288"/>
                  <a:gd name="T13" fmla="*/ 69 h 120"/>
                  <a:gd name="T14" fmla="*/ 0 w 288"/>
                  <a:gd name="T15" fmla="*/ 105 h 120"/>
                  <a:gd name="T16" fmla="*/ 10 w 288"/>
                  <a:gd name="T17" fmla="*/ 119 h 120"/>
                  <a:gd name="T18" fmla="*/ 54 w 288"/>
                  <a:gd name="T19" fmla="*/ 76 h 120"/>
                  <a:gd name="T20" fmla="*/ 97 w 288"/>
                  <a:gd name="T21" fmla="*/ 119 h 120"/>
                  <a:gd name="T22" fmla="*/ 97 w 288"/>
                  <a:gd name="T23" fmla="*/ 120 h 120"/>
                  <a:gd name="T24" fmla="*/ 189 w 288"/>
                  <a:gd name="T25" fmla="*/ 120 h 120"/>
                  <a:gd name="T26" fmla="*/ 189 w 288"/>
                  <a:gd name="T27" fmla="*/ 119 h 120"/>
                  <a:gd name="T28" fmla="*/ 232 w 288"/>
                  <a:gd name="T29" fmla="*/ 76 h 120"/>
                  <a:gd name="T30" fmla="*/ 276 w 288"/>
                  <a:gd name="T31" fmla="*/ 119 h 120"/>
                  <a:gd name="T32" fmla="*/ 288 w 288"/>
                  <a:gd name="T33" fmla="*/ 105 h 120"/>
                  <a:gd name="T34" fmla="*/ 288 w 288"/>
                  <a:gd name="T35" fmla="*/ 65 h 120"/>
                  <a:gd name="T36" fmla="*/ 265 w 288"/>
                  <a:gd name="T37" fmla="*/ 46 h 120"/>
                  <a:gd name="T38" fmla="*/ 209 w 288"/>
                  <a:gd name="T39" fmla="*/ 12 h 120"/>
                  <a:gd name="T40" fmla="*/ 233 w 288"/>
                  <a:gd name="T41" fmla="*/ 43 h 120"/>
                  <a:gd name="T42" fmla="*/ 174 w 288"/>
                  <a:gd name="T43" fmla="*/ 43 h 120"/>
                  <a:gd name="T44" fmla="*/ 174 w 288"/>
                  <a:gd name="T45" fmla="*/ 12 h 120"/>
                  <a:gd name="T46" fmla="*/ 209 w 288"/>
                  <a:gd name="T47" fmla="*/ 12 h 120"/>
                  <a:gd name="T48" fmla="*/ 123 w 288"/>
                  <a:gd name="T49" fmla="*/ 12 h 120"/>
                  <a:gd name="T50" fmla="*/ 156 w 288"/>
                  <a:gd name="T51" fmla="*/ 12 h 120"/>
                  <a:gd name="T52" fmla="*/ 156 w 288"/>
                  <a:gd name="T53" fmla="*/ 43 h 120"/>
                  <a:gd name="T54" fmla="*/ 93 w 288"/>
                  <a:gd name="T55" fmla="*/ 43 h 120"/>
                  <a:gd name="T56" fmla="*/ 123 w 288"/>
                  <a:gd name="T57"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120">
                    <a:moveTo>
                      <a:pt x="265" y="46"/>
                    </a:moveTo>
                    <a:cubicBezTo>
                      <a:pt x="252" y="46"/>
                      <a:pt x="252" y="46"/>
                      <a:pt x="252" y="46"/>
                    </a:cubicBezTo>
                    <a:cubicBezTo>
                      <a:pt x="244" y="29"/>
                      <a:pt x="223" y="0"/>
                      <a:pt x="217" y="0"/>
                    </a:cubicBezTo>
                    <a:cubicBezTo>
                      <a:pt x="115" y="0"/>
                      <a:pt x="115" y="0"/>
                      <a:pt x="115" y="0"/>
                    </a:cubicBezTo>
                    <a:cubicBezTo>
                      <a:pt x="108" y="0"/>
                      <a:pt x="80" y="29"/>
                      <a:pt x="68" y="46"/>
                    </a:cubicBezTo>
                    <a:cubicBezTo>
                      <a:pt x="55" y="46"/>
                      <a:pt x="55" y="46"/>
                      <a:pt x="55" y="46"/>
                    </a:cubicBezTo>
                    <a:cubicBezTo>
                      <a:pt x="46" y="46"/>
                      <a:pt x="0" y="48"/>
                      <a:pt x="0" y="69"/>
                    </a:cubicBezTo>
                    <a:cubicBezTo>
                      <a:pt x="0" y="105"/>
                      <a:pt x="0" y="105"/>
                      <a:pt x="0" y="105"/>
                    </a:cubicBezTo>
                    <a:cubicBezTo>
                      <a:pt x="0" y="111"/>
                      <a:pt x="4" y="117"/>
                      <a:pt x="10" y="119"/>
                    </a:cubicBezTo>
                    <a:cubicBezTo>
                      <a:pt x="11" y="95"/>
                      <a:pt x="30" y="76"/>
                      <a:pt x="54" y="76"/>
                    </a:cubicBezTo>
                    <a:cubicBezTo>
                      <a:pt x="78" y="76"/>
                      <a:pt x="97" y="95"/>
                      <a:pt x="97" y="119"/>
                    </a:cubicBezTo>
                    <a:cubicBezTo>
                      <a:pt x="97" y="119"/>
                      <a:pt x="97" y="120"/>
                      <a:pt x="97" y="120"/>
                    </a:cubicBezTo>
                    <a:cubicBezTo>
                      <a:pt x="189" y="120"/>
                      <a:pt x="189" y="120"/>
                      <a:pt x="189" y="120"/>
                    </a:cubicBezTo>
                    <a:cubicBezTo>
                      <a:pt x="189" y="120"/>
                      <a:pt x="189" y="119"/>
                      <a:pt x="189" y="119"/>
                    </a:cubicBezTo>
                    <a:cubicBezTo>
                      <a:pt x="189" y="95"/>
                      <a:pt x="209" y="76"/>
                      <a:pt x="232" y="76"/>
                    </a:cubicBezTo>
                    <a:cubicBezTo>
                      <a:pt x="256" y="76"/>
                      <a:pt x="276" y="95"/>
                      <a:pt x="276" y="119"/>
                    </a:cubicBezTo>
                    <a:cubicBezTo>
                      <a:pt x="283" y="118"/>
                      <a:pt x="288" y="112"/>
                      <a:pt x="288" y="105"/>
                    </a:cubicBezTo>
                    <a:cubicBezTo>
                      <a:pt x="288" y="65"/>
                      <a:pt x="288" y="65"/>
                      <a:pt x="288" y="65"/>
                    </a:cubicBezTo>
                    <a:cubicBezTo>
                      <a:pt x="288" y="56"/>
                      <a:pt x="273" y="46"/>
                      <a:pt x="265" y="46"/>
                    </a:cubicBezTo>
                    <a:close/>
                    <a:moveTo>
                      <a:pt x="209" y="12"/>
                    </a:moveTo>
                    <a:cubicBezTo>
                      <a:pt x="215" y="12"/>
                      <a:pt x="222" y="26"/>
                      <a:pt x="233" y="43"/>
                    </a:cubicBezTo>
                    <a:cubicBezTo>
                      <a:pt x="174" y="43"/>
                      <a:pt x="174" y="43"/>
                      <a:pt x="174" y="43"/>
                    </a:cubicBezTo>
                    <a:cubicBezTo>
                      <a:pt x="174" y="12"/>
                      <a:pt x="174" y="12"/>
                      <a:pt x="174" y="12"/>
                    </a:cubicBezTo>
                    <a:lnTo>
                      <a:pt x="209" y="12"/>
                    </a:lnTo>
                    <a:close/>
                    <a:moveTo>
                      <a:pt x="123" y="12"/>
                    </a:moveTo>
                    <a:cubicBezTo>
                      <a:pt x="156" y="12"/>
                      <a:pt x="156" y="12"/>
                      <a:pt x="156" y="12"/>
                    </a:cubicBezTo>
                    <a:cubicBezTo>
                      <a:pt x="156" y="43"/>
                      <a:pt x="156" y="43"/>
                      <a:pt x="156" y="43"/>
                    </a:cubicBezTo>
                    <a:cubicBezTo>
                      <a:pt x="93" y="43"/>
                      <a:pt x="93" y="43"/>
                      <a:pt x="93" y="43"/>
                    </a:cubicBezTo>
                    <a:cubicBezTo>
                      <a:pt x="106" y="27"/>
                      <a:pt x="117" y="12"/>
                      <a:pt x="1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sp>
            <p:nvSpPr>
              <p:cNvPr id="71" name="Oval 227"/>
              <p:cNvSpPr>
                <a:spLocks noChangeArrowheads="1"/>
              </p:cNvSpPr>
              <p:nvPr/>
            </p:nvSpPr>
            <p:spPr bwMode="auto">
              <a:xfrm>
                <a:off x="6705857" y="3823106"/>
                <a:ext cx="44589" cy="460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sp>
            <p:nvSpPr>
              <p:cNvPr id="72" name="Oval 228"/>
              <p:cNvSpPr>
                <a:spLocks noChangeArrowheads="1"/>
              </p:cNvSpPr>
              <p:nvPr/>
            </p:nvSpPr>
            <p:spPr bwMode="auto">
              <a:xfrm>
                <a:off x="6851129" y="3823106"/>
                <a:ext cx="44589" cy="460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grpSp>
      </p:grpSp>
      <p:grpSp>
        <p:nvGrpSpPr>
          <p:cNvPr id="80" name="组合 79"/>
          <p:cNvGrpSpPr/>
          <p:nvPr/>
        </p:nvGrpSpPr>
        <p:grpSpPr>
          <a:xfrm>
            <a:off x="5997982" y="2759518"/>
            <a:ext cx="574876" cy="663459"/>
            <a:chOff x="3955861" y="2688959"/>
            <a:chExt cx="1731780" cy="1998631"/>
          </a:xfrm>
        </p:grpSpPr>
        <p:grpSp>
          <p:nvGrpSpPr>
            <p:cNvPr id="23" name="组合 22"/>
            <p:cNvGrpSpPr/>
            <p:nvPr/>
          </p:nvGrpSpPr>
          <p:grpSpPr>
            <a:xfrm>
              <a:off x="3955861" y="2688959"/>
              <a:ext cx="1731780" cy="1998631"/>
              <a:chOff x="4127500" y="726206"/>
              <a:chExt cx="4559300" cy="5261845"/>
            </a:xfrm>
            <a:solidFill>
              <a:srgbClr val="469A29"/>
            </a:solidFill>
          </p:grpSpPr>
          <p:sp>
            <p:nvSpPr>
              <p:cNvPr id="24" name="Freeform 5"/>
              <p:cNvSpPr>
                <a:spLocks noEditPoints="1"/>
              </p:cNvSpPr>
              <p:nvPr/>
            </p:nvSpPr>
            <p:spPr bwMode="auto">
              <a:xfrm>
                <a:off x="6237335" y="4601716"/>
                <a:ext cx="339629" cy="464698"/>
              </a:xfrm>
              <a:custGeom>
                <a:avLst/>
                <a:gdLst>
                  <a:gd name="T0" fmla="*/ 51 w 68"/>
                  <a:gd name="T1" fmla="*/ 42 h 93"/>
                  <a:gd name="T2" fmla="*/ 51 w 68"/>
                  <a:gd name="T3" fmla="*/ 34 h 93"/>
                  <a:gd name="T4" fmla="*/ 38 w 68"/>
                  <a:gd name="T5" fmla="*/ 34 h 93"/>
                  <a:gd name="T6" fmla="*/ 38 w 68"/>
                  <a:gd name="T7" fmla="*/ 28 h 93"/>
                  <a:gd name="T8" fmla="*/ 47 w 68"/>
                  <a:gd name="T9" fmla="*/ 14 h 93"/>
                  <a:gd name="T10" fmla="*/ 33 w 68"/>
                  <a:gd name="T11" fmla="*/ 0 h 93"/>
                  <a:gd name="T12" fmla="*/ 19 w 68"/>
                  <a:gd name="T13" fmla="*/ 14 h 93"/>
                  <a:gd name="T14" fmla="*/ 29 w 68"/>
                  <a:gd name="T15" fmla="*/ 28 h 93"/>
                  <a:gd name="T16" fmla="*/ 29 w 68"/>
                  <a:gd name="T17" fmla="*/ 34 h 93"/>
                  <a:gd name="T18" fmla="*/ 15 w 68"/>
                  <a:gd name="T19" fmla="*/ 34 h 93"/>
                  <a:gd name="T20" fmla="*/ 15 w 68"/>
                  <a:gd name="T21" fmla="*/ 42 h 93"/>
                  <a:gd name="T22" fmla="*/ 29 w 68"/>
                  <a:gd name="T23" fmla="*/ 42 h 93"/>
                  <a:gd name="T24" fmla="*/ 29 w 68"/>
                  <a:gd name="T25" fmla="*/ 85 h 93"/>
                  <a:gd name="T26" fmla="*/ 13 w 68"/>
                  <a:gd name="T27" fmla="*/ 73 h 93"/>
                  <a:gd name="T28" fmla="*/ 19 w 68"/>
                  <a:gd name="T29" fmla="*/ 68 h 93"/>
                  <a:gd name="T30" fmla="*/ 0 w 68"/>
                  <a:gd name="T31" fmla="*/ 65 h 93"/>
                  <a:gd name="T32" fmla="*/ 1 w 68"/>
                  <a:gd name="T33" fmla="*/ 84 h 93"/>
                  <a:gd name="T34" fmla="*/ 7 w 68"/>
                  <a:gd name="T35" fmla="*/ 79 h 93"/>
                  <a:gd name="T36" fmla="*/ 34 w 68"/>
                  <a:gd name="T37" fmla="*/ 93 h 93"/>
                  <a:gd name="T38" fmla="*/ 62 w 68"/>
                  <a:gd name="T39" fmla="*/ 80 h 93"/>
                  <a:gd name="T40" fmla="*/ 67 w 68"/>
                  <a:gd name="T41" fmla="*/ 85 h 93"/>
                  <a:gd name="T42" fmla="*/ 68 w 68"/>
                  <a:gd name="T43" fmla="*/ 65 h 93"/>
                  <a:gd name="T44" fmla="*/ 50 w 68"/>
                  <a:gd name="T45" fmla="*/ 69 h 93"/>
                  <a:gd name="T46" fmla="*/ 56 w 68"/>
                  <a:gd name="T47" fmla="*/ 74 h 93"/>
                  <a:gd name="T48" fmla="*/ 38 w 68"/>
                  <a:gd name="T49" fmla="*/ 85 h 93"/>
                  <a:gd name="T50" fmla="*/ 38 w 68"/>
                  <a:gd name="T51" fmla="*/ 42 h 93"/>
                  <a:gd name="T52" fmla="*/ 51 w 68"/>
                  <a:gd name="T53" fmla="*/ 42 h 93"/>
                  <a:gd name="T54" fmla="*/ 33 w 68"/>
                  <a:gd name="T55" fmla="*/ 20 h 93"/>
                  <a:gd name="T56" fmla="*/ 27 w 68"/>
                  <a:gd name="T57" fmla="*/ 14 h 93"/>
                  <a:gd name="T58" fmla="*/ 33 w 68"/>
                  <a:gd name="T59" fmla="*/ 8 h 93"/>
                  <a:gd name="T60" fmla="*/ 39 w 68"/>
                  <a:gd name="T61" fmla="*/ 14 h 93"/>
                  <a:gd name="T62" fmla="*/ 33 w 68"/>
                  <a:gd name="T63"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93">
                    <a:moveTo>
                      <a:pt x="51" y="42"/>
                    </a:moveTo>
                    <a:cubicBezTo>
                      <a:pt x="51" y="34"/>
                      <a:pt x="51" y="34"/>
                      <a:pt x="51" y="34"/>
                    </a:cubicBezTo>
                    <a:cubicBezTo>
                      <a:pt x="38" y="34"/>
                      <a:pt x="38" y="34"/>
                      <a:pt x="38" y="34"/>
                    </a:cubicBezTo>
                    <a:cubicBezTo>
                      <a:pt x="38" y="28"/>
                      <a:pt x="38" y="28"/>
                      <a:pt x="38" y="28"/>
                    </a:cubicBezTo>
                    <a:cubicBezTo>
                      <a:pt x="43" y="26"/>
                      <a:pt x="47" y="21"/>
                      <a:pt x="47" y="14"/>
                    </a:cubicBezTo>
                    <a:cubicBezTo>
                      <a:pt x="47" y="6"/>
                      <a:pt x="41" y="0"/>
                      <a:pt x="33" y="0"/>
                    </a:cubicBezTo>
                    <a:cubicBezTo>
                      <a:pt x="25" y="0"/>
                      <a:pt x="19" y="6"/>
                      <a:pt x="19" y="14"/>
                    </a:cubicBezTo>
                    <a:cubicBezTo>
                      <a:pt x="19" y="21"/>
                      <a:pt x="23" y="26"/>
                      <a:pt x="29" y="28"/>
                    </a:cubicBezTo>
                    <a:cubicBezTo>
                      <a:pt x="29" y="34"/>
                      <a:pt x="29" y="34"/>
                      <a:pt x="29" y="34"/>
                    </a:cubicBezTo>
                    <a:cubicBezTo>
                      <a:pt x="15" y="34"/>
                      <a:pt x="15" y="34"/>
                      <a:pt x="15" y="34"/>
                    </a:cubicBezTo>
                    <a:cubicBezTo>
                      <a:pt x="15" y="42"/>
                      <a:pt x="15" y="42"/>
                      <a:pt x="15" y="42"/>
                    </a:cubicBezTo>
                    <a:cubicBezTo>
                      <a:pt x="29" y="42"/>
                      <a:pt x="29" y="42"/>
                      <a:pt x="29" y="42"/>
                    </a:cubicBezTo>
                    <a:cubicBezTo>
                      <a:pt x="29" y="85"/>
                      <a:pt x="29" y="85"/>
                      <a:pt x="29" y="85"/>
                    </a:cubicBezTo>
                    <a:cubicBezTo>
                      <a:pt x="20" y="83"/>
                      <a:pt x="15" y="76"/>
                      <a:pt x="13" y="73"/>
                    </a:cubicBezTo>
                    <a:cubicBezTo>
                      <a:pt x="19" y="68"/>
                      <a:pt x="19" y="68"/>
                      <a:pt x="19" y="68"/>
                    </a:cubicBezTo>
                    <a:cubicBezTo>
                      <a:pt x="0" y="65"/>
                      <a:pt x="0" y="65"/>
                      <a:pt x="0" y="65"/>
                    </a:cubicBezTo>
                    <a:cubicBezTo>
                      <a:pt x="1" y="84"/>
                      <a:pt x="1" y="84"/>
                      <a:pt x="1" y="84"/>
                    </a:cubicBezTo>
                    <a:cubicBezTo>
                      <a:pt x="7" y="79"/>
                      <a:pt x="7" y="79"/>
                      <a:pt x="7" y="79"/>
                    </a:cubicBezTo>
                    <a:cubicBezTo>
                      <a:pt x="10" y="84"/>
                      <a:pt x="19" y="93"/>
                      <a:pt x="34" y="93"/>
                    </a:cubicBezTo>
                    <a:cubicBezTo>
                      <a:pt x="48" y="93"/>
                      <a:pt x="58" y="85"/>
                      <a:pt x="62" y="80"/>
                    </a:cubicBezTo>
                    <a:cubicBezTo>
                      <a:pt x="67" y="85"/>
                      <a:pt x="67" y="85"/>
                      <a:pt x="67" y="85"/>
                    </a:cubicBezTo>
                    <a:cubicBezTo>
                      <a:pt x="68" y="65"/>
                      <a:pt x="68" y="65"/>
                      <a:pt x="68" y="65"/>
                    </a:cubicBezTo>
                    <a:cubicBezTo>
                      <a:pt x="50" y="69"/>
                      <a:pt x="50" y="69"/>
                      <a:pt x="50" y="69"/>
                    </a:cubicBezTo>
                    <a:cubicBezTo>
                      <a:pt x="56" y="74"/>
                      <a:pt x="56" y="74"/>
                      <a:pt x="56" y="74"/>
                    </a:cubicBezTo>
                    <a:cubicBezTo>
                      <a:pt x="53" y="77"/>
                      <a:pt x="47" y="83"/>
                      <a:pt x="38" y="85"/>
                    </a:cubicBezTo>
                    <a:cubicBezTo>
                      <a:pt x="38" y="42"/>
                      <a:pt x="38" y="42"/>
                      <a:pt x="38" y="42"/>
                    </a:cubicBezTo>
                    <a:lnTo>
                      <a:pt x="51" y="42"/>
                    </a:lnTo>
                    <a:close/>
                    <a:moveTo>
                      <a:pt x="33" y="20"/>
                    </a:moveTo>
                    <a:cubicBezTo>
                      <a:pt x="30" y="20"/>
                      <a:pt x="27" y="18"/>
                      <a:pt x="27" y="14"/>
                    </a:cubicBezTo>
                    <a:cubicBezTo>
                      <a:pt x="27" y="11"/>
                      <a:pt x="30" y="8"/>
                      <a:pt x="33" y="8"/>
                    </a:cubicBezTo>
                    <a:cubicBezTo>
                      <a:pt x="36" y="8"/>
                      <a:pt x="39" y="11"/>
                      <a:pt x="39" y="14"/>
                    </a:cubicBezTo>
                    <a:cubicBezTo>
                      <a:pt x="39" y="18"/>
                      <a:pt x="36" y="20"/>
                      <a:pt x="3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7"/>
              <p:cNvSpPr>
                <a:spLocks noEditPoints="1"/>
              </p:cNvSpPr>
              <p:nvPr/>
            </p:nvSpPr>
            <p:spPr bwMode="auto">
              <a:xfrm>
                <a:off x="4127500" y="726206"/>
                <a:ext cx="4559300" cy="5261845"/>
              </a:xfrm>
              <a:custGeom>
                <a:avLst/>
                <a:gdLst>
                  <a:gd name="T0" fmla="*/ 1257 w 2518"/>
                  <a:gd name="T1" fmla="*/ 84 h 2906"/>
                  <a:gd name="T2" fmla="*/ 2444 w 2518"/>
                  <a:gd name="T3" fmla="*/ 770 h 2906"/>
                  <a:gd name="T4" fmla="*/ 2444 w 2518"/>
                  <a:gd name="T5" fmla="*/ 2137 h 2906"/>
                  <a:gd name="T6" fmla="*/ 1257 w 2518"/>
                  <a:gd name="T7" fmla="*/ 2818 h 2906"/>
                  <a:gd name="T8" fmla="*/ 74 w 2518"/>
                  <a:gd name="T9" fmla="*/ 2137 h 2906"/>
                  <a:gd name="T10" fmla="*/ 74 w 2518"/>
                  <a:gd name="T11" fmla="*/ 770 h 2906"/>
                  <a:gd name="T12" fmla="*/ 1257 w 2518"/>
                  <a:gd name="T13" fmla="*/ 84 h 2906"/>
                  <a:gd name="T14" fmla="*/ 1257 w 2518"/>
                  <a:gd name="T15" fmla="*/ 0 h 2906"/>
                  <a:gd name="T16" fmla="*/ 0 w 2518"/>
                  <a:gd name="T17" fmla="*/ 723 h 2906"/>
                  <a:gd name="T18" fmla="*/ 0 w 2518"/>
                  <a:gd name="T19" fmla="*/ 2179 h 2906"/>
                  <a:gd name="T20" fmla="*/ 1257 w 2518"/>
                  <a:gd name="T21" fmla="*/ 2906 h 2906"/>
                  <a:gd name="T22" fmla="*/ 2518 w 2518"/>
                  <a:gd name="T23" fmla="*/ 2179 h 2906"/>
                  <a:gd name="T24" fmla="*/ 2518 w 2518"/>
                  <a:gd name="T25" fmla="*/ 723 h 2906"/>
                  <a:gd name="T26" fmla="*/ 1257 w 2518"/>
                  <a:gd name="T27" fmla="*/ 0 h 2906"/>
                  <a:gd name="T28" fmla="*/ 1257 w 2518"/>
                  <a:gd name="T29" fmla="*/ 0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8" h="2906">
                    <a:moveTo>
                      <a:pt x="1257" y="84"/>
                    </a:moveTo>
                    <a:lnTo>
                      <a:pt x="2444" y="770"/>
                    </a:lnTo>
                    <a:lnTo>
                      <a:pt x="2444" y="2137"/>
                    </a:lnTo>
                    <a:lnTo>
                      <a:pt x="1257" y="2818"/>
                    </a:lnTo>
                    <a:lnTo>
                      <a:pt x="74" y="2137"/>
                    </a:lnTo>
                    <a:lnTo>
                      <a:pt x="74" y="770"/>
                    </a:lnTo>
                    <a:lnTo>
                      <a:pt x="1257" y="84"/>
                    </a:lnTo>
                    <a:close/>
                    <a:moveTo>
                      <a:pt x="1257" y="0"/>
                    </a:moveTo>
                    <a:lnTo>
                      <a:pt x="0" y="723"/>
                    </a:lnTo>
                    <a:lnTo>
                      <a:pt x="0" y="2179"/>
                    </a:lnTo>
                    <a:lnTo>
                      <a:pt x="1257" y="2906"/>
                    </a:lnTo>
                    <a:lnTo>
                      <a:pt x="2518" y="2179"/>
                    </a:lnTo>
                    <a:lnTo>
                      <a:pt x="2518" y="723"/>
                    </a:lnTo>
                    <a:lnTo>
                      <a:pt x="1257" y="0"/>
                    </a:lnTo>
                    <a:lnTo>
                      <a:pt x="12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9"/>
              <p:cNvSpPr>
                <a:spLocks noEditPoints="1"/>
              </p:cNvSpPr>
              <p:nvPr/>
            </p:nvSpPr>
            <p:spPr bwMode="auto">
              <a:xfrm>
                <a:off x="4404535" y="1044886"/>
                <a:ext cx="4005231" cy="4624485"/>
              </a:xfrm>
              <a:custGeom>
                <a:avLst/>
                <a:gdLst>
                  <a:gd name="T0" fmla="*/ 1104 w 2212"/>
                  <a:gd name="T1" fmla="*/ 19 h 2554"/>
                  <a:gd name="T2" fmla="*/ 2193 w 2212"/>
                  <a:gd name="T3" fmla="*/ 649 h 2554"/>
                  <a:gd name="T4" fmla="*/ 2193 w 2212"/>
                  <a:gd name="T5" fmla="*/ 1905 h 2554"/>
                  <a:gd name="T6" fmla="*/ 1104 w 2212"/>
                  <a:gd name="T7" fmla="*/ 2531 h 2554"/>
                  <a:gd name="T8" fmla="*/ 18 w 2212"/>
                  <a:gd name="T9" fmla="*/ 1905 h 2554"/>
                  <a:gd name="T10" fmla="*/ 18 w 2212"/>
                  <a:gd name="T11" fmla="*/ 649 h 2554"/>
                  <a:gd name="T12" fmla="*/ 1104 w 2212"/>
                  <a:gd name="T13" fmla="*/ 19 h 2554"/>
                  <a:gd name="T14" fmla="*/ 1104 w 2212"/>
                  <a:gd name="T15" fmla="*/ 0 h 2554"/>
                  <a:gd name="T16" fmla="*/ 0 w 2212"/>
                  <a:gd name="T17" fmla="*/ 640 h 2554"/>
                  <a:gd name="T18" fmla="*/ 0 w 2212"/>
                  <a:gd name="T19" fmla="*/ 1915 h 2554"/>
                  <a:gd name="T20" fmla="*/ 1104 w 2212"/>
                  <a:gd name="T21" fmla="*/ 2554 h 2554"/>
                  <a:gd name="T22" fmla="*/ 2212 w 2212"/>
                  <a:gd name="T23" fmla="*/ 1915 h 2554"/>
                  <a:gd name="T24" fmla="*/ 2212 w 2212"/>
                  <a:gd name="T25" fmla="*/ 635 h 2554"/>
                  <a:gd name="T26" fmla="*/ 1104 w 2212"/>
                  <a:gd name="T27" fmla="*/ 0 h 2554"/>
                  <a:gd name="T28" fmla="*/ 1104 w 2212"/>
                  <a:gd name="T29" fmla="*/ 0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2" h="2554">
                    <a:moveTo>
                      <a:pt x="1104" y="19"/>
                    </a:moveTo>
                    <a:lnTo>
                      <a:pt x="2193" y="649"/>
                    </a:lnTo>
                    <a:lnTo>
                      <a:pt x="2193" y="1905"/>
                    </a:lnTo>
                    <a:lnTo>
                      <a:pt x="1104" y="2531"/>
                    </a:lnTo>
                    <a:lnTo>
                      <a:pt x="18" y="1905"/>
                    </a:lnTo>
                    <a:lnTo>
                      <a:pt x="18" y="649"/>
                    </a:lnTo>
                    <a:lnTo>
                      <a:pt x="1104" y="19"/>
                    </a:lnTo>
                    <a:close/>
                    <a:moveTo>
                      <a:pt x="1104" y="0"/>
                    </a:moveTo>
                    <a:lnTo>
                      <a:pt x="0" y="640"/>
                    </a:lnTo>
                    <a:lnTo>
                      <a:pt x="0" y="1915"/>
                    </a:lnTo>
                    <a:lnTo>
                      <a:pt x="1104" y="2554"/>
                    </a:lnTo>
                    <a:lnTo>
                      <a:pt x="2212" y="1915"/>
                    </a:lnTo>
                    <a:lnTo>
                      <a:pt x="2212" y="635"/>
                    </a:lnTo>
                    <a:lnTo>
                      <a:pt x="1104" y="0"/>
                    </a:lnTo>
                    <a:lnTo>
                      <a:pt x="11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Oval 11"/>
              <p:cNvSpPr>
                <a:spLocks noChangeArrowheads="1"/>
              </p:cNvSpPr>
              <p:nvPr/>
            </p:nvSpPr>
            <p:spPr bwMode="auto">
              <a:xfrm>
                <a:off x="6285834" y="124768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Oval 12"/>
              <p:cNvSpPr>
                <a:spLocks noChangeArrowheads="1"/>
              </p:cNvSpPr>
              <p:nvPr/>
            </p:nvSpPr>
            <p:spPr bwMode="auto">
              <a:xfrm>
                <a:off x="6285834" y="522575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 name="Oval 13"/>
              <p:cNvSpPr>
                <a:spLocks noChangeArrowheads="1"/>
              </p:cNvSpPr>
              <p:nvPr/>
            </p:nvSpPr>
            <p:spPr bwMode="auto">
              <a:xfrm>
                <a:off x="8040387" y="4242553"/>
                <a:ext cx="242632" cy="244443"/>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Oval 14"/>
              <p:cNvSpPr>
                <a:spLocks noChangeArrowheads="1"/>
              </p:cNvSpPr>
              <p:nvPr/>
            </p:nvSpPr>
            <p:spPr bwMode="auto">
              <a:xfrm>
                <a:off x="8040387" y="222907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Oval 15"/>
              <p:cNvSpPr>
                <a:spLocks noChangeArrowheads="1"/>
              </p:cNvSpPr>
              <p:nvPr/>
            </p:nvSpPr>
            <p:spPr bwMode="auto">
              <a:xfrm>
                <a:off x="4529472" y="4242553"/>
                <a:ext cx="244443" cy="244443"/>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 name="Oval 16"/>
              <p:cNvSpPr>
                <a:spLocks noChangeArrowheads="1"/>
              </p:cNvSpPr>
              <p:nvPr/>
            </p:nvSpPr>
            <p:spPr bwMode="auto">
              <a:xfrm>
                <a:off x="4529472" y="2229073"/>
                <a:ext cx="244443"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73" name="Freeform 438"/>
            <p:cNvSpPr>
              <a:spLocks noEditPoints="1"/>
            </p:cNvSpPr>
            <p:nvPr/>
          </p:nvSpPr>
          <p:spPr bwMode="auto">
            <a:xfrm>
              <a:off x="4530737" y="3368403"/>
              <a:ext cx="582028" cy="629614"/>
            </a:xfrm>
            <a:custGeom>
              <a:avLst/>
              <a:gdLst>
                <a:gd name="T0" fmla="*/ 266 w 266"/>
                <a:gd name="T1" fmla="*/ 64 h 288"/>
                <a:gd name="T2" fmla="*/ 261 w 266"/>
                <a:gd name="T3" fmla="*/ 22 h 288"/>
                <a:gd name="T4" fmla="*/ 234 w 266"/>
                <a:gd name="T5" fmla="*/ 0 h 288"/>
                <a:gd name="T6" fmla="*/ 31 w 266"/>
                <a:gd name="T7" fmla="*/ 0 h 288"/>
                <a:gd name="T8" fmla="*/ 4 w 266"/>
                <a:gd name="T9" fmla="*/ 22 h 288"/>
                <a:gd name="T10" fmla="*/ 0 w 266"/>
                <a:gd name="T11" fmla="*/ 63 h 288"/>
                <a:gd name="T12" fmla="*/ 0 w 266"/>
                <a:gd name="T13" fmla="*/ 248 h 288"/>
                <a:gd name="T14" fmla="*/ 23 w 266"/>
                <a:gd name="T15" fmla="*/ 248 h 288"/>
                <a:gd name="T16" fmla="*/ 23 w 266"/>
                <a:gd name="T17" fmla="*/ 268 h 288"/>
                <a:gd name="T18" fmla="*/ 43 w 266"/>
                <a:gd name="T19" fmla="*/ 288 h 288"/>
                <a:gd name="T20" fmla="*/ 63 w 266"/>
                <a:gd name="T21" fmla="*/ 268 h 288"/>
                <a:gd name="T22" fmla="*/ 63 w 266"/>
                <a:gd name="T23" fmla="*/ 248 h 288"/>
                <a:gd name="T24" fmla="*/ 204 w 266"/>
                <a:gd name="T25" fmla="*/ 248 h 288"/>
                <a:gd name="T26" fmla="*/ 204 w 266"/>
                <a:gd name="T27" fmla="*/ 268 h 288"/>
                <a:gd name="T28" fmla="*/ 224 w 266"/>
                <a:gd name="T29" fmla="*/ 288 h 288"/>
                <a:gd name="T30" fmla="*/ 244 w 266"/>
                <a:gd name="T31" fmla="*/ 268 h 288"/>
                <a:gd name="T32" fmla="*/ 244 w 266"/>
                <a:gd name="T33" fmla="*/ 248 h 288"/>
                <a:gd name="T34" fmla="*/ 266 w 266"/>
                <a:gd name="T35" fmla="*/ 248 h 288"/>
                <a:gd name="T36" fmla="*/ 266 w 266"/>
                <a:gd name="T37" fmla="*/ 64 h 288"/>
                <a:gd name="T38" fmla="*/ 101 w 266"/>
                <a:gd name="T39" fmla="*/ 16 h 288"/>
                <a:gd name="T40" fmla="*/ 165 w 266"/>
                <a:gd name="T41" fmla="*/ 16 h 288"/>
                <a:gd name="T42" fmla="*/ 174 w 266"/>
                <a:gd name="T43" fmla="*/ 25 h 288"/>
                <a:gd name="T44" fmla="*/ 165 w 266"/>
                <a:gd name="T45" fmla="*/ 33 h 288"/>
                <a:gd name="T46" fmla="*/ 101 w 266"/>
                <a:gd name="T47" fmla="*/ 33 h 288"/>
                <a:gd name="T48" fmla="*/ 93 w 266"/>
                <a:gd name="T49" fmla="*/ 25 h 288"/>
                <a:gd name="T50" fmla="*/ 101 w 266"/>
                <a:gd name="T51" fmla="*/ 16 h 288"/>
                <a:gd name="T52" fmla="*/ 33 w 266"/>
                <a:gd name="T53" fmla="*/ 67 h 288"/>
                <a:gd name="T54" fmla="*/ 47 w 266"/>
                <a:gd name="T55" fmla="*/ 52 h 288"/>
                <a:gd name="T56" fmla="*/ 219 w 266"/>
                <a:gd name="T57" fmla="*/ 52 h 288"/>
                <a:gd name="T58" fmla="*/ 234 w 266"/>
                <a:gd name="T59" fmla="*/ 67 h 288"/>
                <a:gd name="T60" fmla="*/ 238 w 266"/>
                <a:gd name="T61" fmla="*/ 156 h 288"/>
                <a:gd name="T62" fmla="*/ 223 w 266"/>
                <a:gd name="T63" fmla="*/ 171 h 288"/>
                <a:gd name="T64" fmla="*/ 43 w 266"/>
                <a:gd name="T65" fmla="*/ 171 h 288"/>
                <a:gd name="T66" fmla="*/ 28 w 266"/>
                <a:gd name="T67" fmla="*/ 156 h 288"/>
                <a:gd name="T68" fmla="*/ 33 w 266"/>
                <a:gd name="T69" fmla="*/ 67 h 288"/>
                <a:gd name="T70" fmla="*/ 63 w 266"/>
                <a:gd name="T71" fmla="*/ 223 h 288"/>
                <a:gd name="T72" fmla="*/ 48 w 266"/>
                <a:gd name="T73" fmla="*/ 230 h 288"/>
                <a:gd name="T74" fmla="*/ 27 w 266"/>
                <a:gd name="T75" fmla="*/ 210 h 288"/>
                <a:gd name="T76" fmla="*/ 27 w 266"/>
                <a:gd name="T77" fmla="*/ 210 h 288"/>
                <a:gd name="T78" fmla="*/ 48 w 266"/>
                <a:gd name="T79" fmla="*/ 189 h 288"/>
                <a:gd name="T80" fmla="*/ 69 w 266"/>
                <a:gd name="T81" fmla="*/ 210 h 288"/>
                <a:gd name="T82" fmla="*/ 63 w 266"/>
                <a:gd name="T83" fmla="*/ 223 h 288"/>
                <a:gd name="T84" fmla="*/ 220 w 266"/>
                <a:gd name="T85" fmla="*/ 230 h 288"/>
                <a:gd name="T86" fmla="*/ 204 w 266"/>
                <a:gd name="T87" fmla="*/ 222 h 288"/>
                <a:gd name="T88" fmla="*/ 199 w 266"/>
                <a:gd name="T89" fmla="*/ 210 h 288"/>
                <a:gd name="T90" fmla="*/ 220 w 266"/>
                <a:gd name="T91" fmla="*/ 189 h 288"/>
                <a:gd name="T92" fmla="*/ 240 w 266"/>
                <a:gd name="T93" fmla="*/ 210 h 288"/>
                <a:gd name="T94" fmla="*/ 240 w 266"/>
                <a:gd name="T95" fmla="*/ 211 h 288"/>
                <a:gd name="T96" fmla="*/ 220 w 266"/>
                <a:gd name="T97" fmla="*/ 23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6" h="288">
                  <a:moveTo>
                    <a:pt x="266" y="64"/>
                  </a:moveTo>
                  <a:cubicBezTo>
                    <a:pt x="261" y="22"/>
                    <a:pt x="261" y="22"/>
                    <a:pt x="261" y="22"/>
                  </a:cubicBezTo>
                  <a:cubicBezTo>
                    <a:pt x="261" y="10"/>
                    <a:pt x="247" y="0"/>
                    <a:pt x="234" y="0"/>
                  </a:cubicBezTo>
                  <a:cubicBezTo>
                    <a:pt x="31" y="0"/>
                    <a:pt x="31" y="0"/>
                    <a:pt x="31" y="0"/>
                  </a:cubicBezTo>
                  <a:cubicBezTo>
                    <a:pt x="19" y="0"/>
                    <a:pt x="4" y="10"/>
                    <a:pt x="4" y="22"/>
                  </a:cubicBezTo>
                  <a:cubicBezTo>
                    <a:pt x="0" y="63"/>
                    <a:pt x="0" y="63"/>
                    <a:pt x="0" y="63"/>
                  </a:cubicBezTo>
                  <a:cubicBezTo>
                    <a:pt x="0" y="248"/>
                    <a:pt x="0" y="248"/>
                    <a:pt x="0" y="248"/>
                  </a:cubicBezTo>
                  <a:cubicBezTo>
                    <a:pt x="23" y="248"/>
                    <a:pt x="23" y="248"/>
                    <a:pt x="23" y="248"/>
                  </a:cubicBezTo>
                  <a:cubicBezTo>
                    <a:pt x="23" y="268"/>
                    <a:pt x="23" y="268"/>
                    <a:pt x="23" y="268"/>
                  </a:cubicBezTo>
                  <a:cubicBezTo>
                    <a:pt x="23" y="279"/>
                    <a:pt x="32" y="288"/>
                    <a:pt x="43" y="288"/>
                  </a:cubicBezTo>
                  <a:cubicBezTo>
                    <a:pt x="54" y="288"/>
                    <a:pt x="63" y="279"/>
                    <a:pt x="63" y="268"/>
                  </a:cubicBezTo>
                  <a:cubicBezTo>
                    <a:pt x="63" y="248"/>
                    <a:pt x="63" y="248"/>
                    <a:pt x="63" y="248"/>
                  </a:cubicBezTo>
                  <a:cubicBezTo>
                    <a:pt x="204" y="248"/>
                    <a:pt x="204" y="248"/>
                    <a:pt x="204" y="248"/>
                  </a:cubicBezTo>
                  <a:cubicBezTo>
                    <a:pt x="204" y="268"/>
                    <a:pt x="204" y="268"/>
                    <a:pt x="204" y="268"/>
                  </a:cubicBezTo>
                  <a:cubicBezTo>
                    <a:pt x="204" y="279"/>
                    <a:pt x="213" y="288"/>
                    <a:pt x="224" y="288"/>
                  </a:cubicBezTo>
                  <a:cubicBezTo>
                    <a:pt x="235" y="288"/>
                    <a:pt x="244" y="279"/>
                    <a:pt x="244" y="268"/>
                  </a:cubicBezTo>
                  <a:cubicBezTo>
                    <a:pt x="244" y="248"/>
                    <a:pt x="244" y="248"/>
                    <a:pt x="244" y="248"/>
                  </a:cubicBezTo>
                  <a:cubicBezTo>
                    <a:pt x="266" y="248"/>
                    <a:pt x="266" y="248"/>
                    <a:pt x="266" y="248"/>
                  </a:cubicBezTo>
                  <a:lnTo>
                    <a:pt x="266" y="64"/>
                  </a:lnTo>
                  <a:close/>
                  <a:moveTo>
                    <a:pt x="101" y="16"/>
                  </a:moveTo>
                  <a:cubicBezTo>
                    <a:pt x="165" y="16"/>
                    <a:pt x="165" y="16"/>
                    <a:pt x="165" y="16"/>
                  </a:cubicBezTo>
                  <a:cubicBezTo>
                    <a:pt x="170" y="16"/>
                    <a:pt x="174" y="20"/>
                    <a:pt x="174" y="25"/>
                  </a:cubicBezTo>
                  <a:cubicBezTo>
                    <a:pt x="174" y="30"/>
                    <a:pt x="170" y="33"/>
                    <a:pt x="165" y="33"/>
                  </a:cubicBezTo>
                  <a:cubicBezTo>
                    <a:pt x="101" y="33"/>
                    <a:pt x="101" y="33"/>
                    <a:pt x="101" y="33"/>
                  </a:cubicBezTo>
                  <a:cubicBezTo>
                    <a:pt x="96" y="33"/>
                    <a:pt x="93" y="30"/>
                    <a:pt x="93" y="25"/>
                  </a:cubicBezTo>
                  <a:cubicBezTo>
                    <a:pt x="93" y="20"/>
                    <a:pt x="96" y="16"/>
                    <a:pt x="101" y="16"/>
                  </a:cubicBezTo>
                  <a:close/>
                  <a:moveTo>
                    <a:pt x="33" y="67"/>
                  </a:moveTo>
                  <a:cubicBezTo>
                    <a:pt x="33" y="59"/>
                    <a:pt x="39" y="52"/>
                    <a:pt x="47" y="52"/>
                  </a:cubicBezTo>
                  <a:cubicBezTo>
                    <a:pt x="219" y="52"/>
                    <a:pt x="219" y="52"/>
                    <a:pt x="219" y="52"/>
                  </a:cubicBezTo>
                  <a:cubicBezTo>
                    <a:pt x="227" y="52"/>
                    <a:pt x="234" y="59"/>
                    <a:pt x="234" y="67"/>
                  </a:cubicBezTo>
                  <a:cubicBezTo>
                    <a:pt x="238" y="156"/>
                    <a:pt x="238" y="156"/>
                    <a:pt x="238" y="156"/>
                  </a:cubicBezTo>
                  <a:cubicBezTo>
                    <a:pt x="238" y="164"/>
                    <a:pt x="232" y="171"/>
                    <a:pt x="223" y="171"/>
                  </a:cubicBezTo>
                  <a:cubicBezTo>
                    <a:pt x="43" y="171"/>
                    <a:pt x="43" y="171"/>
                    <a:pt x="43" y="171"/>
                  </a:cubicBezTo>
                  <a:cubicBezTo>
                    <a:pt x="35" y="171"/>
                    <a:pt x="28" y="164"/>
                    <a:pt x="28" y="156"/>
                  </a:cubicBezTo>
                  <a:lnTo>
                    <a:pt x="33" y="67"/>
                  </a:lnTo>
                  <a:close/>
                  <a:moveTo>
                    <a:pt x="63" y="223"/>
                  </a:moveTo>
                  <a:cubicBezTo>
                    <a:pt x="60" y="228"/>
                    <a:pt x="54" y="230"/>
                    <a:pt x="48" y="230"/>
                  </a:cubicBezTo>
                  <a:cubicBezTo>
                    <a:pt x="37" y="230"/>
                    <a:pt x="28" y="221"/>
                    <a:pt x="27" y="210"/>
                  </a:cubicBezTo>
                  <a:cubicBezTo>
                    <a:pt x="27" y="210"/>
                    <a:pt x="27" y="210"/>
                    <a:pt x="27" y="210"/>
                  </a:cubicBezTo>
                  <a:cubicBezTo>
                    <a:pt x="27" y="198"/>
                    <a:pt x="37" y="189"/>
                    <a:pt x="48" y="189"/>
                  </a:cubicBezTo>
                  <a:cubicBezTo>
                    <a:pt x="59" y="189"/>
                    <a:pt x="69" y="198"/>
                    <a:pt x="69" y="210"/>
                  </a:cubicBezTo>
                  <a:cubicBezTo>
                    <a:pt x="69" y="215"/>
                    <a:pt x="67" y="220"/>
                    <a:pt x="63" y="223"/>
                  </a:cubicBezTo>
                  <a:close/>
                  <a:moveTo>
                    <a:pt x="220" y="230"/>
                  </a:moveTo>
                  <a:cubicBezTo>
                    <a:pt x="213" y="230"/>
                    <a:pt x="207" y="227"/>
                    <a:pt x="204" y="222"/>
                  </a:cubicBezTo>
                  <a:cubicBezTo>
                    <a:pt x="201" y="219"/>
                    <a:pt x="199" y="214"/>
                    <a:pt x="199" y="210"/>
                  </a:cubicBezTo>
                  <a:cubicBezTo>
                    <a:pt x="199" y="198"/>
                    <a:pt x="208" y="189"/>
                    <a:pt x="220" y="189"/>
                  </a:cubicBezTo>
                  <a:cubicBezTo>
                    <a:pt x="231" y="189"/>
                    <a:pt x="240" y="198"/>
                    <a:pt x="240" y="210"/>
                  </a:cubicBezTo>
                  <a:cubicBezTo>
                    <a:pt x="240" y="210"/>
                    <a:pt x="240" y="210"/>
                    <a:pt x="240" y="211"/>
                  </a:cubicBezTo>
                  <a:cubicBezTo>
                    <a:pt x="240" y="222"/>
                    <a:pt x="231" y="230"/>
                    <a:pt x="220" y="230"/>
                  </a:cubicBezTo>
                  <a:close/>
                </a:path>
              </a:pathLst>
            </a:custGeom>
            <a:solidFill>
              <a:srgbClr val="469A29"/>
            </a:solidFill>
            <a:ln>
              <a:noFill/>
            </a:ln>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grpSp>
      <p:grpSp>
        <p:nvGrpSpPr>
          <p:cNvPr id="81" name="组合 80"/>
          <p:cNvGrpSpPr/>
          <p:nvPr/>
        </p:nvGrpSpPr>
        <p:grpSpPr>
          <a:xfrm>
            <a:off x="5998070" y="3562679"/>
            <a:ext cx="574788" cy="663357"/>
            <a:chOff x="6544508" y="2688959"/>
            <a:chExt cx="1731780" cy="1998631"/>
          </a:xfrm>
        </p:grpSpPr>
        <p:grpSp>
          <p:nvGrpSpPr>
            <p:cNvPr id="33" name="组合 32"/>
            <p:cNvGrpSpPr/>
            <p:nvPr/>
          </p:nvGrpSpPr>
          <p:grpSpPr>
            <a:xfrm>
              <a:off x="6544508" y="2688959"/>
              <a:ext cx="1731780" cy="1998631"/>
              <a:chOff x="4127500" y="726206"/>
              <a:chExt cx="4559300" cy="5261845"/>
            </a:xfrm>
            <a:solidFill>
              <a:srgbClr val="469A29"/>
            </a:solidFill>
          </p:grpSpPr>
          <p:sp>
            <p:nvSpPr>
              <p:cNvPr id="34" name="Freeform 5"/>
              <p:cNvSpPr>
                <a:spLocks noEditPoints="1"/>
              </p:cNvSpPr>
              <p:nvPr/>
            </p:nvSpPr>
            <p:spPr bwMode="auto">
              <a:xfrm>
                <a:off x="6237335" y="4601716"/>
                <a:ext cx="339629" cy="464698"/>
              </a:xfrm>
              <a:custGeom>
                <a:avLst/>
                <a:gdLst>
                  <a:gd name="T0" fmla="*/ 51 w 68"/>
                  <a:gd name="T1" fmla="*/ 42 h 93"/>
                  <a:gd name="T2" fmla="*/ 51 w 68"/>
                  <a:gd name="T3" fmla="*/ 34 h 93"/>
                  <a:gd name="T4" fmla="*/ 38 w 68"/>
                  <a:gd name="T5" fmla="*/ 34 h 93"/>
                  <a:gd name="T6" fmla="*/ 38 w 68"/>
                  <a:gd name="T7" fmla="*/ 28 h 93"/>
                  <a:gd name="T8" fmla="*/ 47 w 68"/>
                  <a:gd name="T9" fmla="*/ 14 h 93"/>
                  <a:gd name="T10" fmla="*/ 33 w 68"/>
                  <a:gd name="T11" fmla="*/ 0 h 93"/>
                  <a:gd name="T12" fmla="*/ 19 w 68"/>
                  <a:gd name="T13" fmla="*/ 14 h 93"/>
                  <a:gd name="T14" fmla="*/ 29 w 68"/>
                  <a:gd name="T15" fmla="*/ 28 h 93"/>
                  <a:gd name="T16" fmla="*/ 29 w 68"/>
                  <a:gd name="T17" fmla="*/ 34 h 93"/>
                  <a:gd name="T18" fmla="*/ 15 w 68"/>
                  <a:gd name="T19" fmla="*/ 34 h 93"/>
                  <a:gd name="T20" fmla="*/ 15 w 68"/>
                  <a:gd name="T21" fmla="*/ 42 h 93"/>
                  <a:gd name="T22" fmla="*/ 29 w 68"/>
                  <a:gd name="T23" fmla="*/ 42 h 93"/>
                  <a:gd name="T24" fmla="*/ 29 w 68"/>
                  <a:gd name="T25" fmla="*/ 85 h 93"/>
                  <a:gd name="T26" fmla="*/ 13 w 68"/>
                  <a:gd name="T27" fmla="*/ 73 h 93"/>
                  <a:gd name="T28" fmla="*/ 19 w 68"/>
                  <a:gd name="T29" fmla="*/ 68 h 93"/>
                  <a:gd name="T30" fmla="*/ 0 w 68"/>
                  <a:gd name="T31" fmla="*/ 65 h 93"/>
                  <a:gd name="T32" fmla="*/ 1 w 68"/>
                  <a:gd name="T33" fmla="*/ 84 h 93"/>
                  <a:gd name="T34" fmla="*/ 7 w 68"/>
                  <a:gd name="T35" fmla="*/ 79 h 93"/>
                  <a:gd name="T36" fmla="*/ 34 w 68"/>
                  <a:gd name="T37" fmla="*/ 93 h 93"/>
                  <a:gd name="T38" fmla="*/ 62 w 68"/>
                  <a:gd name="T39" fmla="*/ 80 h 93"/>
                  <a:gd name="T40" fmla="*/ 67 w 68"/>
                  <a:gd name="T41" fmla="*/ 85 h 93"/>
                  <a:gd name="T42" fmla="*/ 68 w 68"/>
                  <a:gd name="T43" fmla="*/ 65 h 93"/>
                  <a:gd name="T44" fmla="*/ 50 w 68"/>
                  <a:gd name="T45" fmla="*/ 69 h 93"/>
                  <a:gd name="T46" fmla="*/ 56 w 68"/>
                  <a:gd name="T47" fmla="*/ 74 h 93"/>
                  <a:gd name="T48" fmla="*/ 38 w 68"/>
                  <a:gd name="T49" fmla="*/ 85 h 93"/>
                  <a:gd name="T50" fmla="*/ 38 w 68"/>
                  <a:gd name="T51" fmla="*/ 42 h 93"/>
                  <a:gd name="T52" fmla="*/ 51 w 68"/>
                  <a:gd name="T53" fmla="*/ 42 h 93"/>
                  <a:gd name="T54" fmla="*/ 33 w 68"/>
                  <a:gd name="T55" fmla="*/ 20 h 93"/>
                  <a:gd name="T56" fmla="*/ 27 w 68"/>
                  <a:gd name="T57" fmla="*/ 14 h 93"/>
                  <a:gd name="T58" fmla="*/ 33 w 68"/>
                  <a:gd name="T59" fmla="*/ 8 h 93"/>
                  <a:gd name="T60" fmla="*/ 39 w 68"/>
                  <a:gd name="T61" fmla="*/ 14 h 93"/>
                  <a:gd name="T62" fmla="*/ 33 w 68"/>
                  <a:gd name="T63"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93">
                    <a:moveTo>
                      <a:pt x="51" y="42"/>
                    </a:moveTo>
                    <a:cubicBezTo>
                      <a:pt x="51" y="34"/>
                      <a:pt x="51" y="34"/>
                      <a:pt x="51" y="34"/>
                    </a:cubicBezTo>
                    <a:cubicBezTo>
                      <a:pt x="38" y="34"/>
                      <a:pt x="38" y="34"/>
                      <a:pt x="38" y="34"/>
                    </a:cubicBezTo>
                    <a:cubicBezTo>
                      <a:pt x="38" y="28"/>
                      <a:pt x="38" y="28"/>
                      <a:pt x="38" y="28"/>
                    </a:cubicBezTo>
                    <a:cubicBezTo>
                      <a:pt x="43" y="26"/>
                      <a:pt x="47" y="21"/>
                      <a:pt x="47" y="14"/>
                    </a:cubicBezTo>
                    <a:cubicBezTo>
                      <a:pt x="47" y="6"/>
                      <a:pt x="41" y="0"/>
                      <a:pt x="33" y="0"/>
                    </a:cubicBezTo>
                    <a:cubicBezTo>
                      <a:pt x="25" y="0"/>
                      <a:pt x="19" y="6"/>
                      <a:pt x="19" y="14"/>
                    </a:cubicBezTo>
                    <a:cubicBezTo>
                      <a:pt x="19" y="21"/>
                      <a:pt x="23" y="26"/>
                      <a:pt x="29" y="28"/>
                    </a:cubicBezTo>
                    <a:cubicBezTo>
                      <a:pt x="29" y="34"/>
                      <a:pt x="29" y="34"/>
                      <a:pt x="29" y="34"/>
                    </a:cubicBezTo>
                    <a:cubicBezTo>
                      <a:pt x="15" y="34"/>
                      <a:pt x="15" y="34"/>
                      <a:pt x="15" y="34"/>
                    </a:cubicBezTo>
                    <a:cubicBezTo>
                      <a:pt x="15" y="42"/>
                      <a:pt x="15" y="42"/>
                      <a:pt x="15" y="42"/>
                    </a:cubicBezTo>
                    <a:cubicBezTo>
                      <a:pt x="29" y="42"/>
                      <a:pt x="29" y="42"/>
                      <a:pt x="29" y="42"/>
                    </a:cubicBezTo>
                    <a:cubicBezTo>
                      <a:pt x="29" y="85"/>
                      <a:pt x="29" y="85"/>
                      <a:pt x="29" y="85"/>
                    </a:cubicBezTo>
                    <a:cubicBezTo>
                      <a:pt x="20" y="83"/>
                      <a:pt x="15" y="76"/>
                      <a:pt x="13" y="73"/>
                    </a:cubicBezTo>
                    <a:cubicBezTo>
                      <a:pt x="19" y="68"/>
                      <a:pt x="19" y="68"/>
                      <a:pt x="19" y="68"/>
                    </a:cubicBezTo>
                    <a:cubicBezTo>
                      <a:pt x="0" y="65"/>
                      <a:pt x="0" y="65"/>
                      <a:pt x="0" y="65"/>
                    </a:cubicBezTo>
                    <a:cubicBezTo>
                      <a:pt x="1" y="84"/>
                      <a:pt x="1" y="84"/>
                      <a:pt x="1" y="84"/>
                    </a:cubicBezTo>
                    <a:cubicBezTo>
                      <a:pt x="7" y="79"/>
                      <a:pt x="7" y="79"/>
                      <a:pt x="7" y="79"/>
                    </a:cubicBezTo>
                    <a:cubicBezTo>
                      <a:pt x="10" y="84"/>
                      <a:pt x="19" y="93"/>
                      <a:pt x="34" y="93"/>
                    </a:cubicBezTo>
                    <a:cubicBezTo>
                      <a:pt x="48" y="93"/>
                      <a:pt x="58" y="85"/>
                      <a:pt x="62" y="80"/>
                    </a:cubicBezTo>
                    <a:cubicBezTo>
                      <a:pt x="67" y="85"/>
                      <a:pt x="67" y="85"/>
                      <a:pt x="67" y="85"/>
                    </a:cubicBezTo>
                    <a:cubicBezTo>
                      <a:pt x="68" y="65"/>
                      <a:pt x="68" y="65"/>
                      <a:pt x="68" y="65"/>
                    </a:cubicBezTo>
                    <a:cubicBezTo>
                      <a:pt x="50" y="69"/>
                      <a:pt x="50" y="69"/>
                      <a:pt x="50" y="69"/>
                    </a:cubicBezTo>
                    <a:cubicBezTo>
                      <a:pt x="56" y="74"/>
                      <a:pt x="56" y="74"/>
                      <a:pt x="56" y="74"/>
                    </a:cubicBezTo>
                    <a:cubicBezTo>
                      <a:pt x="53" y="77"/>
                      <a:pt x="47" y="83"/>
                      <a:pt x="38" y="85"/>
                    </a:cubicBezTo>
                    <a:cubicBezTo>
                      <a:pt x="38" y="42"/>
                      <a:pt x="38" y="42"/>
                      <a:pt x="38" y="42"/>
                    </a:cubicBezTo>
                    <a:lnTo>
                      <a:pt x="51" y="42"/>
                    </a:lnTo>
                    <a:close/>
                    <a:moveTo>
                      <a:pt x="33" y="20"/>
                    </a:moveTo>
                    <a:cubicBezTo>
                      <a:pt x="30" y="20"/>
                      <a:pt x="27" y="18"/>
                      <a:pt x="27" y="14"/>
                    </a:cubicBezTo>
                    <a:cubicBezTo>
                      <a:pt x="27" y="11"/>
                      <a:pt x="30" y="8"/>
                      <a:pt x="33" y="8"/>
                    </a:cubicBezTo>
                    <a:cubicBezTo>
                      <a:pt x="36" y="8"/>
                      <a:pt x="39" y="11"/>
                      <a:pt x="39" y="14"/>
                    </a:cubicBezTo>
                    <a:cubicBezTo>
                      <a:pt x="39" y="18"/>
                      <a:pt x="36" y="20"/>
                      <a:pt x="3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 name="Freeform 7"/>
              <p:cNvSpPr>
                <a:spLocks noEditPoints="1"/>
              </p:cNvSpPr>
              <p:nvPr/>
            </p:nvSpPr>
            <p:spPr bwMode="auto">
              <a:xfrm>
                <a:off x="4127500" y="726206"/>
                <a:ext cx="4559300" cy="5261845"/>
              </a:xfrm>
              <a:custGeom>
                <a:avLst/>
                <a:gdLst>
                  <a:gd name="T0" fmla="*/ 1257 w 2518"/>
                  <a:gd name="T1" fmla="*/ 84 h 2906"/>
                  <a:gd name="T2" fmla="*/ 2444 w 2518"/>
                  <a:gd name="T3" fmla="*/ 770 h 2906"/>
                  <a:gd name="T4" fmla="*/ 2444 w 2518"/>
                  <a:gd name="T5" fmla="*/ 2137 h 2906"/>
                  <a:gd name="T6" fmla="*/ 1257 w 2518"/>
                  <a:gd name="T7" fmla="*/ 2818 h 2906"/>
                  <a:gd name="T8" fmla="*/ 74 w 2518"/>
                  <a:gd name="T9" fmla="*/ 2137 h 2906"/>
                  <a:gd name="T10" fmla="*/ 74 w 2518"/>
                  <a:gd name="T11" fmla="*/ 770 h 2906"/>
                  <a:gd name="T12" fmla="*/ 1257 w 2518"/>
                  <a:gd name="T13" fmla="*/ 84 h 2906"/>
                  <a:gd name="T14" fmla="*/ 1257 w 2518"/>
                  <a:gd name="T15" fmla="*/ 0 h 2906"/>
                  <a:gd name="T16" fmla="*/ 0 w 2518"/>
                  <a:gd name="T17" fmla="*/ 723 h 2906"/>
                  <a:gd name="T18" fmla="*/ 0 w 2518"/>
                  <a:gd name="T19" fmla="*/ 2179 h 2906"/>
                  <a:gd name="T20" fmla="*/ 1257 w 2518"/>
                  <a:gd name="T21" fmla="*/ 2906 h 2906"/>
                  <a:gd name="T22" fmla="*/ 2518 w 2518"/>
                  <a:gd name="T23" fmla="*/ 2179 h 2906"/>
                  <a:gd name="T24" fmla="*/ 2518 w 2518"/>
                  <a:gd name="T25" fmla="*/ 723 h 2906"/>
                  <a:gd name="T26" fmla="*/ 1257 w 2518"/>
                  <a:gd name="T27" fmla="*/ 0 h 2906"/>
                  <a:gd name="T28" fmla="*/ 1257 w 2518"/>
                  <a:gd name="T29" fmla="*/ 0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8" h="2906">
                    <a:moveTo>
                      <a:pt x="1257" y="84"/>
                    </a:moveTo>
                    <a:lnTo>
                      <a:pt x="2444" y="770"/>
                    </a:lnTo>
                    <a:lnTo>
                      <a:pt x="2444" y="2137"/>
                    </a:lnTo>
                    <a:lnTo>
                      <a:pt x="1257" y="2818"/>
                    </a:lnTo>
                    <a:lnTo>
                      <a:pt x="74" y="2137"/>
                    </a:lnTo>
                    <a:lnTo>
                      <a:pt x="74" y="770"/>
                    </a:lnTo>
                    <a:lnTo>
                      <a:pt x="1257" y="84"/>
                    </a:lnTo>
                    <a:close/>
                    <a:moveTo>
                      <a:pt x="1257" y="0"/>
                    </a:moveTo>
                    <a:lnTo>
                      <a:pt x="0" y="723"/>
                    </a:lnTo>
                    <a:lnTo>
                      <a:pt x="0" y="2179"/>
                    </a:lnTo>
                    <a:lnTo>
                      <a:pt x="1257" y="2906"/>
                    </a:lnTo>
                    <a:lnTo>
                      <a:pt x="2518" y="2179"/>
                    </a:lnTo>
                    <a:lnTo>
                      <a:pt x="2518" y="723"/>
                    </a:lnTo>
                    <a:lnTo>
                      <a:pt x="1257" y="0"/>
                    </a:lnTo>
                    <a:lnTo>
                      <a:pt x="12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Freeform 9"/>
              <p:cNvSpPr>
                <a:spLocks noEditPoints="1"/>
              </p:cNvSpPr>
              <p:nvPr/>
            </p:nvSpPr>
            <p:spPr bwMode="auto">
              <a:xfrm>
                <a:off x="4404535" y="1044886"/>
                <a:ext cx="4005231" cy="4624485"/>
              </a:xfrm>
              <a:custGeom>
                <a:avLst/>
                <a:gdLst>
                  <a:gd name="T0" fmla="*/ 1104 w 2212"/>
                  <a:gd name="T1" fmla="*/ 19 h 2554"/>
                  <a:gd name="T2" fmla="*/ 2193 w 2212"/>
                  <a:gd name="T3" fmla="*/ 649 h 2554"/>
                  <a:gd name="T4" fmla="*/ 2193 w 2212"/>
                  <a:gd name="T5" fmla="*/ 1905 h 2554"/>
                  <a:gd name="T6" fmla="*/ 1104 w 2212"/>
                  <a:gd name="T7" fmla="*/ 2531 h 2554"/>
                  <a:gd name="T8" fmla="*/ 18 w 2212"/>
                  <a:gd name="T9" fmla="*/ 1905 h 2554"/>
                  <a:gd name="T10" fmla="*/ 18 w 2212"/>
                  <a:gd name="T11" fmla="*/ 649 h 2554"/>
                  <a:gd name="T12" fmla="*/ 1104 w 2212"/>
                  <a:gd name="T13" fmla="*/ 19 h 2554"/>
                  <a:gd name="T14" fmla="*/ 1104 w 2212"/>
                  <a:gd name="T15" fmla="*/ 0 h 2554"/>
                  <a:gd name="T16" fmla="*/ 0 w 2212"/>
                  <a:gd name="T17" fmla="*/ 640 h 2554"/>
                  <a:gd name="T18" fmla="*/ 0 w 2212"/>
                  <a:gd name="T19" fmla="*/ 1915 h 2554"/>
                  <a:gd name="T20" fmla="*/ 1104 w 2212"/>
                  <a:gd name="T21" fmla="*/ 2554 h 2554"/>
                  <a:gd name="T22" fmla="*/ 2212 w 2212"/>
                  <a:gd name="T23" fmla="*/ 1915 h 2554"/>
                  <a:gd name="T24" fmla="*/ 2212 w 2212"/>
                  <a:gd name="T25" fmla="*/ 635 h 2554"/>
                  <a:gd name="T26" fmla="*/ 1104 w 2212"/>
                  <a:gd name="T27" fmla="*/ 0 h 2554"/>
                  <a:gd name="T28" fmla="*/ 1104 w 2212"/>
                  <a:gd name="T29" fmla="*/ 0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2" h="2554">
                    <a:moveTo>
                      <a:pt x="1104" y="19"/>
                    </a:moveTo>
                    <a:lnTo>
                      <a:pt x="2193" y="649"/>
                    </a:lnTo>
                    <a:lnTo>
                      <a:pt x="2193" y="1905"/>
                    </a:lnTo>
                    <a:lnTo>
                      <a:pt x="1104" y="2531"/>
                    </a:lnTo>
                    <a:lnTo>
                      <a:pt x="18" y="1905"/>
                    </a:lnTo>
                    <a:lnTo>
                      <a:pt x="18" y="649"/>
                    </a:lnTo>
                    <a:lnTo>
                      <a:pt x="1104" y="19"/>
                    </a:lnTo>
                    <a:close/>
                    <a:moveTo>
                      <a:pt x="1104" y="0"/>
                    </a:moveTo>
                    <a:lnTo>
                      <a:pt x="0" y="640"/>
                    </a:lnTo>
                    <a:lnTo>
                      <a:pt x="0" y="1915"/>
                    </a:lnTo>
                    <a:lnTo>
                      <a:pt x="1104" y="2554"/>
                    </a:lnTo>
                    <a:lnTo>
                      <a:pt x="2212" y="1915"/>
                    </a:lnTo>
                    <a:lnTo>
                      <a:pt x="2212" y="635"/>
                    </a:lnTo>
                    <a:lnTo>
                      <a:pt x="1104" y="0"/>
                    </a:lnTo>
                    <a:lnTo>
                      <a:pt x="11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 name="Oval 11"/>
              <p:cNvSpPr>
                <a:spLocks noChangeArrowheads="1"/>
              </p:cNvSpPr>
              <p:nvPr/>
            </p:nvSpPr>
            <p:spPr bwMode="auto">
              <a:xfrm>
                <a:off x="6285834" y="124768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Oval 12"/>
              <p:cNvSpPr>
                <a:spLocks noChangeArrowheads="1"/>
              </p:cNvSpPr>
              <p:nvPr/>
            </p:nvSpPr>
            <p:spPr bwMode="auto">
              <a:xfrm>
                <a:off x="6285834" y="522575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Oval 13"/>
              <p:cNvSpPr>
                <a:spLocks noChangeArrowheads="1"/>
              </p:cNvSpPr>
              <p:nvPr/>
            </p:nvSpPr>
            <p:spPr bwMode="auto">
              <a:xfrm>
                <a:off x="8040387" y="4242553"/>
                <a:ext cx="242632" cy="244443"/>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 name="Oval 14"/>
              <p:cNvSpPr>
                <a:spLocks noChangeArrowheads="1"/>
              </p:cNvSpPr>
              <p:nvPr/>
            </p:nvSpPr>
            <p:spPr bwMode="auto">
              <a:xfrm>
                <a:off x="8040387" y="222907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Oval 15"/>
              <p:cNvSpPr>
                <a:spLocks noChangeArrowheads="1"/>
              </p:cNvSpPr>
              <p:nvPr/>
            </p:nvSpPr>
            <p:spPr bwMode="auto">
              <a:xfrm>
                <a:off x="4529472" y="4242553"/>
                <a:ext cx="244443" cy="244443"/>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 name="Oval 16"/>
              <p:cNvSpPr>
                <a:spLocks noChangeArrowheads="1"/>
              </p:cNvSpPr>
              <p:nvPr/>
            </p:nvSpPr>
            <p:spPr bwMode="auto">
              <a:xfrm>
                <a:off x="4529472" y="2229073"/>
                <a:ext cx="244443"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74" name="组合 73"/>
            <p:cNvGrpSpPr/>
            <p:nvPr/>
          </p:nvGrpSpPr>
          <p:grpSpPr>
            <a:xfrm>
              <a:off x="6979397" y="3437451"/>
              <a:ext cx="862002" cy="560566"/>
              <a:chOff x="7623517" y="3733929"/>
              <a:chExt cx="234450" cy="152464"/>
            </a:xfrm>
            <a:solidFill>
              <a:srgbClr val="469A29"/>
            </a:solidFill>
          </p:grpSpPr>
          <p:sp>
            <p:nvSpPr>
              <p:cNvPr id="75" name="Freeform 158"/>
              <p:cNvSpPr>
                <a:spLocks/>
              </p:cNvSpPr>
              <p:nvPr/>
            </p:nvSpPr>
            <p:spPr bwMode="auto">
              <a:xfrm>
                <a:off x="7721324" y="3733929"/>
                <a:ext cx="136643" cy="119383"/>
              </a:xfrm>
              <a:custGeom>
                <a:avLst/>
                <a:gdLst>
                  <a:gd name="T0" fmla="*/ 167 w 167"/>
                  <a:gd name="T1" fmla="*/ 0 h 146"/>
                  <a:gd name="T2" fmla="*/ 0 w 167"/>
                  <a:gd name="T3" fmla="*/ 0 h 146"/>
                  <a:gd name="T4" fmla="*/ 0 w 167"/>
                  <a:gd name="T5" fmla="*/ 146 h 146"/>
                  <a:gd name="T6" fmla="*/ 76 w 167"/>
                  <a:gd name="T7" fmla="*/ 146 h 146"/>
                  <a:gd name="T8" fmla="*/ 110 w 167"/>
                  <a:gd name="T9" fmla="*/ 124 h 146"/>
                  <a:gd name="T10" fmla="*/ 145 w 167"/>
                  <a:gd name="T11" fmla="*/ 146 h 146"/>
                  <a:gd name="T12" fmla="*/ 167 w 167"/>
                  <a:gd name="T13" fmla="*/ 146 h 146"/>
                  <a:gd name="T14" fmla="*/ 167 w 167"/>
                  <a:gd name="T15" fmla="*/ 0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46">
                    <a:moveTo>
                      <a:pt x="167" y="0"/>
                    </a:moveTo>
                    <a:cubicBezTo>
                      <a:pt x="0" y="0"/>
                      <a:pt x="0" y="0"/>
                      <a:pt x="0" y="0"/>
                    </a:cubicBezTo>
                    <a:cubicBezTo>
                      <a:pt x="0" y="146"/>
                      <a:pt x="0" y="146"/>
                      <a:pt x="0" y="146"/>
                    </a:cubicBezTo>
                    <a:cubicBezTo>
                      <a:pt x="76" y="146"/>
                      <a:pt x="76" y="146"/>
                      <a:pt x="76" y="146"/>
                    </a:cubicBezTo>
                    <a:cubicBezTo>
                      <a:pt x="82" y="133"/>
                      <a:pt x="95" y="124"/>
                      <a:pt x="110" y="124"/>
                    </a:cubicBezTo>
                    <a:cubicBezTo>
                      <a:pt x="126" y="124"/>
                      <a:pt x="139" y="133"/>
                      <a:pt x="145" y="146"/>
                    </a:cubicBezTo>
                    <a:cubicBezTo>
                      <a:pt x="167" y="146"/>
                      <a:pt x="167" y="146"/>
                      <a:pt x="167" y="146"/>
                    </a:cubicBezTo>
                    <a:lnTo>
                      <a:pt x="16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sp>
            <p:nvSpPr>
              <p:cNvPr id="76" name="Freeform 159"/>
              <p:cNvSpPr>
                <a:spLocks noEditPoints="1"/>
              </p:cNvSpPr>
              <p:nvPr/>
            </p:nvSpPr>
            <p:spPr bwMode="auto">
              <a:xfrm>
                <a:off x="7623517" y="3767011"/>
                <a:ext cx="81986" cy="86300"/>
              </a:xfrm>
              <a:custGeom>
                <a:avLst/>
                <a:gdLst>
                  <a:gd name="T0" fmla="*/ 72 w 102"/>
                  <a:gd name="T1" fmla="*/ 83 h 105"/>
                  <a:gd name="T2" fmla="*/ 102 w 102"/>
                  <a:gd name="T3" fmla="*/ 98 h 105"/>
                  <a:gd name="T4" fmla="*/ 102 w 102"/>
                  <a:gd name="T5" fmla="*/ 0 h 105"/>
                  <a:gd name="T6" fmla="*/ 39 w 102"/>
                  <a:gd name="T7" fmla="*/ 0 h 105"/>
                  <a:gd name="T8" fmla="*/ 0 w 102"/>
                  <a:gd name="T9" fmla="*/ 42 h 105"/>
                  <a:gd name="T10" fmla="*/ 0 w 102"/>
                  <a:gd name="T11" fmla="*/ 105 h 105"/>
                  <a:gd name="T12" fmla="*/ 37 w 102"/>
                  <a:gd name="T13" fmla="*/ 105 h 105"/>
                  <a:gd name="T14" fmla="*/ 72 w 102"/>
                  <a:gd name="T15" fmla="*/ 83 h 105"/>
                  <a:gd name="T16" fmla="*/ 24 w 102"/>
                  <a:gd name="T17" fmla="*/ 46 h 105"/>
                  <a:gd name="T18" fmla="*/ 45 w 102"/>
                  <a:gd name="T19" fmla="*/ 21 h 105"/>
                  <a:gd name="T20" fmla="*/ 79 w 102"/>
                  <a:gd name="T21" fmla="*/ 21 h 105"/>
                  <a:gd name="T22" fmla="*/ 79 w 102"/>
                  <a:gd name="T23" fmla="*/ 67 h 105"/>
                  <a:gd name="T24" fmla="*/ 24 w 102"/>
                  <a:gd name="T25" fmla="*/ 67 h 105"/>
                  <a:gd name="T26" fmla="*/ 24 w 102"/>
                  <a:gd name="T27"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05">
                    <a:moveTo>
                      <a:pt x="72" y="83"/>
                    </a:moveTo>
                    <a:cubicBezTo>
                      <a:pt x="84" y="83"/>
                      <a:pt x="95" y="89"/>
                      <a:pt x="102" y="98"/>
                    </a:cubicBezTo>
                    <a:cubicBezTo>
                      <a:pt x="102" y="0"/>
                      <a:pt x="102" y="0"/>
                      <a:pt x="102" y="0"/>
                    </a:cubicBezTo>
                    <a:cubicBezTo>
                      <a:pt x="39" y="0"/>
                      <a:pt x="39" y="0"/>
                      <a:pt x="39" y="0"/>
                    </a:cubicBezTo>
                    <a:cubicBezTo>
                      <a:pt x="0" y="42"/>
                      <a:pt x="0" y="42"/>
                      <a:pt x="0" y="42"/>
                    </a:cubicBezTo>
                    <a:cubicBezTo>
                      <a:pt x="0" y="105"/>
                      <a:pt x="0" y="105"/>
                      <a:pt x="0" y="105"/>
                    </a:cubicBezTo>
                    <a:cubicBezTo>
                      <a:pt x="37" y="105"/>
                      <a:pt x="37" y="105"/>
                      <a:pt x="37" y="105"/>
                    </a:cubicBezTo>
                    <a:cubicBezTo>
                      <a:pt x="43" y="92"/>
                      <a:pt x="56" y="83"/>
                      <a:pt x="72" y="83"/>
                    </a:cubicBezTo>
                    <a:close/>
                    <a:moveTo>
                      <a:pt x="24" y="46"/>
                    </a:moveTo>
                    <a:cubicBezTo>
                      <a:pt x="45" y="21"/>
                      <a:pt x="45" y="21"/>
                      <a:pt x="45" y="21"/>
                    </a:cubicBezTo>
                    <a:cubicBezTo>
                      <a:pt x="79" y="21"/>
                      <a:pt x="79" y="21"/>
                      <a:pt x="79" y="21"/>
                    </a:cubicBezTo>
                    <a:cubicBezTo>
                      <a:pt x="79" y="67"/>
                      <a:pt x="79" y="67"/>
                      <a:pt x="79" y="67"/>
                    </a:cubicBezTo>
                    <a:cubicBezTo>
                      <a:pt x="24" y="67"/>
                      <a:pt x="24" y="67"/>
                      <a:pt x="24" y="67"/>
                    </a:cubicBezTo>
                    <a:lnTo>
                      <a:pt x="24"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sp>
            <p:nvSpPr>
              <p:cNvPr id="77" name="Oval 160"/>
              <p:cNvSpPr>
                <a:spLocks noChangeArrowheads="1"/>
              </p:cNvSpPr>
              <p:nvPr/>
            </p:nvSpPr>
            <p:spPr bwMode="auto">
              <a:xfrm>
                <a:off x="7660914" y="3844681"/>
                <a:ext cx="41712" cy="417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sp>
            <p:nvSpPr>
              <p:cNvPr id="78" name="Oval 161"/>
              <p:cNvSpPr>
                <a:spLocks noChangeArrowheads="1"/>
              </p:cNvSpPr>
              <p:nvPr/>
            </p:nvSpPr>
            <p:spPr bwMode="auto">
              <a:xfrm>
                <a:off x="7790364" y="3844681"/>
                <a:ext cx="41712" cy="417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grpSp>
      </p:grpSp>
      <p:grpSp>
        <p:nvGrpSpPr>
          <p:cNvPr id="99" name="组合 98"/>
          <p:cNvGrpSpPr/>
          <p:nvPr/>
        </p:nvGrpSpPr>
        <p:grpSpPr>
          <a:xfrm>
            <a:off x="6006587" y="4373529"/>
            <a:ext cx="580957" cy="670477"/>
            <a:chOff x="1134978" y="3731233"/>
            <a:chExt cx="1731780" cy="1998632"/>
          </a:xfrm>
        </p:grpSpPr>
        <p:grpSp>
          <p:nvGrpSpPr>
            <p:cNvPr id="84" name="组合 83"/>
            <p:cNvGrpSpPr/>
            <p:nvPr/>
          </p:nvGrpSpPr>
          <p:grpSpPr>
            <a:xfrm>
              <a:off x="1134978" y="3731233"/>
              <a:ext cx="1731780" cy="1998632"/>
              <a:chOff x="4127500" y="726213"/>
              <a:chExt cx="4559300" cy="5261847"/>
            </a:xfrm>
            <a:solidFill>
              <a:srgbClr val="469A29"/>
            </a:solidFill>
          </p:grpSpPr>
          <p:sp>
            <p:nvSpPr>
              <p:cNvPr id="85" name="Freeform 5"/>
              <p:cNvSpPr>
                <a:spLocks noEditPoints="1"/>
              </p:cNvSpPr>
              <p:nvPr/>
            </p:nvSpPr>
            <p:spPr bwMode="auto">
              <a:xfrm>
                <a:off x="6237335" y="4601716"/>
                <a:ext cx="339629" cy="464698"/>
              </a:xfrm>
              <a:custGeom>
                <a:avLst/>
                <a:gdLst>
                  <a:gd name="T0" fmla="*/ 51 w 68"/>
                  <a:gd name="T1" fmla="*/ 42 h 93"/>
                  <a:gd name="T2" fmla="*/ 51 w 68"/>
                  <a:gd name="T3" fmla="*/ 34 h 93"/>
                  <a:gd name="T4" fmla="*/ 38 w 68"/>
                  <a:gd name="T5" fmla="*/ 34 h 93"/>
                  <a:gd name="T6" fmla="*/ 38 w 68"/>
                  <a:gd name="T7" fmla="*/ 28 h 93"/>
                  <a:gd name="T8" fmla="*/ 47 w 68"/>
                  <a:gd name="T9" fmla="*/ 14 h 93"/>
                  <a:gd name="T10" fmla="*/ 33 w 68"/>
                  <a:gd name="T11" fmla="*/ 0 h 93"/>
                  <a:gd name="T12" fmla="*/ 19 w 68"/>
                  <a:gd name="T13" fmla="*/ 14 h 93"/>
                  <a:gd name="T14" fmla="*/ 29 w 68"/>
                  <a:gd name="T15" fmla="*/ 28 h 93"/>
                  <a:gd name="T16" fmla="*/ 29 w 68"/>
                  <a:gd name="T17" fmla="*/ 34 h 93"/>
                  <a:gd name="T18" fmla="*/ 15 w 68"/>
                  <a:gd name="T19" fmla="*/ 34 h 93"/>
                  <a:gd name="T20" fmla="*/ 15 w 68"/>
                  <a:gd name="T21" fmla="*/ 42 h 93"/>
                  <a:gd name="T22" fmla="*/ 29 w 68"/>
                  <a:gd name="T23" fmla="*/ 42 h 93"/>
                  <a:gd name="T24" fmla="*/ 29 w 68"/>
                  <a:gd name="T25" fmla="*/ 85 h 93"/>
                  <a:gd name="T26" fmla="*/ 13 w 68"/>
                  <a:gd name="T27" fmla="*/ 73 h 93"/>
                  <a:gd name="T28" fmla="*/ 19 w 68"/>
                  <a:gd name="T29" fmla="*/ 68 h 93"/>
                  <a:gd name="T30" fmla="*/ 0 w 68"/>
                  <a:gd name="T31" fmla="*/ 65 h 93"/>
                  <a:gd name="T32" fmla="*/ 1 w 68"/>
                  <a:gd name="T33" fmla="*/ 84 h 93"/>
                  <a:gd name="T34" fmla="*/ 7 w 68"/>
                  <a:gd name="T35" fmla="*/ 79 h 93"/>
                  <a:gd name="T36" fmla="*/ 34 w 68"/>
                  <a:gd name="T37" fmla="*/ 93 h 93"/>
                  <a:gd name="T38" fmla="*/ 62 w 68"/>
                  <a:gd name="T39" fmla="*/ 80 h 93"/>
                  <a:gd name="T40" fmla="*/ 67 w 68"/>
                  <a:gd name="T41" fmla="*/ 85 h 93"/>
                  <a:gd name="T42" fmla="*/ 68 w 68"/>
                  <a:gd name="T43" fmla="*/ 65 h 93"/>
                  <a:gd name="T44" fmla="*/ 50 w 68"/>
                  <a:gd name="T45" fmla="*/ 69 h 93"/>
                  <a:gd name="T46" fmla="*/ 56 w 68"/>
                  <a:gd name="T47" fmla="*/ 74 h 93"/>
                  <a:gd name="T48" fmla="*/ 38 w 68"/>
                  <a:gd name="T49" fmla="*/ 85 h 93"/>
                  <a:gd name="T50" fmla="*/ 38 w 68"/>
                  <a:gd name="T51" fmla="*/ 42 h 93"/>
                  <a:gd name="T52" fmla="*/ 51 w 68"/>
                  <a:gd name="T53" fmla="*/ 42 h 93"/>
                  <a:gd name="T54" fmla="*/ 33 w 68"/>
                  <a:gd name="T55" fmla="*/ 20 h 93"/>
                  <a:gd name="T56" fmla="*/ 27 w 68"/>
                  <a:gd name="T57" fmla="*/ 14 h 93"/>
                  <a:gd name="T58" fmla="*/ 33 w 68"/>
                  <a:gd name="T59" fmla="*/ 8 h 93"/>
                  <a:gd name="T60" fmla="*/ 39 w 68"/>
                  <a:gd name="T61" fmla="*/ 14 h 93"/>
                  <a:gd name="T62" fmla="*/ 33 w 68"/>
                  <a:gd name="T63"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93">
                    <a:moveTo>
                      <a:pt x="51" y="42"/>
                    </a:moveTo>
                    <a:cubicBezTo>
                      <a:pt x="51" y="34"/>
                      <a:pt x="51" y="34"/>
                      <a:pt x="51" y="34"/>
                    </a:cubicBezTo>
                    <a:cubicBezTo>
                      <a:pt x="38" y="34"/>
                      <a:pt x="38" y="34"/>
                      <a:pt x="38" y="34"/>
                    </a:cubicBezTo>
                    <a:cubicBezTo>
                      <a:pt x="38" y="28"/>
                      <a:pt x="38" y="28"/>
                      <a:pt x="38" y="28"/>
                    </a:cubicBezTo>
                    <a:cubicBezTo>
                      <a:pt x="43" y="26"/>
                      <a:pt x="47" y="21"/>
                      <a:pt x="47" y="14"/>
                    </a:cubicBezTo>
                    <a:cubicBezTo>
                      <a:pt x="47" y="6"/>
                      <a:pt x="41" y="0"/>
                      <a:pt x="33" y="0"/>
                    </a:cubicBezTo>
                    <a:cubicBezTo>
                      <a:pt x="25" y="0"/>
                      <a:pt x="19" y="6"/>
                      <a:pt x="19" y="14"/>
                    </a:cubicBezTo>
                    <a:cubicBezTo>
                      <a:pt x="19" y="21"/>
                      <a:pt x="23" y="26"/>
                      <a:pt x="29" y="28"/>
                    </a:cubicBezTo>
                    <a:cubicBezTo>
                      <a:pt x="29" y="34"/>
                      <a:pt x="29" y="34"/>
                      <a:pt x="29" y="34"/>
                    </a:cubicBezTo>
                    <a:cubicBezTo>
                      <a:pt x="15" y="34"/>
                      <a:pt x="15" y="34"/>
                      <a:pt x="15" y="34"/>
                    </a:cubicBezTo>
                    <a:cubicBezTo>
                      <a:pt x="15" y="42"/>
                      <a:pt x="15" y="42"/>
                      <a:pt x="15" y="42"/>
                    </a:cubicBezTo>
                    <a:cubicBezTo>
                      <a:pt x="29" y="42"/>
                      <a:pt x="29" y="42"/>
                      <a:pt x="29" y="42"/>
                    </a:cubicBezTo>
                    <a:cubicBezTo>
                      <a:pt x="29" y="85"/>
                      <a:pt x="29" y="85"/>
                      <a:pt x="29" y="85"/>
                    </a:cubicBezTo>
                    <a:cubicBezTo>
                      <a:pt x="20" y="83"/>
                      <a:pt x="15" y="76"/>
                      <a:pt x="13" y="73"/>
                    </a:cubicBezTo>
                    <a:cubicBezTo>
                      <a:pt x="19" y="68"/>
                      <a:pt x="19" y="68"/>
                      <a:pt x="19" y="68"/>
                    </a:cubicBezTo>
                    <a:cubicBezTo>
                      <a:pt x="0" y="65"/>
                      <a:pt x="0" y="65"/>
                      <a:pt x="0" y="65"/>
                    </a:cubicBezTo>
                    <a:cubicBezTo>
                      <a:pt x="1" y="84"/>
                      <a:pt x="1" y="84"/>
                      <a:pt x="1" y="84"/>
                    </a:cubicBezTo>
                    <a:cubicBezTo>
                      <a:pt x="7" y="79"/>
                      <a:pt x="7" y="79"/>
                      <a:pt x="7" y="79"/>
                    </a:cubicBezTo>
                    <a:cubicBezTo>
                      <a:pt x="10" y="84"/>
                      <a:pt x="19" y="93"/>
                      <a:pt x="34" y="93"/>
                    </a:cubicBezTo>
                    <a:cubicBezTo>
                      <a:pt x="48" y="93"/>
                      <a:pt x="58" y="85"/>
                      <a:pt x="62" y="80"/>
                    </a:cubicBezTo>
                    <a:cubicBezTo>
                      <a:pt x="67" y="85"/>
                      <a:pt x="67" y="85"/>
                      <a:pt x="67" y="85"/>
                    </a:cubicBezTo>
                    <a:cubicBezTo>
                      <a:pt x="68" y="65"/>
                      <a:pt x="68" y="65"/>
                      <a:pt x="68" y="65"/>
                    </a:cubicBezTo>
                    <a:cubicBezTo>
                      <a:pt x="50" y="69"/>
                      <a:pt x="50" y="69"/>
                      <a:pt x="50" y="69"/>
                    </a:cubicBezTo>
                    <a:cubicBezTo>
                      <a:pt x="56" y="74"/>
                      <a:pt x="56" y="74"/>
                      <a:pt x="56" y="74"/>
                    </a:cubicBezTo>
                    <a:cubicBezTo>
                      <a:pt x="53" y="77"/>
                      <a:pt x="47" y="83"/>
                      <a:pt x="38" y="85"/>
                    </a:cubicBezTo>
                    <a:cubicBezTo>
                      <a:pt x="38" y="42"/>
                      <a:pt x="38" y="42"/>
                      <a:pt x="38" y="42"/>
                    </a:cubicBezTo>
                    <a:lnTo>
                      <a:pt x="51" y="42"/>
                    </a:lnTo>
                    <a:close/>
                    <a:moveTo>
                      <a:pt x="33" y="20"/>
                    </a:moveTo>
                    <a:cubicBezTo>
                      <a:pt x="30" y="20"/>
                      <a:pt x="27" y="18"/>
                      <a:pt x="27" y="14"/>
                    </a:cubicBezTo>
                    <a:cubicBezTo>
                      <a:pt x="27" y="11"/>
                      <a:pt x="30" y="8"/>
                      <a:pt x="33" y="8"/>
                    </a:cubicBezTo>
                    <a:cubicBezTo>
                      <a:pt x="36" y="8"/>
                      <a:pt x="39" y="11"/>
                      <a:pt x="39" y="14"/>
                    </a:cubicBezTo>
                    <a:cubicBezTo>
                      <a:pt x="39" y="18"/>
                      <a:pt x="36" y="20"/>
                      <a:pt x="3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6" name="Freeform 7"/>
              <p:cNvSpPr>
                <a:spLocks noEditPoints="1"/>
              </p:cNvSpPr>
              <p:nvPr/>
            </p:nvSpPr>
            <p:spPr bwMode="auto">
              <a:xfrm>
                <a:off x="4127500" y="726213"/>
                <a:ext cx="4559300" cy="5261847"/>
              </a:xfrm>
              <a:custGeom>
                <a:avLst/>
                <a:gdLst>
                  <a:gd name="T0" fmla="*/ 1257 w 2518"/>
                  <a:gd name="T1" fmla="*/ 84 h 2906"/>
                  <a:gd name="T2" fmla="*/ 2444 w 2518"/>
                  <a:gd name="T3" fmla="*/ 770 h 2906"/>
                  <a:gd name="T4" fmla="*/ 2444 w 2518"/>
                  <a:gd name="T5" fmla="*/ 2137 h 2906"/>
                  <a:gd name="T6" fmla="*/ 1257 w 2518"/>
                  <a:gd name="T7" fmla="*/ 2818 h 2906"/>
                  <a:gd name="T8" fmla="*/ 74 w 2518"/>
                  <a:gd name="T9" fmla="*/ 2137 h 2906"/>
                  <a:gd name="T10" fmla="*/ 74 w 2518"/>
                  <a:gd name="T11" fmla="*/ 770 h 2906"/>
                  <a:gd name="T12" fmla="*/ 1257 w 2518"/>
                  <a:gd name="T13" fmla="*/ 84 h 2906"/>
                  <a:gd name="T14" fmla="*/ 1257 w 2518"/>
                  <a:gd name="T15" fmla="*/ 0 h 2906"/>
                  <a:gd name="T16" fmla="*/ 0 w 2518"/>
                  <a:gd name="T17" fmla="*/ 723 h 2906"/>
                  <a:gd name="T18" fmla="*/ 0 w 2518"/>
                  <a:gd name="T19" fmla="*/ 2179 h 2906"/>
                  <a:gd name="T20" fmla="*/ 1257 w 2518"/>
                  <a:gd name="T21" fmla="*/ 2906 h 2906"/>
                  <a:gd name="T22" fmla="*/ 2518 w 2518"/>
                  <a:gd name="T23" fmla="*/ 2179 h 2906"/>
                  <a:gd name="T24" fmla="*/ 2518 w 2518"/>
                  <a:gd name="T25" fmla="*/ 723 h 2906"/>
                  <a:gd name="T26" fmla="*/ 1257 w 2518"/>
                  <a:gd name="T27" fmla="*/ 0 h 2906"/>
                  <a:gd name="T28" fmla="*/ 1257 w 2518"/>
                  <a:gd name="T29" fmla="*/ 0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8" h="2906">
                    <a:moveTo>
                      <a:pt x="1257" y="84"/>
                    </a:moveTo>
                    <a:lnTo>
                      <a:pt x="2444" y="770"/>
                    </a:lnTo>
                    <a:lnTo>
                      <a:pt x="2444" y="2137"/>
                    </a:lnTo>
                    <a:lnTo>
                      <a:pt x="1257" y="2818"/>
                    </a:lnTo>
                    <a:lnTo>
                      <a:pt x="74" y="2137"/>
                    </a:lnTo>
                    <a:lnTo>
                      <a:pt x="74" y="770"/>
                    </a:lnTo>
                    <a:lnTo>
                      <a:pt x="1257" y="84"/>
                    </a:lnTo>
                    <a:close/>
                    <a:moveTo>
                      <a:pt x="1257" y="0"/>
                    </a:moveTo>
                    <a:lnTo>
                      <a:pt x="0" y="723"/>
                    </a:lnTo>
                    <a:lnTo>
                      <a:pt x="0" y="2179"/>
                    </a:lnTo>
                    <a:lnTo>
                      <a:pt x="1257" y="2906"/>
                    </a:lnTo>
                    <a:lnTo>
                      <a:pt x="2518" y="2179"/>
                    </a:lnTo>
                    <a:lnTo>
                      <a:pt x="2518" y="723"/>
                    </a:lnTo>
                    <a:lnTo>
                      <a:pt x="1257" y="0"/>
                    </a:lnTo>
                    <a:lnTo>
                      <a:pt x="12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7" name="Freeform 9"/>
              <p:cNvSpPr>
                <a:spLocks noEditPoints="1"/>
              </p:cNvSpPr>
              <p:nvPr/>
            </p:nvSpPr>
            <p:spPr bwMode="auto">
              <a:xfrm>
                <a:off x="4404535" y="1044886"/>
                <a:ext cx="4005231" cy="4624485"/>
              </a:xfrm>
              <a:custGeom>
                <a:avLst/>
                <a:gdLst>
                  <a:gd name="T0" fmla="*/ 1104 w 2212"/>
                  <a:gd name="T1" fmla="*/ 19 h 2554"/>
                  <a:gd name="T2" fmla="*/ 2193 w 2212"/>
                  <a:gd name="T3" fmla="*/ 649 h 2554"/>
                  <a:gd name="T4" fmla="*/ 2193 w 2212"/>
                  <a:gd name="T5" fmla="*/ 1905 h 2554"/>
                  <a:gd name="T6" fmla="*/ 1104 w 2212"/>
                  <a:gd name="T7" fmla="*/ 2531 h 2554"/>
                  <a:gd name="T8" fmla="*/ 18 w 2212"/>
                  <a:gd name="T9" fmla="*/ 1905 h 2554"/>
                  <a:gd name="T10" fmla="*/ 18 w 2212"/>
                  <a:gd name="T11" fmla="*/ 649 h 2554"/>
                  <a:gd name="T12" fmla="*/ 1104 w 2212"/>
                  <a:gd name="T13" fmla="*/ 19 h 2554"/>
                  <a:gd name="T14" fmla="*/ 1104 w 2212"/>
                  <a:gd name="T15" fmla="*/ 0 h 2554"/>
                  <a:gd name="T16" fmla="*/ 0 w 2212"/>
                  <a:gd name="T17" fmla="*/ 640 h 2554"/>
                  <a:gd name="T18" fmla="*/ 0 w 2212"/>
                  <a:gd name="T19" fmla="*/ 1915 h 2554"/>
                  <a:gd name="T20" fmla="*/ 1104 w 2212"/>
                  <a:gd name="T21" fmla="*/ 2554 h 2554"/>
                  <a:gd name="T22" fmla="*/ 2212 w 2212"/>
                  <a:gd name="T23" fmla="*/ 1915 h 2554"/>
                  <a:gd name="T24" fmla="*/ 2212 w 2212"/>
                  <a:gd name="T25" fmla="*/ 635 h 2554"/>
                  <a:gd name="T26" fmla="*/ 1104 w 2212"/>
                  <a:gd name="T27" fmla="*/ 0 h 2554"/>
                  <a:gd name="T28" fmla="*/ 1104 w 2212"/>
                  <a:gd name="T29" fmla="*/ 0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2" h="2554">
                    <a:moveTo>
                      <a:pt x="1104" y="19"/>
                    </a:moveTo>
                    <a:lnTo>
                      <a:pt x="2193" y="649"/>
                    </a:lnTo>
                    <a:lnTo>
                      <a:pt x="2193" y="1905"/>
                    </a:lnTo>
                    <a:lnTo>
                      <a:pt x="1104" y="2531"/>
                    </a:lnTo>
                    <a:lnTo>
                      <a:pt x="18" y="1905"/>
                    </a:lnTo>
                    <a:lnTo>
                      <a:pt x="18" y="649"/>
                    </a:lnTo>
                    <a:lnTo>
                      <a:pt x="1104" y="19"/>
                    </a:lnTo>
                    <a:close/>
                    <a:moveTo>
                      <a:pt x="1104" y="0"/>
                    </a:moveTo>
                    <a:lnTo>
                      <a:pt x="0" y="640"/>
                    </a:lnTo>
                    <a:lnTo>
                      <a:pt x="0" y="1915"/>
                    </a:lnTo>
                    <a:lnTo>
                      <a:pt x="1104" y="2554"/>
                    </a:lnTo>
                    <a:lnTo>
                      <a:pt x="2212" y="1915"/>
                    </a:lnTo>
                    <a:lnTo>
                      <a:pt x="2212" y="635"/>
                    </a:lnTo>
                    <a:lnTo>
                      <a:pt x="1104" y="0"/>
                    </a:lnTo>
                    <a:lnTo>
                      <a:pt x="11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8" name="Oval 11"/>
              <p:cNvSpPr>
                <a:spLocks noChangeArrowheads="1"/>
              </p:cNvSpPr>
              <p:nvPr/>
            </p:nvSpPr>
            <p:spPr bwMode="auto">
              <a:xfrm>
                <a:off x="6285834" y="124768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9" name="Oval 12"/>
              <p:cNvSpPr>
                <a:spLocks noChangeArrowheads="1"/>
              </p:cNvSpPr>
              <p:nvPr/>
            </p:nvSpPr>
            <p:spPr bwMode="auto">
              <a:xfrm>
                <a:off x="6285834" y="522575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0" name="Oval 13"/>
              <p:cNvSpPr>
                <a:spLocks noChangeArrowheads="1"/>
              </p:cNvSpPr>
              <p:nvPr/>
            </p:nvSpPr>
            <p:spPr bwMode="auto">
              <a:xfrm>
                <a:off x="8040387" y="4242553"/>
                <a:ext cx="242632" cy="244443"/>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1" name="Oval 14"/>
              <p:cNvSpPr>
                <a:spLocks noChangeArrowheads="1"/>
              </p:cNvSpPr>
              <p:nvPr/>
            </p:nvSpPr>
            <p:spPr bwMode="auto">
              <a:xfrm>
                <a:off x="8040387" y="2229073"/>
                <a:ext cx="242632"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2" name="Oval 15"/>
              <p:cNvSpPr>
                <a:spLocks noChangeArrowheads="1"/>
              </p:cNvSpPr>
              <p:nvPr/>
            </p:nvSpPr>
            <p:spPr bwMode="auto">
              <a:xfrm>
                <a:off x="4529472" y="4242553"/>
                <a:ext cx="244443" cy="244443"/>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3" name="Oval 16"/>
              <p:cNvSpPr>
                <a:spLocks noChangeArrowheads="1"/>
              </p:cNvSpPr>
              <p:nvPr/>
            </p:nvSpPr>
            <p:spPr bwMode="auto">
              <a:xfrm>
                <a:off x="4529472" y="2229073"/>
                <a:ext cx="244443" cy="242632"/>
              </a:xfrm>
              <a:prstGeom prst="ellipse">
                <a:avLst/>
              </a:prstGeom>
              <a:grpFill/>
              <a:ln w="3016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94" name="组合 93"/>
            <p:cNvGrpSpPr/>
            <p:nvPr/>
          </p:nvGrpSpPr>
          <p:grpSpPr>
            <a:xfrm>
              <a:off x="1568487" y="4437006"/>
              <a:ext cx="864759" cy="565832"/>
              <a:chOff x="8093854" y="3733929"/>
              <a:chExt cx="233011" cy="152464"/>
            </a:xfrm>
            <a:solidFill>
              <a:srgbClr val="469A29"/>
            </a:solidFill>
          </p:grpSpPr>
          <p:sp>
            <p:nvSpPr>
              <p:cNvPr id="95" name="Freeform 162"/>
              <p:cNvSpPr>
                <a:spLocks/>
              </p:cNvSpPr>
              <p:nvPr/>
            </p:nvSpPr>
            <p:spPr bwMode="auto">
              <a:xfrm>
                <a:off x="8191661" y="3733929"/>
                <a:ext cx="135204" cy="119383"/>
              </a:xfrm>
              <a:custGeom>
                <a:avLst/>
                <a:gdLst>
                  <a:gd name="T0" fmla="*/ 167 w 167"/>
                  <a:gd name="T1" fmla="*/ 0 h 146"/>
                  <a:gd name="T2" fmla="*/ 0 w 167"/>
                  <a:gd name="T3" fmla="*/ 0 h 146"/>
                  <a:gd name="T4" fmla="*/ 0 w 167"/>
                  <a:gd name="T5" fmla="*/ 146 h 146"/>
                  <a:gd name="T6" fmla="*/ 76 w 167"/>
                  <a:gd name="T7" fmla="*/ 146 h 146"/>
                  <a:gd name="T8" fmla="*/ 111 w 167"/>
                  <a:gd name="T9" fmla="*/ 124 h 146"/>
                  <a:gd name="T10" fmla="*/ 145 w 167"/>
                  <a:gd name="T11" fmla="*/ 146 h 146"/>
                  <a:gd name="T12" fmla="*/ 167 w 167"/>
                  <a:gd name="T13" fmla="*/ 146 h 146"/>
                  <a:gd name="T14" fmla="*/ 167 w 167"/>
                  <a:gd name="T15" fmla="*/ 0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46">
                    <a:moveTo>
                      <a:pt x="167" y="0"/>
                    </a:moveTo>
                    <a:cubicBezTo>
                      <a:pt x="0" y="0"/>
                      <a:pt x="0" y="0"/>
                      <a:pt x="0" y="0"/>
                    </a:cubicBezTo>
                    <a:cubicBezTo>
                      <a:pt x="0" y="146"/>
                      <a:pt x="0" y="146"/>
                      <a:pt x="0" y="146"/>
                    </a:cubicBezTo>
                    <a:cubicBezTo>
                      <a:pt x="76" y="146"/>
                      <a:pt x="76" y="146"/>
                      <a:pt x="76" y="146"/>
                    </a:cubicBezTo>
                    <a:cubicBezTo>
                      <a:pt x="82" y="133"/>
                      <a:pt x="95" y="124"/>
                      <a:pt x="111" y="124"/>
                    </a:cubicBezTo>
                    <a:cubicBezTo>
                      <a:pt x="126" y="124"/>
                      <a:pt x="139" y="133"/>
                      <a:pt x="145" y="146"/>
                    </a:cubicBezTo>
                    <a:cubicBezTo>
                      <a:pt x="167" y="146"/>
                      <a:pt x="167" y="146"/>
                      <a:pt x="167" y="146"/>
                    </a:cubicBezTo>
                    <a:lnTo>
                      <a:pt x="16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sp>
            <p:nvSpPr>
              <p:cNvPr id="96" name="Freeform 163"/>
              <p:cNvSpPr>
                <a:spLocks/>
              </p:cNvSpPr>
              <p:nvPr/>
            </p:nvSpPr>
            <p:spPr bwMode="auto">
              <a:xfrm>
                <a:off x="8093854" y="3767011"/>
                <a:ext cx="83424" cy="86300"/>
              </a:xfrm>
              <a:custGeom>
                <a:avLst/>
                <a:gdLst>
                  <a:gd name="T0" fmla="*/ 71 w 101"/>
                  <a:gd name="T1" fmla="*/ 83 h 105"/>
                  <a:gd name="T2" fmla="*/ 101 w 101"/>
                  <a:gd name="T3" fmla="*/ 98 h 105"/>
                  <a:gd name="T4" fmla="*/ 101 w 101"/>
                  <a:gd name="T5" fmla="*/ 0 h 105"/>
                  <a:gd name="T6" fmla="*/ 38 w 101"/>
                  <a:gd name="T7" fmla="*/ 0 h 105"/>
                  <a:gd name="T8" fmla="*/ 0 w 101"/>
                  <a:gd name="T9" fmla="*/ 42 h 105"/>
                  <a:gd name="T10" fmla="*/ 0 w 101"/>
                  <a:gd name="T11" fmla="*/ 105 h 105"/>
                  <a:gd name="T12" fmla="*/ 36 w 101"/>
                  <a:gd name="T13" fmla="*/ 105 h 105"/>
                  <a:gd name="T14" fmla="*/ 71 w 101"/>
                  <a:gd name="T15" fmla="*/ 83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5">
                    <a:moveTo>
                      <a:pt x="71" y="83"/>
                    </a:moveTo>
                    <a:cubicBezTo>
                      <a:pt x="83" y="83"/>
                      <a:pt x="94" y="89"/>
                      <a:pt x="101" y="98"/>
                    </a:cubicBezTo>
                    <a:cubicBezTo>
                      <a:pt x="101" y="0"/>
                      <a:pt x="101" y="0"/>
                      <a:pt x="101" y="0"/>
                    </a:cubicBezTo>
                    <a:cubicBezTo>
                      <a:pt x="38" y="0"/>
                      <a:pt x="38" y="0"/>
                      <a:pt x="38" y="0"/>
                    </a:cubicBezTo>
                    <a:cubicBezTo>
                      <a:pt x="0" y="42"/>
                      <a:pt x="0" y="42"/>
                      <a:pt x="0" y="42"/>
                    </a:cubicBezTo>
                    <a:cubicBezTo>
                      <a:pt x="0" y="105"/>
                      <a:pt x="0" y="105"/>
                      <a:pt x="0" y="105"/>
                    </a:cubicBezTo>
                    <a:cubicBezTo>
                      <a:pt x="36" y="105"/>
                      <a:pt x="36" y="105"/>
                      <a:pt x="36" y="105"/>
                    </a:cubicBezTo>
                    <a:cubicBezTo>
                      <a:pt x="42" y="92"/>
                      <a:pt x="55" y="83"/>
                      <a:pt x="71"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sp>
            <p:nvSpPr>
              <p:cNvPr id="97" name="Oval 164"/>
              <p:cNvSpPr>
                <a:spLocks noChangeArrowheads="1"/>
              </p:cNvSpPr>
              <p:nvPr/>
            </p:nvSpPr>
            <p:spPr bwMode="auto">
              <a:xfrm>
                <a:off x="8131250" y="3844681"/>
                <a:ext cx="41712" cy="417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sp>
            <p:nvSpPr>
              <p:cNvPr id="98" name="Oval 165"/>
              <p:cNvSpPr>
                <a:spLocks noChangeArrowheads="1"/>
              </p:cNvSpPr>
              <p:nvPr/>
            </p:nvSpPr>
            <p:spPr bwMode="auto">
              <a:xfrm>
                <a:off x="8262140" y="3844681"/>
                <a:ext cx="40273" cy="417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82848" tIns="41424" rIns="82848" bIns="41424"/>
              <a:lstStyle/>
              <a:p>
                <a:pPr eaLnBrk="1" fontAlgn="auto" hangingPunct="1">
                  <a:spcBef>
                    <a:spcPts val="0"/>
                  </a:spcBef>
                  <a:spcAft>
                    <a:spcPts val="0"/>
                  </a:spcAft>
                  <a:defRPr/>
                </a:pPr>
                <a:endParaRPr lang="zh-CN" altLang="en-US" sz="1631">
                  <a:solidFill>
                    <a:prstClr val="black"/>
                  </a:solidFill>
                  <a:latin typeface="+mn-lt"/>
                  <a:ea typeface="+mn-ea"/>
                </a:endParaRPr>
              </a:p>
            </p:txBody>
          </p:sp>
        </p:grpSp>
      </p:grpSp>
      <p:grpSp>
        <p:nvGrpSpPr>
          <p:cNvPr id="104" name="组合 103"/>
          <p:cNvGrpSpPr/>
          <p:nvPr/>
        </p:nvGrpSpPr>
        <p:grpSpPr>
          <a:xfrm>
            <a:off x="-3291" y="0"/>
            <a:ext cx="12195291" cy="6858000"/>
            <a:chOff x="-3291" y="0"/>
            <a:chExt cx="12195291" cy="6858000"/>
          </a:xfrm>
        </p:grpSpPr>
        <p:grpSp>
          <p:nvGrpSpPr>
            <p:cNvPr id="101" name="组合 100"/>
            <p:cNvGrpSpPr/>
            <p:nvPr/>
          </p:nvGrpSpPr>
          <p:grpSpPr>
            <a:xfrm>
              <a:off x="-3291" y="0"/>
              <a:ext cx="12195291" cy="6858000"/>
              <a:chOff x="-3291" y="0"/>
              <a:chExt cx="12195291" cy="6858000"/>
            </a:xfrm>
          </p:grpSpPr>
          <p:sp>
            <p:nvSpPr>
              <p:cNvPr id="4" name="矩形 3"/>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1</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100" name="矩形 99"/>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02" name="图片 101"/>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103"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05" name="图片 1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234" y="1656644"/>
            <a:ext cx="5588000" cy="4191000"/>
          </a:xfrm>
          <a:prstGeom prst="rect">
            <a:avLst/>
          </a:prstGeom>
        </p:spPr>
      </p:pic>
      <p:sp>
        <p:nvSpPr>
          <p:cNvPr id="106" name="矩形 105"/>
          <p:cNvSpPr/>
          <p:nvPr/>
        </p:nvSpPr>
        <p:spPr>
          <a:xfrm>
            <a:off x="731159" y="5868025"/>
            <a:ext cx="4478149" cy="461665"/>
          </a:xfrm>
          <a:prstGeom prst="rect">
            <a:avLst/>
          </a:prstGeom>
        </p:spPr>
        <p:txBody>
          <a:bodyPr wrap="none">
            <a:spAutoFit/>
          </a:bodyPr>
          <a:lstStyle/>
          <a:p>
            <a:r>
              <a:rPr lang="en-US" altLang="zh-CN" sz="2400" dirty="0" err="1"/>
              <a:t>Waymo</a:t>
            </a:r>
            <a:r>
              <a:rPr lang="en-US" altLang="zh-CN" sz="2400" dirty="0"/>
              <a:t> Pacifica driverless minivan</a:t>
            </a:r>
            <a:endParaRPr lang="zh-CN" altLang="en-US" sz="2400" dirty="0"/>
          </a:p>
        </p:txBody>
      </p:sp>
    </p:spTree>
    <p:extLst>
      <p:ext uri="{BB962C8B-B14F-4D97-AF65-F5344CB8AC3E}">
        <p14:creationId xmlns:p14="http://schemas.microsoft.com/office/powerpoint/2010/main" val="1381253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190750"/>
            <a:ext cx="12192000" cy="2533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5"/>
          <p:cNvSpPr/>
          <p:nvPr/>
        </p:nvSpPr>
        <p:spPr>
          <a:xfrm>
            <a:off x="0" y="4000500"/>
            <a:ext cx="2886075" cy="1185478"/>
          </a:xfrm>
          <a:custGeom>
            <a:avLst/>
            <a:gdLst>
              <a:gd name="connsiteX0" fmla="*/ 0 w 3895725"/>
              <a:gd name="connsiteY0" fmla="*/ 0 h 1600200"/>
              <a:gd name="connsiteX1" fmla="*/ 3895725 w 3895725"/>
              <a:gd name="connsiteY1" fmla="*/ 0 h 1600200"/>
              <a:gd name="connsiteX2" fmla="*/ 3895725 w 3895725"/>
              <a:gd name="connsiteY2" fmla="*/ 1600200 h 1600200"/>
              <a:gd name="connsiteX3" fmla="*/ 0 w 3895725"/>
              <a:gd name="connsiteY3" fmla="*/ 1600200 h 1600200"/>
              <a:gd name="connsiteX4" fmla="*/ 0 w 3895725"/>
              <a:gd name="connsiteY4" fmla="*/ 0 h 1600200"/>
              <a:gd name="connsiteX0" fmla="*/ 0 w 3895725"/>
              <a:gd name="connsiteY0" fmla="*/ 0 h 1600200"/>
              <a:gd name="connsiteX1" fmla="*/ 3895725 w 3895725"/>
              <a:gd name="connsiteY1" fmla="*/ 0 h 1600200"/>
              <a:gd name="connsiteX2" fmla="*/ 2933700 w 3895725"/>
              <a:gd name="connsiteY2" fmla="*/ 1581150 h 1600200"/>
              <a:gd name="connsiteX3" fmla="*/ 0 w 3895725"/>
              <a:gd name="connsiteY3" fmla="*/ 1600200 h 1600200"/>
              <a:gd name="connsiteX4" fmla="*/ 0 w 3895725"/>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725" h="1600200">
                <a:moveTo>
                  <a:pt x="0" y="0"/>
                </a:moveTo>
                <a:lnTo>
                  <a:pt x="3895725" y="0"/>
                </a:lnTo>
                <a:lnTo>
                  <a:pt x="2933700" y="1581150"/>
                </a:lnTo>
                <a:lnTo>
                  <a:pt x="0" y="1600200"/>
                </a:lnTo>
                <a:lnTo>
                  <a:pt x="0" y="0"/>
                </a:lnTo>
                <a:close/>
              </a:path>
            </a:pathLst>
          </a:cu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flipV="1">
            <a:off x="9353549" y="1528762"/>
            <a:ext cx="2838450" cy="1165916"/>
          </a:xfrm>
          <a:custGeom>
            <a:avLst/>
            <a:gdLst>
              <a:gd name="connsiteX0" fmla="*/ 0 w 3895725"/>
              <a:gd name="connsiteY0" fmla="*/ 0 h 1600200"/>
              <a:gd name="connsiteX1" fmla="*/ 3895725 w 3895725"/>
              <a:gd name="connsiteY1" fmla="*/ 0 h 1600200"/>
              <a:gd name="connsiteX2" fmla="*/ 3895725 w 3895725"/>
              <a:gd name="connsiteY2" fmla="*/ 1600200 h 1600200"/>
              <a:gd name="connsiteX3" fmla="*/ 0 w 3895725"/>
              <a:gd name="connsiteY3" fmla="*/ 1600200 h 1600200"/>
              <a:gd name="connsiteX4" fmla="*/ 0 w 3895725"/>
              <a:gd name="connsiteY4" fmla="*/ 0 h 1600200"/>
              <a:gd name="connsiteX0" fmla="*/ 0 w 3895725"/>
              <a:gd name="connsiteY0" fmla="*/ 0 h 1600200"/>
              <a:gd name="connsiteX1" fmla="*/ 3895725 w 3895725"/>
              <a:gd name="connsiteY1" fmla="*/ 0 h 1600200"/>
              <a:gd name="connsiteX2" fmla="*/ 2933700 w 3895725"/>
              <a:gd name="connsiteY2" fmla="*/ 1581150 h 1600200"/>
              <a:gd name="connsiteX3" fmla="*/ 0 w 3895725"/>
              <a:gd name="connsiteY3" fmla="*/ 1600200 h 1600200"/>
              <a:gd name="connsiteX4" fmla="*/ 0 w 3895725"/>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725" h="1600200">
                <a:moveTo>
                  <a:pt x="0" y="0"/>
                </a:moveTo>
                <a:lnTo>
                  <a:pt x="3895725" y="0"/>
                </a:lnTo>
                <a:lnTo>
                  <a:pt x="2933700" y="1581150"/>
                </a:lnTo>
                <a:lnTo>
                  <a:pt x="0" y="1600200"/>
                </a:lnTo>
                <a:lnTo>
                  <a:pt x="0" y="0"/>
                </a:lnTo>
                <a:close/>
              </a:path>
            </a:pathLst>
          </a:cu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14"/>
          <p:cNvSpPr txBox="1"/>
          <p:nvPr/>
        </p:nvSpPr>
        <p:spPr>
          <a:xfrm>
            <a:off x="3754131" y="3275766"/>
            <a:ext cx="8824731"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Brief </a:t>
            </a:r>
            <a:r>
              <a:rPr lang="en-US" altLang="zh-CN" sz="3200" b="1" dirty="0" smtClean="0">
                <a:solidFill>
                  <a:schemeClr val="bg1"/>
                </a:solidFill>
                <a:latin typeface="微软雅黑" panose="020B0503020204020204" pitchFamily="34" charset="-122"/>
                <a:ea typeface="微软雅黑" panose="020B0503020204020204" pitchFamily="34" charset="-122"/>
              </a:rPr>
              <a:t>Definition and History</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2922405" y="3054094"/>
            <a:ext cx="6431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886075" y="3183434"/>
            <a:ext cx="1103130" cy="769441"/>
          </a:xfrm>
          <a:prstGeom prst="rect">
            <a:avLst/>
          </a:prstGeom>
          <a:noFill/>
        </p:spPr>
        <p:txBody>
          <a:bodyPr wrap="squar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rPr>
              <a:t>01</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922405" y="4016119"/>
            <a:ext cx="6431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291" y="0"/>
            <a:ext cx="12195291" cy="6858000"/>
            <a:chOff x="-3291" y="0"/>
            <a:chExt cx="12195291" cy="6858000"/>
          </a:xfrm>
        </p:grpSpPr>
        <p:grpSp>
          <p:nvGrpSpPr>
            <p:cNvPr id="28" name="组合 27"/>
            <p:cNvGrpSpPr/>
            <p:nvPr/>
          </p:nvGrpSpPr>
          <p:grpSpPr>
            <a:xfrm>
              <a:off x="-3291" y="0"/>
              <a:ext cx="12195291" cy="6858000"/>
              <a:chOff x="-3291" y="0"/>
              <a:chExt cx="12195291" cy="6858000"/>
            </a:xfrm>
          </p:grpSpPr>
          <p:sp>
            <p:nvSpPr>
              <p:cNvPr id="31" name="矩形 3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TextBox 3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2</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33" name="矩形 3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29" name="图片 2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3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143619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269" y="725081"/>
            <a:ext cx="2690859" cy="461665"/>
          </a:xfrm>
          <a:prstGeom prst="rect">
            <a:avLst/>
          </a:prstGeom>
          <a:noFill/>
        </p:spPr>
        <p:txBody>
          <a:bodyPr wrap="square" rtlCol="0">
            <a:spAutoFit/>
          </a:bodyPr>
          <a:lstStyle/>
          <a:p>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rPr>
              <a:t>Brief Definition</a:t>
            </a:r>
            <a:endPar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750570" y="1221432"/>
            <a:ext cx="22431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69851" y="1491547"/>
            <a:ext cx="4941049" cy="3619452"/>
          </a:xfrm>
          <a:prstGeom prst="rect">
            <a:avLst/>
          </a:prstGeom>
          <a:noFill/>
        </p:spPr>
        <p:txBody>
          <a:bodyPr wrap="square" lIns="0" tIns="0" rIns="0" bIns="0" rtlCol="0" anchor="t" anchorCtr="0">
            <a:spAutoFit/>
          </a:bodyPr>
          <a:lstStyle/>
          <a:p>
            <a:pPr algn="just" defTabSz="1216817">
              <a:lnSpc>
                <a:spcPct val="120000"/>
              </a:lnSpc>
              <a:spcBef>
                <a:spcPct val="20000"/>
              </a:spcBef>
            </a:pPr>
            <a:r>
              <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An autonomous car (also known as a driverless car, self-driving car, </a:t>
            </a:r>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robotic </a:t>
            </a:r>
            <a:r>
              <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car, </a:t>
            </a:r>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autos) is </a:t>
            </a:r>
            <a:r>
              <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 vehicle that is </a:t>
            </a:r>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capable of </a:t>
            </a:r>
            <a:r>
              <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sensing its environment and </a:t>
            </a:r>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navigating </a:t>
            </a:r>
            <a:r>
              <a:rPr lang="en-US" altLang="zh-CN" sz="28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without human input</a:t>
            </a:r>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t>
            </a:r>
          </a:p>
        </p:txBody>
      </p:sp>
      <p:grpSp>
        <p:nvGrpSpPr>
          <p:cNvPr id="17" name="组合 16"/>
          <p:cNvGrpSpPr/>
          <p:nvPr/>
        </p:nvGrpSpPr>
        <p:grpSpPr>
          <a:xfrm>
            <a:off x="-3291" y="0"/>
            <a:ext cx="12195291" cy="6858000"/>
            <a:chOff x="-3291" y="0"/>
            <a:chExt cx="12195291" cy="6858000"/>
          </a:xfrm>
        </p:grpSpPr>
        <p:grpSp>
          <p:nvGrpSpPr>
            <p:cNvPr id="18" name="组合 17"/>
            <p:cNvGrpSpPr/>
            <p:nvPr/>
          </p:nvGrpSpPr>
          <p:grpSpPr>
            <a:xfrm>
              <a:off x="-3291" y="0"/>
              <a:ext cx="12195291" cy="6858000"/>
              <a:chOff x="-3291" y="0"/>
              <a:chExt cx="12195291" cy="6858000"/>
            </a:xfrm>
          </p:grpSpPr>
          <p:sp>
            <p:nvSpPr>
              <p:cNvPr id="21" name="矩形 2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TextBox 2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3</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23" name="矩形 2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9" name="图片 1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2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00" y="1491547"/>
            <a:ext cx="4610100" cy="3071479"/>
          </a:xfrm>
          <a:prstGeom prst="rect">
            <a:avLst/>
          </a:prstGeom>
        </p:spPr>
      </p:pic>
      <p:sp>
        <p:nvSpPr>
          <p:cNvPr id="3" name="矩形 2"/>
          <p:cNvSpPr/>
          <p:nvPr/>
        </p:nvSpPr>
        <p:spPr>
          <a:xfrm>
            <a:off x="1016000" y="4787833"/>
            <a:ext cx="4610100" cy="923330"/>
          </a:xfrm>
          <a:prstGeom prst="rect">
            <a:avLst/>
          </a:prstGeom>
        </p:spPr>
        <p:txBody>
          <a:bodyPr wrap="square">
            <a:spAutoFit/>
          </a:bodyPr>
          <a:lstStyle/>
          <a:p>
            <a:r>
              <a:rPr lang="en-US" altLang="zh-CN" dirty="0"/>
              <a:t>The aim of the Volvo Drive Me project, which is using Volvo S60 test vehicles, is to develop SAE level 4 cars. </a:t>
            </a:r>
            <a:endParaRPr lang="zh-CN" altLang="en-US" dirty="0"/>
          </a:p>
        </p:txBody>
      </p:sp>
    </p:spTree>
    <p:extLst>
      <p:ext uri="{BB962C8B-B14F-4D97-AF65-F5344CB8AC3E}">
        <p14:creationId xmlns:p14="http://schemas.microsoft.com/office/powerpoint/2010/main" val="2438462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85569" y="703224"/>
            <a:ext cx="2690859" cy="461665"/>
          </a:xfrm>
          <a:prstGeom prst="rect">
            <a:avLst/>
          </a:prstGeom>
          <a:noFill/>
        </p:spPr>
        <p:txBody>
          <a:bodyPr wrap="square" rtlCol="0">
            <a:spAutoFit/>
          </a:bodyPr>
          <a:lstStyle/>
          <a:p>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rPr>
              <a:t>History</a:t>
            </a:r>
            <a:endPar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750570" y="1221432"/>
            <a:ext cx="22431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73050" y="1491548"/>
            <a:ext cx="11690349" cy="4328557"/>
          </a:xfrm>
          <a:prstGeom prst="rect">
            <a:avLst/>
          </a:prstGeom>
          <a:noFill/>
        </p:spPr>
        <p:txBody>
          <a:bodyPr wrap="square" lIns="0" tIns="0" rIns="0" bIns="0" rtlCol="0" anchor="t" anchorCtr="0">
            <a:spAutoFit/>
          </a:bodyPr>
          <a:lstStyle/>
          <a:p>
            <a:pPr marL="457200" indent="-457200" algn="just" defTabSz="1216817">
              <a:lnSpc>
                <a:spcPct val="120000"/>
              </a:lnSpc>
              <a:spcBef>
                <a:spcPct val="20000"/>
              </a:spcBef>
              <a:buFont typeface="Arial" panose="020B0604020202020204" pitchFamily="34" charset="0"/>
              <a:buChar char="•"/>
            </a:pPr>
            <a:r>
              <a:rPr lang="en-US" altLang="zh-CN" sz="2400" dirty="0"/>
              <a:t>1920s:experiments </a:t>
            </a:r>
            <a:r>
              <a:rPr lang="en-US" altLang="zh-CN" sz="2400" dirty="0" smtClean="0"/>
              <a:t>about autonomous car</a:t>
            </a:r>
          </a:p>
          <a:p>
            <a:pPr marL="457200" indent="-457200" algn="just" defTabSz="1216817">
              <a:lnSpc>
                <a:spcPct val="120000"/>
              </a:lnSpc>
              <a:spcBef>
                <a:spcPct val="20000"/>
              </a:spcBef>
              <a:buFont typeface="Arial" panose="020B0604020202020204" pitchFamily="34" charset="0"/>
              <a:buChar char="•"/>
            </a:pPr>
            <a:r>
              <a:rPr lang="en-US" altLang="zh-CN" sz="2400" dirty="0"/>
              <a:t>1950s:promising </a:t>
            </a:r>
            <a:r>
              <a:rPr lang="en-US" altLang="zh-CN" sz="2400" dirty="0" smtClean="0"/>
              <a:t>trials</a:t>
            </a:r>
            <a:endParaRPr lang="en-US" altLang="zh-CN" sz="2400" dirty="0"/>
          </a:p>
          <a:p>
            <a:pPr marL="457200" indent="-457200" algn="just" defTabSz="1216817">
              <a:lnSpc>
                <a:spcPct val="120000"/>
              </a:lnSpc>
              <a:spcBef>
                <a:spcPct val="20000"/>
              </a:spcBef>
              <a:buFont typeface="Arial" panose="020B0604020202020204" pitchFamily="34" charset="0"/>
              <a:buChar char="•"/>
            </a:pPr>
            <a:r>
              <a:rPr lang="en-US" altLang="zh-CN" sz="2400" dirty="0" smtClean="0">
                <a:ea typeface="微软雅黑" panose="020B0503020204020204" pitchFamily="34" charset="-122"/>
                <a:sym typeface="Arial" panose="020B0604020202020204" pitchFamily="34" charset="0"/>
              </a:rPr>
              <a:t>1980s:the </a:t>
            </a:r>
            <a:r>
              <a:rPr lang="en-US" altLang="zh-CN" sz="2400" dirty="0">
                <a:ea typeface="微软雅黑" panose="020B0503020204020204" pitchFamily="34" charset="-122"/>
                <a:sym typeface="Arial" panose="020B0604020202020204" pitchFamily="34" charset="0"/>
              </a:rPr>
              <a:t>first truly autonomous prototype </a:t>
            </a:r>
            <a:r>
              <a:rPr lang="en-US" altLang="zh-CN" sz="2400" dirty="0" smtClean="0">
                <a:ea typeface="微软雅黑" panose="020B0503020204020204" pitchFamily="34" charset="-122"/>
                <a:sym typeface="Arial" panose="020B0604020202020204" pitchFamily="34" charset="0"/>
              </a:rPr>
              <a:t>cars</a:t>
            </a:r>
          </a:p>
          <a:p>
            <a:pPr marL="457200" indent="-457200" algn="just" defTabSz="1216817">
              <a:lnSpc>
                <a:spcPct val="120000"/>
              </a:lnSpc>
              <a:spcBef>
                <a:spcPct val="20000"/>
              </a:spcBef>
              <a:buFont typeface="Arial" panose="020B0604020202020204" pitchFamily="34" charset="0"/>
              <a:buChar char="•"/>
            </a:pPr>
            <a:r>
              <a:rPr lang="en-US" altLang="zh-CN" sz="2400" dirty="0">
                <a:ea typeface="微软雅黑" panose="020B0503020204020204" pitchFamily="34" charset="-122"/>
                <a:sym typeface="Arial" panose="020B0604020202020204" pitchFamily="34" charset="0"/>
              </a:rPr>
              <a:t>Since then, numerous companies and research organizations have developed </a:t>
            </a:r>
            <a:r>
              <a:rPr lang="en-US" altLang="zh-CN" sz="2400" dirty="0" smtClean="0">
                <a:ea typeface="微软雅黑" panose="020B0503020204020204" pitchFamily="34" charset="-122"/>
                <a:sym typeface="Arial" panose="020B0604020202020204" pitchFamily="34" charset="0"/>
              </a:rPr>
              <a:t>prototypes</a:t>
            </a:r>
          </a:p>
          <a:p>
            <a:pPr marL="457200" indent="-457200" algn="just" defTabSz="1216817">
              <a:lnSpc>
                <a:spcPct val="120000"/>
              </a:lnSpc>
              <a:spcBef>
                <a:spcPct val="20000"/>
              </a:spcBef>
              <a:buFont typeface="Arial" panose="020B0604020202020204" pitchFamily="34" charset="0"/>
              <a:buChar char="•"/>
            </a:pPr>
            <a:r>
              <a:rPr lang="en-US" altLang="zh-CN" sz="2400" dirty="0" smtClean="0">
                <a:ea typeface="微软雅黑" panose="020B0503020204020204" pitchFamily="34" charset="-122"/>
                <a:sym typeface="Arial" panose="020B0604020202020204" pitchFamily="34" charset="0"/>
              </a:rPr>
              <a:t>2015:the </a:t>
            </a:r>
            <a:r>
              <a:rPr lang="en-US" altLang="zh-CN" sz="2400" dirty="0">
                <a:ea typeface="微软雅黑" panose="020B0503020204020204" pitchFamily="34" charset="-122"/>
                <a:sym typeface="Arial" panose="020B0604020202020204" pitchFamily="34" charset="0"/>
              </a:rPr>
              <a:t>testing of autonomous cars on public </a:t>
            </a:r>
            <a:r>
              <a:rPr lang="en-US" altLang="zh-CN" sz="2400" dirty="0" smtClean="0">
                <a:ea typeface="微软雅黑" panose="020B0503020204020204" pitchFamily="34" charset="-122"/>
                <a:sym typeface="Arial" panose="020B0604020202020204" pitchFamily="34" charset="0"/>
              </a:rPr>
              <a:t>roads was allowed in serval states of the U.S.A.</a:t>
            </a:r>
          </a:p>
          <a:p>
            <a:pPr marL="457200" indent="-457200" algn="just" defTabSz="1216817">
              <a:lnSpc>
                <a:spcPct val="120000"/>
              </a:lnSpc>
              <a:spcBef>
                <a:spcPct val="20000"/>
              </a:spcBef>
              <a:buFont typeface="Arial" panose="020B0604020202020204" pitchFamily="34" charset="0"/>
              <a:buChar char="•"/>
            </a:pPr>
            <a:r>
              <a:rPr lang="en-US" altLang="zh-CN" sz="2400" dirty="0" smtClean="0">
                <a:ea typeface="微软雅黑" panose="020B0503020204020204" pitchFamily="34" charset="-122"/>
                <a:sym typeface="Arial" panose="020B0604020202020204" pitchFamily="34" charset="0"/>
              </a:rPr>
              <a:t>2017</a:t>
            </a:r>
            <a:r>
              <a:rPr lang="en-US" altLang="zh-CN" sz="2400" dirty="0">
                <a:ea typeface="微软雅黑" panose="020B0503020204020204" pitchFamily="34" charset="-122"/>
                <a:sym typeface="Arial" panose="020B0604020202020204" pitchFamily="34" charset="0"/>
              </a:rPr>
              <a:t>:</a:t>
            </a:r>
            <a:r>
              <a:rPr lang="en-US" altLang="zh-CN" sz="2400" dirty="0" smtClean="0">
                <a:ea typeface="微软雅黑" panose="020B0503020204020204" pitchFamily="34" charset="-122"/>
                <a:sym typeface="Arial" panose="020B0604020202020204" pitchFamily="34" charset="0"/>
              </a:rPr>
              <a:t>The </a:t>
            </a:r>
            <a:r>
              <a:rPr lang="en-US" altLang="zh-CN" sz="2400" dirty="0">
                <a:ea typeface="微软雅黑" panose="020B0503020204020204" pitchFamily="34" charset="-122"/>
                <a:sym typeface="Arial" panose="020B0604020202020204" pitchFamily="34" charset="0"/>
              </a:rPr>
              <a:t>Audi A8 was claimed to be the first production car to reach level 3 autonomous driving and Audi would be the first manufacturer to use laser scanners in addition to cameras and ultrasonic([</a:t>
            </a:r>
            <a:r>
              <a:rPr lang="zh-CN" altLang="en-US" sz="2400" dirty="0">
                <a:ea typeface="微软雅黑" panose="020B0503020204020204" pitchFamily="34" charset="-122"/>
                <a:sym typeface="Arial" panose="020B0604020202020204" pitchFamily="34" charset="0"/>
              </a:rPr>
              <a:t>声</a:t>
            </a:r>
            <a:r>
              <a:rPr lang="en-US" altLang="zh-CN" sz="2400" dirty="0">
                <a:ea typeface="微软雅黑" panose="020B0503020204020204" pitchFamily="34" charset="-122"/>
                <a:sym typeface="Arial" panose="020B0604020202020204" pitchFamily="34" charset="0"/>
              </a:rPr>
              <a:t>] </a:t>
            </a:r>
            <a:r>
              <a:rPr lang="zh-CN" altLang="en-US" sz="2400" dirty="0">
                <a:ea typeface="微软雅黑" panose="020B0503020204020204" pitchFamily="34" charset="-122"/>
                <a:sym typeface="Arial" panose="020B0604020202020204" pitchFamily="34" charset="0"/>
              </a:rPr>
              <a:t>超声的</a:t>
            </a:r>
            <a:r>
              <a:rPr lang="en-US" altLang="zh-CN" sz="2400" dirty="0" smtClean="0"/>
              <a:t>[</a:t>
            </a:r>
            <a:r>
              <a:rPr lang="en-US" altLang="zh-CN" sz="2400" dirty="0"/>
              <a:t>ˌ</a:t>
            </a:r>
            <a:r>
              <a:rPr lang="en-US" altLang="zh-CN" sz="2400" dirty="0" err="1"/>
              <a:t>ʌltrəˈsɒnɪk</a:t>
            </a:r>
            <a:r>
              <a:rPr lang="en-US" altLang="zh-CN" sz="2400" dirty="0"/>
              <a:t>]</a:t>
            </a:r>
            <a:r>
              <a:rPr lang="en-US" altLang="zh-CN" sz="2400" dirty="0" smtClean="0">
                <a:ea typeface="微软雅黑" panose="020B0503020204020204" pitchFamily="34" charset="-122"/>
                <a:sym typeface="Arial" panose="020B0604020202020204" pitchFamily="34" charset="0"/>
              </a:rPr>
              <a:t>) sensors </a:t>
            </a:r>
            <a:r>
              <a:rPr lang="en-US" altLang="zh-CN" sz="2400" dirty="0">
                <a:ea typeface="微软雅黑" panose="020B0503020204020204" pitchFamily="34" charset="-122"/>
                <a:sym typeface="Arial" panose="020B0604020202020204" pitchFamily="34" charset="0"/>
              </a:rPr>
              <a:t>for their </a:t>
            </a:r>
            <a:r>
              <a:rPr lang="en-US" altLang="zh-CN" sz="2400" dirty="0" smtClean="0">
                <a:ea typeface="微软雅黑" panose="020B0503020204020204" pitchFamily="34" charset="-122"/>
                <a:sym typeface="Arial" panose="020B0604020202020204" pitchFamily="34" charset="0"/>
              </a:rPr>
              <a:t>system.</a:t>
            </a:r>
            <a:endParaRPr lang="en-US" altLang="zh-CN" sz="2800" dirty="0">
              <a:ea typeface="微软雅黑" panose="020B0503020204020204" pitchFamily="34" charset="-122"/>
              <a:sym typeface="Arial" panose="020B0604020202020204" pitchFamily="34" charset="0"/>
            </a:endParaRPr>
          </a:p>
        </p:txBody>
      </p:sp>
      <p:grpSp>
        <p:nvGrpSpPr>
          <p:cNvPr id="17" name="组合 16"/>
          <p:cNvGrpSpPr/>
          <p:nvPr/>
        </p:nvGrpSpPr>
        <p:grpSpPr>
          <a:xfrm>
            <a:off x="-3291" y="0"/>
            <a:ext cx="12195291" cy="6858000"/>
            <a:chOff x="-3291" y="0"/>
            <a:chExt cx="12195291" cy="6858000"/>
          </a:xfrm>
        </p:grpSpPr>
        <p:grpSp>
          <p:nvGrpSpPr>
            <p:cNvPr id="18" name="组合 17"/>
            <p:cNvGrpSpPr/>
            <p:nvPr/>
          </p:nvGrpSpPr>
          <p:grpSpPr>
            <a:xfrm>
              <a:off x="-3291" y="0"/>
              <a:ext cx="12195291" cy="6858000"/>
              <a:chOff x="-3291" y="0"/>
              <a:chExt cx="12195291" cy="6858000"/>
            </a:xfrm>
          </p:grpSpPr>
          <p:sp>
            <p:nvSpPr>
              <p:cNvPr id="21" name="矩形 2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TextBox 2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4</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23" name="矩形 2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9" name="图片 1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2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50868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190750"/>
            <a:ext cx="12192000" cy="2533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5"/>
          <p:cNvSpPr/>
          <p:nvPr/>
        </p:nvSpPr>
        <p:spPr>
          <a:xfrm>
            <a:off x="0" y="4000500"/>
            <a:ext cx="2886075" cy="1185478"/>
          </a:xfrm>
          <a:custGeom>
            <a:avLst/>
            <a:gdLst>
              <a:gd name="connsiteX0" fmla="*/ 0 w 3895725"/>
              <a:gd name="connsiteY0" fmla="*/ 0 h 1600200"/>
              <a:gd name="connsiteX1" fmla="*/ 3895725 w 3895725"/>
              <a:gd name="connsiteY1" fmla="*/ 0 h 1600200"/>
              <a:gd name="connsiteX2" fmla="*/ 3895725 w 3895725"/>
              <a:gd name="connsiteY2" fmla="*/ 1600200 h 1600200"/>
              <a:gd name="connsiteX3" fmla="*/ 0 w 3895725"/>
              <a:gd name="connsiteY3" fmla="*/ 1600200 h 1600200"/>
              <a:gd name="connsiteX4" fmla="*/ 0 w 3895725"/>
              <a:gd name="connsiteY4" fmla="*/ 0 h 1600200"/>
              <a:gd name="connsiteX0" fmla="*/ 0 w 3895725"/>
              <a:gd name="connsiteY0" fmla="*/ 0 h 1600200"/>
              <a:gd name="connsiteX1" fmla="*/ 3895725 w 3895725"/>
              <a:gd name="connsiteY1" fmla="*/ 0 h 1600200"/>
              <a:gd name="connsiteX2" fmla="*/ 2933700 w 3895725"/>
              <a:gd name="connsiteY2" fmla="*/ 1581150 h 1600200"/>
              <a:gd name="connsiteX3" fmla="*/ 0 w 3895725"/>
              <a:gd name="connsiteY3" fmla="*/ 1600200 h 1600200"/>
              <a:gd name="connsiteX4" fmla="*/ 0 w 3895725"/>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725" h="1600200">
                <a:moveTo>
                  <a:pt x="0" y="0"/>
                </a:moveTo>
                <a:lnTo>
                  <a:pt x="3895725" y="0"/>
                </a:lnTo>
                <a:lnTo>
                  <a:pt x="2933700" y="1581150"/>
                </a:lnTo>
                <a:lnTo>
                  <a:pt x="0" y="1600200"/>
                </a:lnTo>
                <a:lnTo>
                  <a:pt x="0" y="0"/>
                </a:lnTo>
                <a:close/>
              </a:path>
            </a:pathLst>
          </a:cu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flipV="1">
            <a:off x="9353549" y="1528762"/>
            <a:ext cx="2838450" cy="1165916"/>
          </a:xfrm>
          <a:custGeom>
            <a:avLst/>
            <a:gdLst>
              <a:gd name="connsiteX0" fmla="*/ 0 w 3895725"/>
              <a:gd name="connsiteY0" fmla="*/ 0 h 1600200"/>
              <a:gd name="connsiteX1" fmla="*/ 3895725 w 3895725"/>
              <a:gd name="connsiteY1" fmla="*/ 0 h 1600200"/>
              <a:gd name="connsiteX2" fmla="*/ 3895725 w 3895725"/>
              <a:gd name="connsiteY2" fmla="*/ 1600200 h 1600200"/>
              <a:gd name="connsiteX3" fmla="*/ 0 w 3895725"/>
              <a:gd name="connsiteY3" fmla="*/ 1600200 h 1600200"/>
              <a:gd name="connsiteX4" fmla="*/ 0 w 3895725"/>
              <a:gd name="connsiteY4" fmla="*/ 0 h 1600200"/>
              <a:gd name="connsiteX0" fmla="*/ 0 w 3895725"/>
              <a:gd name="connsiteY0" fmla="*/ 0 h 1600200"/>
              <a:gd name="connsiteX1" fmla="*/ 3895725 w 3895725"/>
              <a:gd name="connsiteY1" fmla="*/ 0 h 1600200"/>
              <a:gd name="connsiteX2" fmla="*/ 2933700 w 3895725"/>
              <a:gd name="connsiteY2" fmla="*/ 1581150 h 1600200"/>
              <a:gd name="connsiteX3" fmla="*/ 0 w 3895725"/>
              <a:gd name="connsiteY3" fmla="*/ 1600200 h 1600200"/>
              <a:gd name="connsiteX4" fmla="*/ 0 w 3895725"/>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725" h="1600200">
                <a:moveTo>
                  <a:pt x="0" y="0"/>
                </a:moveTo>
                <a:lnTo>
                  <a:pt x="3895725" y="0"/>
                </a:lnTo>
                <a:lnTo>
                  <a:pt x="2933700" y="1581150"/>
                </a:lnTo>
                <a:lnTo>
                  <a:pt x="0" y="1600200"/>
                </a:lnTo>
                <a:lnTo>
                  <a:pt x="0" y="0"/>
                </a:lnTo>
                <a:close/>
              </a:path>
            </a:pathLst>
          </a:cu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14"/>
          <p:cNvSpPr txBox="1"/>
          <p:nvPr/>
        </p:nvSpPr>
        <p:spPr>
          <a:xfrm>
            <a:off x="4726169" y="3205915"/>
            <a:ext cx="4627379" cy="769441"/>
          </a:xfrm>
          <a:prstGeom prst="rect">
            <a:avLst/>
          </a:prstGeom>
          <a:noFill/>
        </p:spPr>
        <p:txBody>
          <a:bodyPr wrap="squar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rPr>
              <a:t>How to Work</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876675" y="3076575"/>
            <a:ext cx="52786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840345" y="3205915"/>
            <a:ext cx="1103130" cy="769441"/>
          </a:xfrm>
          <a:prstGeom prst="rect">
            <a:avLst/>
          </a:prstGeom>
          <a:noFill/>
        </p:spPr>
        <p:txBody>
          <a:bodyPr wrap="squar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rPr>
              <a:t>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3876675" y="4038600"/>
            <a:ext cx="52786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291" y="0"/>
            <a:ext cx="12195291" cy="6858000"/>
            <a:chOff x="-3291" y="0"/>
            <a:chExt cx="12195291" cy="6858000"/>
          </a:xfrm>
        </p:grpSpPr>
        <p:grpSp>
          <p:nvGrpSpPr>
            <p:cNvPr id="28" name="组合 27"/>
            <p:cNvGrpSpPr/>
            <p:nvPr/>
          </p:nvGrpSpPr>
          <p:grpSpPr>
            <a:xfrm>
              <a:off x="-3291" y="0"/>
              <a:ext cx="12195291" cy="6858000"/>
              <a:chOff x="-3291" y="0"/>
              <a:chExt cx="12195291" cy="6858000"/>
            </a:xfrm>
          </p:grpSpPr>
          <p:sp>
            <p:nvSpPr>
              <p:cNvPr id="31" name="矩形 3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TextBox 3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5</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33" name="矩形 3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29" name="图片 2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3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833067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0570" y="725081"/>
            <a:ext cx="2690859" cy="461665"/>
          </a:xfrm>
          <a:prstGeom prst="rect">
            <a:avLst/>
          </a:prstGeom>
          <a:noFill/>
        </p:spPr>
        <p:txBody>
          <a:bodyPr wrap="square" rtlCol="0">
            <a:spAutoFit/>
          </a:bodyPr>
          <a:lstStyle/>
          <a:p>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How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rPr>
              <a:t>to work</a:t>
            </a:r>
            <a:endPar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750570" y="1221432"/>
            <a:ext cx="22431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631117" y="1491548"/>
            <a:ext cx="9344054" cy="3791807"/>
          </a:xfrm>
          <a:prstGeom prst="rect">
            <a:avLst/>
          </a:prstGeom>
          <a:noFill/>
        </p:spPr>
        <p:txBody>
          <a:bodyPr wrap="square" lIns="0" tIns="0" rIns="0" bIns="0" rtlCol="0" anchor="t" anchorCtr="0">
            <a:spAutoFit/>
          </a:bodyPr>
          <a:lstStyle/>
          <a:p>
            <a:pPr algn="just" defTabSz="1216817">
              <a:lnSpc>
                <a:spcPct val="120000"/>
              </a:lnSpc>
              <a:spcBef>
                <a:spcPct val="20000"/>
              </a:spcBef>
            </a:pPr>
            <a:r>
              <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Autonomous cars use a variety of techniques to detect their surroundings. These techniques includes</a:t>
            </a:r>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a:t>
            </a:r>
          </a:p>
          <a:p>
            <a:pPr marL="457200" indent="-457200" algn="just" defTabSz="1216817">
              <a:lnSpc>
                <a:spcPct val="120000"/>
              </a:lnSpc>
              <a:spcBef>
                <a:spcPct val="20000"/>
              </a:spcBef>
              <a:buFont typeface="Arial" panose="020B0604020202020204" pitchFamily="34" charset="0"/>
              <a:buChar char="•"/>
            </a:pPr>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Camera</a:t>
            </a:r>
            <a:endPar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endParaRPr>
          </a:p>
          <a:p>
            <a:pPr marL="457200" indent="-457200">
              <a:buFont typeface="Arial" panose="020B0604020202020204" pitchFamily="34" charset="0"/>
              <a:buChar char="•"/>
            </a:pPr>
            <a:r>
              <a:rPr lang="en-US" altLang="zh-CN" sz="2800" dirty="0"/>
              <a:t>Radar</a:t>
            </a:r>
          </a:p>
          <a:p>
            <a:pPr marL="457200" indent="-457200">
              <a:buFont typeface="Arial" panose="020B0604020202020204" pitchFamily="34" charset="0"/>
              <a:buChar char="•"/>
            </a:pPr>
            <a:r>
              <a:rPr lang="en-US" altLang="zh-CN" sz="2800" dirty="0"/>
              <a:t>Laser light</a:t>
            </a:r>
          </a:p>
          <a:p>
            <a:pPr marL="457200" indent="-457200">
              <a:buFont typeface="Arial" panose="020B0604020202020204" pitchFamily="34" charset="0"/>
              <a:buChar char="•"/>
            </a:pPr>
            <a:r>
              <a:rPr lang="en-US" altLang="zh-CN" sz="2800" dirty="0"/>
              <a:t>GPS(Global Positioning System)</a:t>
            </a:r>
          </a:p>
          <a:p>
            <a:pPr marL="457200" indent="-457200">
              <a:buFont typeface="Arial" panose="020B0604020202020204" pitchFamily="34" charset="0"/>
              <a:buChar char="•"/>
            </a:pPr>
            <a:r>
              <a:rPr lang="en-US" altLang="zh-CN" sz="2800" dirty="0" err="1"/>
              <a:t>Odometry</a:t>
            </a:r>
            <a:r>
              <a:rPr lang="en-US" altLang="zh-CN" sz="2800" dirty="0"/>
              <a:t> </a:t>
            </a:r>
            <a:r>
              <a:rPr lang="en-US" altLang="zh-CN" sz="2800" dirty="0" smtClean="0"/>
              <a:t> ( [‘</a:t>
            </a:r>
            <a:r>
              <a:rPr lang="en-US" altLang="zh-CN" sz="2800" dirty="0" err="1" smtClean="0"/>
              <a:t>ɒdɒmɪtrɪ</a:t>
            </a:r>
            <a:r>
              <a:rPr lang="en-US" altLang="zh-CN" sz="2800" dirty="0"/>
              <a:t>]</a:t>
            </a:r>
            <a:r>
              <a:rPr lang="zh-CN" altLang="zh-CN" sz="2800" dirty="0" smtClean="0"/>
              <a:t>里程计</a:t>
            </a:r>
            <a:r>
              <a:rPr lang="zh-CN" altLang="en-US" sz="2800" dirty="0"/>
              <a:t>，测程法</a:t>
            </a:r>
            <a:r>
              <a:rPr lang="en-US" altLang="zh-CN" sz="2800" dirty="0" smtClean="0"/>
              <a:t>)</a:t>
            </a:r>
            <a:endParaRPr lang="en-US" altLang="zh-CN" sz="2800" dirty="0"/>
          </a:p>
          <a:p>
            <a:pPr marL="457200" indent="-457200">
              <a:buFont typeface="Arial" panose="020B0604020202020204" pitchFamily="34" charset="0"/>
              <a:buChar char="•"/>
            </a:pPr>
            <a:r>
              <a:rPr lang="en-US" altLang="zh-CN" sz="2800" dirty="0"/>
              <a:t>Computer vision</a:t>
            </a:r>
          </a:p>
        </p:txBody>
      </p:sp>
      <p:grpSp>
        <p:nvGrpSpPr>
          <p:cNvPr id="17" name="组合 16"/>
          <p:cNvGrpSpPr/>
          <p:nvPr/>
        </p:nvGrpSpPr>
        <p:grpSpPr>
          <a:xfrm>
            <a:off x="-3291" y="0"/>
            <a:ext cx="12195291" cy="6858000"/>
            <a:chOff x="-3291" y="0"/>
            <a:chExt cx="12195291" cy="6858000"/>
          </a:xfrm>
        </p:grpSpPr>
        <p:grpSp>
          <p:nvGrpSpPr>
            <p:cNvPr id="18" name="组合 17"/>
            <p:cNvGrpSpPr/>
            <p:nvPr/>
          </p:nvGrpSpPr>
          <p:grpSpPr>
            <a:xfrm>
              <a:off x="-3291" y="0"/>
              <a:ext cx="12195291" cy="6858000"/>
              <a:chOff x="-3291" y="0"/>
              <a:chExt cx="12195291" cy="6858000"/>
            </a:xfrm>
          </p:grpSpPr>
          <p:sp>
            <p:nvSpPr>
              <p:cNvPr id="21" name="矩形 2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TextBox 2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6</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23" name="矩形 2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9" name="图片 1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2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633336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0570" y="725081"/>
            <a:ext cx="2690859" cy="461665"/>
          </a:xfrm>
          <a:prstGeom prst="rect">
            <a:avLst/>
          </a:prstGeom>
          <a:noFill/>
        </p:spPr>
        <p:txBody>
          <a:bodyPr wrap="square" rtlCol="0">
            <a:spAutoFit/>
          </a:bodyPr>
          <a:lstStyle/>
          <a:p>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How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rPr>
              <a:t>to work</a:t>
            </a:r>
            <a:endPar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750570" y="1221432"/>
            <a:ext cx="22431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631117" y="1491548"/>
            <a:ext cx="9344054" cy="3102388"/>
          </a:xfrm>
          <a:prstGeom prst="rect">
            <a:avLst/>
          </a:prstGeom>
          <a:noFill/>
        </p:spPr>
        <p:txBody>
          <a:bodyPr wrap="square" lIns="0" tIns="0" rIns="0" bIns="0" rtlCol="0" anchor="t" anchorCtr="0">
            <a:spAutoFit/>
          </a:bodyPr>
          <a:lstStyle/>
          <a:p>
            <a:pPr algn="just" defTabSz="1216817">
              <a:lnSpc>
                <a:spcPct val="120000"/>
              </a:lnSpc>
              <a:spcBef>
                <a:spcPct val="20000"/>
              </a:spcBef>
            </a:pPr>
            <a:r>
              <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Then </a:t>
            </a:r>
            <a:r>
              <a:rPr lang="en-US" altLang="zh-CN" sz="28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the advanced </a:t>
            </a:r>
            <a:r>
              <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control systems interpret sensory information to identify appropriate navigation paths, as well as obstacles and relevant signage. Autonomous cars must have control systems that are capable of analyzing sensory data to distinguish between different cars on the road.</a:t>
            </a:r>
          </a:p>
        </p:txBody>
      </p:sp>
      <p:grpSp>
        <p:nvGrpSpPr>
          <p:cNvPr id="17" name="组合 16"/>
          <p:cNvGrpSpPr/>
          <p:nvPr/>
        </p:nvGrpSpPr>
        <p:grpSpPr>
          <a:xfrm>
            <a:off x="-3291" y="0"/>
            <a:ext cx="12195291" cy="6858000"/>
            <a:chOff x="-3291" y="0"/>
            <a:chExt cx="12195291" cy="6858000"/>
          </a:xfrm>
        </p:grpSpPr>
        <p:grpSp>
          <p:nvGrpSpPr>
            <p:cNvPr id="18" name="组合 17"/>
            <p:cNvGrpSpPr/>
            <p:nvPr/>
          </p:nvGrpSpPr>
          <p:grpSpPr>
            <a:xfrm>
              <a:off x="-3291" y="0"/>
              <a:ext cx="12195291" cy="6858000"/>
              <a:chOff x="-3291" y="0"/>
              <a:chExt cx="12195291" cy="6858000"/>
            </a:xfrm>
          </p:grpSpPr>
          <p:sp>
            <p:nvSpPr>
              <p:cNvPr id="21" name="矩形 2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TextBox 2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7</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23" name="矩形 2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9" name="图片 1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2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41350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0570" y="725081"/>
            <a:ext cx="2690859" cy="461665"/>
          </a:xfrm>
          <a:prstGeom prst="rect">
            <a:avLst/>
          </a:prstGeom>
          <a:noFill/>
        </p:spPr>
        <p:txBody>
          <a:bodyPr wrap="square" rtlCol="0">
            <a:spAutoFit/>
          </a:bodyPr>
          <a:lstStyle/>
          <a:p>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How </a:t>
            </a:r>
            <a:r>
              <a:rPr lang="en-US" altLang="zh-CN" sz="2400" dirty="0" smtClean="0">
                <a:solidFill>
                  <a:prstClr val="black">
                    <a:lumMod val="85000"/>
                    <a:lumOff val="15000"/>
                  </a:prstClr>
                </a:solidFill>
                <a:latin typeface="微软雅黑" panose="020B0503020204020204" pitchFamily="34" charset="-122"/>
                <a:ea typeface="微软雅黑" panose="020B0503020204020204" pitchFamily="34" charset="-122"/>
              </a:rPr>
              <a:t>to work</a:t>
            </a:r>
            <a:endPar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750570" y="1221432"/>
            <a:ext cx="2243185" cy="0"/>
          </a:xfrm>
          <a:prstGeom prst="line">
            <a:avLst/>
          </a:prstGeom>
          <a:ln w="3175">
            <a:solidFill>
              <a:srgbClr val="826247"/>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291" y="0"/>
            <a:ext cx="12195291" cy="6858000"/>
            <a:chOff x="-3291" y="0"/>
            <a:chExt cx="12195291" cy="6858000"/>
          </a:xfrm>
        </p:grpSpPr>
        <p:grpSp>
          <p:nvGrpSpPr>
            <p:cNvPr id="18" name="组合 17"/>
            <p:cNvGrpSpPr/>
            <p:nvPr/>
          </p:nvGrpSpPr>
          <p:grpSpPr>
            <a:xfrm>
              <a:off x="-3291" y="0"/>
              <a:ext cx="12195291" cy="6858000"/>
              <a:chOff x="-3291" y="0"/>
              <a:chExt cx="12195291" cy="6858000"/>
            </a:xfrm>
          </p:grpSpPr>
          <p:sp>
            <p:nvSpPr>
              <p:cNvPr id="21" name="矩形 20"/>
              <p:cNvSpPr/>
              <p:nvPr/>
            </p:nvSpPr>
            <p:spPr>
              <a:xfrm>
                <a:off x="0" y="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TextBox 21"/>
              <p:cNvSpPr txBox="1"/>
              <p:nvPr/>
            </p:nvSpPr>
            <p:spPr>
              <a:xfrm>
                <a:off x="10534734" y="6068080"/>
                <a:ext cx="1657266" cy="523220"/>
              </a:xfrm>
              <a:prstGeom prst="rect">
                <a:avLst/>
              </a:prstGeom>
              <a:noFill/>
            </p:spPr>
            <p:txBody>
              <a:bodyPr wrap="square" rtlCol="0">
                <a:spAutoFit/>
              </a:bodyPr>
              <a:lstStyle/>
              <a:p>
                <a:r>
                  <a:rPr lang="en-US" altLang="zh-CN" sz="2800" b="1" i="1" dirty="0" smtClean="0">
                    <a:solidFill>
                      <a:srgbClr val="469A29"/>
                    </a:solidFill>
                    <a:latin typeface="Times New Roman" panose="02020603050405020304" pitchFamily="18" charset="0"/>
                    <a:cs typeface="Times New Roman" panose="02020603050405020304" pitchFamily="18" charset="0"/>
                  </a:rPr>
                  <a:t>PAGE 8</a:t>
                </a:r>
                <a:endParaRPr lang="zh-CN" altLang="en-US" sz="2800" b="1" i="1" dirty="0">
                  <a:solidFill>
                    <a:srgbClr val="469A29"/>
                  </a:solidFill>
                  <a:latin typeface="Times New Roman" panose="02020603050405020304" pitchFamily="18" charset="0"/>
                  <a:cs typeface="Times New Roman" panose="02020603050405020304" pitchFamily="18" charset="0"/>
                </a:endParaRPr>
              </a:p>
            </p:txBody>
          </p:sp>
          <p:sp>
            <p:nvSpPr>
              <p:cNvPr id="23" name="矩形 22"/>
              <p:cNvSpPr/>
              <p:nvPr/>
            </p:nvSpPr>
            <p:spPr>
              <a:xfrm>
                <a:off x="-3291" y="6591300"/>
                <a:ext cx="12192000" cy="266700"/>
              </a:xfrm>
              <a:prstGeom prst="rect">
                <a:avLst/>
              </a:prstGeom>
              <a:solidFill>
                <a:srgbClr val="469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9" name="图片 18"/>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7273" y1="32795" x2="73206" y2="64136"/>
                        </a14:backgroundRemoval>
                      </a14:imgEffect>
                    </a14:imgLayer>
                  </a14:imgProps>
                </a:ext>
                <a:ext uri="{28A0092B-C50C-407E-A947-70E740481C1C}">
                  <a14:useLocalDpi xmlns:a14="http://schemas.microsoft.com/office/drawing/2010/main" val="0"/>
                </a:ext>
              </a:extLst>
            </a:blip>
            <a:stretch>
              <a:fillRect/>
            </a:stretch>
          </p:blipFill>
          <p:spPr>
            <a:xfrm>
              <a:off x="0" y="266701"/>
              <a:ext cx="546100" cy="539132"/>
            </a:xfrm>
            <a:prstGeom prst="rect">
              <a:avLst/>
            </a:prstGeom>
          </p:spPr>
        </p:pic>
        <p:sp>
          <p:nvSpPr>
            <p:cNvPr id="20" name="文本框 9"/>
            <p:cNvSpPr txBox="1"/>
            <p:nvPr/>
          </p:nvSpPr>
          <p:spPr>
            <a:xfrm>
              <a:off x="653602" y="250637"/>
              <a:ext cx="3100529" cy="523220"/>
            </a:xfrm>
            <a:prstGeom prst="rect">
              <a:avLst/>
            </a:prstGeom>
            <a:noFill/>
          </p:spPr>
          <p:txBody>
            <a:bodyPr wrap="none" rtlCol="0">
              <a:spAutoFit/>
            </a:bodyPr>
            <a:lstStyle/>
            <a:p>
              <a:r>
                <a:rPr lang="en-US" altLang="zh-CN" sz="2800" b="1" dirty="0" smtClean="0">
                  <a:solidFill>
                    <a:srgbClr val="649B40"/>
                  </a:solidFill>
                  <a:latin typeface="Arial" panose="020B0604020202020204" pitchFamily="34" charset="0"/>
                  <a:ea typeface="微软雅黑" panose="020B0503020204020204" pitchFamily="34" charset="-122"/>
                  <a:sym typeface="Arial" panose="020B0604020202020204" pitchFamily="34" charset="0"/>
                </a:rPr>
                <a:t>Autonomous Car</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1753"/>
            <a:ext cx="8266885" cy="5265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861300" y="1161684"/>
            <a:ext cx="4330700" cy="4154984"/>
          </a:xfrm>
          <a:prstGeom prst="rect">
            <a:avLst/>
          </a:prstGeom>
        </p:spPr>
        <p:txBody>
          <a:bodyPr wrap="square">
            <a:spAutoFit/>
          </a:bodyPr>
          <a:lstStyle/>
          <a:p>
            <a:pPr algn="just"/>
            <a:r>
              <a:rPr lang="en-US" altLang="zh-CN" sz="2400" dirty="0"/>
              <a:t>The wiki does not gave some details of the technology used for Autonomous Car. It only </a:t>
            </a:r>
            <a:r>
              <a:rPr lang="en-US" altLang="zh-CN" sz="2400" dirty="0" smtClean="0"/>
              <a:t>mentions algorithms called </a:t>
            </a:r>
            <a:r>
              <a:rPr lang="en-US" altLang="zh-CN" sz="2400" dirty="0"/>
              <a:t>Bayesian </a:t>
            </a:r>
            <a:r>
              <a:rPr lang="en-US" altLang="zh-CN" sz="2400" dirty="0" smtClean="0"/>
              <a:t>Simultaneous localization and </a:t>
            </a:r>
            <a:r>
              <a:rPr lang="en-US" altLang="zh-CN" sz="2400" dirty="0"/>
              <a:t>mapping (SLAM) (</a:t>
            </a:r>
            <a:r>
              <a:rPr lang="zh-CN" altLang="en-US" sz="2400" dirty="0"/>
              <a:t>即时定位与地图构建</a:t>
            </a:r>
            <a:r>
              <a:rPr lang="en-US" altLang="zh-CN" sz="2400" dirty="0"/>
              <a:t>), which </a:t>
            </a:r>
            <a:r>
              <a:rPr lang="en-US" altLang="zh-CN" sz="2400" dirty="0" smtClean="0"/>
              <a:t>fuse data </a:t>
            </a:r>
            <a:r>
              <a:rPr lang="en-US" altLang="zh-CN" sz="2400" dirty="0"/>
              <a:t>from multiple sensors and an </a:t>
            </a:r>
            <a:r>
              <a:rPr lang="en-US" altLang="zh-CN" sz="2400" dirty="0" smtClean="0"/>
              <a:t>off-line map </a:t>
            </a:r>
            <a:r>
              <a:rPr lang="en-US" altLang="zh-CN" sz="2400" dirty="0"/>
              <a:t>into current location </a:t>
            </a:r>
            <a:r>
              <a:rPr lang="en-US" altLang="zh-CN" sz="2400" dirty="0" smtClean="0"/>
              <a:t>estimates and </a:t>
            </a:r>
            <a:r>
              <a:rPr lang="en-US" altLang="zh-CN" sz="2400" dirty="0"/>
              <a:t>map </a:t>
            </a:r>
            <a:r>
              <a:rPr lang="en-US" altLang="zh-CN" sz="2400" dirty="0" smtClean="0"/>
              <a:t>updates.</a:t>
            </a:r>
            <a:endParaRPr lang="zh-CN" altLang="en-US" sz="2400" dirty="0"/>
          </a:p>
        </p:txBody>
      </p:sp>
    </p:spTree>
    <p:extLst>
      <p:ext uri="{BB962C8B-B14F-4D97-AF65-F5344CB8AC3E}">
        <p14:creationId xmlns:p14="http://schemas.microsoft.com/office/powerpoint/2010/main" val="977761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1651</TotalTime>
  <Words>3224</Words>
  <Application>Microsoft Office PowerPoint</Application>
  <PresentationFormat>自定义</PresentationFormat>
  <Paragraphs>168</Paragraphs>
  <Slides>19</Slides>
  <Notes>19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lenovo</cp:lastModifiedBy>
  <cp:revision>69</cp:revision>
  <dcterms:created xsi:type="dcterms:W3CDTF">2016-02-19T11:59:10Z</dcterms:created>
  <dcterms:modified xsi:type="dcterms:W3CDTF">2017-11-23T16:25:59Z</dcterms:modified>
</cp:coreProperties>
</file>