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8" r:id="rId2"/>
    <p:sldId id="286" r:id="rId3"/>
    <p:sldId id="287" r:id="rId4"/>
    <p:sldId id="288" r:id="rId5"/>
    <p:sldId id="289" r:id="rId6"/>
    <p:sldId id="290" r:id="rId7"/>
    <p:sldId id="291" r:id="rId8"/>
    <p:sldId id="292" r:id="rId9"/>
    <p:sldId id="293" r:id="rId10"/>
    <p:sldId id="283" r:id="rId11"/>
    <p:sldId id="261" r:id="rId12"/>
  </p:sldIdLst>
  <p:sldSz cx="12192000" cy="6858000"/>
  <p:notesSz cx="6858000" cy="9144000"/>
  <p:custDataLst>
    <p:tags r:id="rId1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29BCF"/>
    <a:srgbClr val="58ACDF"/>
    <a:srgbClr val="C79BF7"/>
    <a:srgbClr val="FAF8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2" autoAdjust="0"/>
    <p:restoredTop sz="94660"/>
  </p:normalViewPr>
  <p:slideViewPr>
    <p:cSldViewPr snapToGrid="0" showGuides="1">
      <p:cViewPr varScale="1">
        <p:scale>
          <a:sx n="72" d="100"/>
          <a:sy n="72" d="100"/>
        </p:scale>
        <p:origin x="486" y="72"/>
      </p:cViewPr>
      <p:guideLst>
        <p:guide orient="horz" pos="2160"/>
        <p:guide pos="381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62AD72-D781-47A3-82FA-C564F2A958B9}" type="datetimeFigureOut">
              <a:rPr lang="zh-CN" altLang="en-US" smtClean="0"/>
              <a:t>2017/11/9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997F95-A7ED-4BCC-BAF5-74B330CBE5DB}" type="slidenum">
              <a:rPr lang="zh-CN" altLang="en-US" smtClean="0"/>
              <a:t>‹#›</a:t>
            </a:fld>
            <a:endParaRPr lang="zh-CN" altLang="en-US"/>
          </a:p>
        </p:txBody>
      </p:sp>
    </p:spTree>
    <p:extLst>
      <p:ext uri="{BB962C8B-B14F-4D97-AF65-F5344CB8AC3E}">
        <p14:creationId xmlns:p14="http://schemas.microsoft.com/office/powerpoint/2010/main" val="359712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00367749-00F0-4812-8177-A344689B3882}" type="datetimeFigureOut">
              <a:rPr lang="zh-CN" altLang="en-US" smtClean="0"/>
              <a:t>2017/11/9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36B364C-9B3D-4D64-BA3D-1743CE88C521}" type="slidenum">
              <a:rPr lang="zh-CN" altLang="en-US" smtClean="0"/>
              <a:t>‹#›</a:t>
            </a:fld>
            <a:endParaRPr lang="zh-CN" altLang="en-US"/>
          </a:p>
        </p:txBody>
      </p:sp>
    </p:spTree>
    <p:extLst>
      <p:ext uri="{BB962C8B-B14F-4D97-AF65-F5344CB8AC3E}">
        <p14:creationId xmlns:p14="http://schemas.microsoft.com/office/powerpoint/2010/main" val="768157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0367749-00F0-4812-8177-A344689B3882}" type="datetimeFigureOut">
              <a:rPr lang="zh-CN" altLang="en-US" smtClean="0"/>
              <a:t>2017/11/9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36B364C-9B3D-4D64-BA3D-1743CE88C521}" type="slidenum">
              <a:rPr lang="zh-CN" altLang="en-US" smtClean="0"/>
              <a:t>‹#›</a:t>
            </a:fld>
            <a:endParaRPr lang="zh-CN" altLang="en-US"/>
          </a:p>
        </p:txBody>
      </p:sp>
    </p:spTree>
    <p:extLst>
      <p:ext uri="{BB962C8B-B14F-4D97-AF65-F5344CB8AC3E}">
        <p14:creationId xmlns:p14="http://schemas.microsoft.com/office/powerpoint/2010/main" val="2000357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0367749-00F0-4812-8177-A344689B3882}" type="datetimeFigureOut">
              <a:rPr lang="zh-CN" altLang="en-US" smtClean="0"/>
              <a:t>2017/11/9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36B364C-9B3D-4D64-BA3D-1743CE88C521}" type="slidenum">
              <a:rPr lang="zh-CN" altLang="en-US" smtClean="0"/>
              <a:t>‹#›</a:t>
            </a:fld>
            <a:endParaRPr lang="zh-CN" altLang="en-US"/>
          </a:p>
        </p:txBody>
      </p:sp>
    </p:spTree>
    <p:extLst>
      <p:ext uri="{BB962C8B-B14F-4D97-AF65-F5344CB8AC3E}">
        <p14:creationId xmlns:p14="http://schemas.microsoft.com/office/powerpoint/2010/main" val="2044721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0367749-00F0-4812-8177-A344689B3882}" type="datetimeFigureOut">
              <a:rPr lang="zh-CN" altLang="en-US" smtClean="0"/>
              <a:t>2017/11/9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36B364C-9B3D-4D64-BA3D-1743CE88C521}" type="slidenum">
              <a:rPr lang="zh-CN" altLang="en-US" smtClean="0"/>
              <a:t>‹#›</a:t>
            </a:fld>
            <a:endParaRPr lang="zh-CN" altLang="en-US"/>
          </a:p>
        </p:txBody>
      </p:sp>
    </p:spTree>
    <p:extLst>
      <p:ext uri="{BB962C8B-B14F-4D97-AF65-F5344CB8AC3E}">
        <p14:creationId xmlns:p14="http://schemas.microsoft.com/office/powerpoint/2010/main" val="3431198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00367749-00F0-4812-8177-A344689B3882}" type="datetimeFigureOut">
              <a:rPr lang="zh-CN" altLang="en-US" smtClean="0"/>
              <a:t>2017/11/9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36B364C-9B3D-4D64-BA3D-1743CE88C521}" type="slidenum">
              <a:rPr lang="zh-CN" altLang="en-US" smtClean="0"/>
              <a:t>‹#›</a:t>
            </a:fld>
            <a:endParaRPr lang="zh-CN" altLang="en-US"/>
          </a:p>
        </p:txBody>
      </p:sp>
    </p:spTree>
    <p:extLst>
      <p:ext uri="{BB962C8B-B14F-4D97-AF65-F5344CB8AC3E}">
        <p14:creationId xmlns:p14="http://schemas.microsoft.com/office/powerpoint/2010/main" val="1222907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0367749-00F0-4812-8177-A344689B3882}" type="datetimeFigureOut">
              <a:rPr lang="zh-CN" altLang="en-US" smtClean="0"/>
              <a:t>2017/11/9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36B364C-9B3D-4D64-BA3D-1743CE88C521}" type="slidenum">
              <a:rPr lang="zh-CN" altLang="en-US" smtClean="0"/>
              <a:t>‹#›</a:t>
            </a:fld>
            <a:endParaRPr lang="zh-CN" altLang="en-US"/>
          </a:p>
        </p:txBody>
      </p:sp>
    </p:spTree>
    <p:extLst>
      <p:ext uri="{BB962C8B-B14F-4D97-AF65-F5344CB8AC3E}">
        <p14:creationId xmlns:p14="http://schemas.microsoft.com/office/powerpoint/2010/main" val="2106546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0367749-00F0-4812-8177-A344689B3882}" type="datetimeFigureOut">
              <a:rPr lang="zh-CN" altLang="en-US" smtClean="0"/>
              <a:t>2017/11/9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36B364C-9B3D-4D64-BA3D-1743CE88C521}" type="slidenum">
              <a:rPr lang="zh-CN" altLang="en-US" smtClean="0"/>
              <a:t>‹#›</a:t>
            </a:fld>
            <a:endParaRPr lang="zh-CN" altLang="en-US"/>
          </a:p>
        </p:txBody>
      </p:sp>
    </p:spTree>
    <p:extLst>
      <p:ext uri="{BB962C8B-B14F-4D97-AF65-F5344CB8AC3E}">
        <p14:creationId xmlns:p14="http://schemas.microsoft.com/office/powerpoint/2010/main" val="96244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0367749-00F0-4812-8177-A344689B3882}" type="datetimeFigureOut">
              <a:rPr lang="zh-CN" altLang="en-US" smtClean="0"/>
              <a:t>2017/11/9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36B364C-9B3D-4D64-BA3D-1743CE88C521}" type="slidenum">
              <a:rPr lang="zh-CN" altLang="en-US" smtClean="0"/>
              <a:t>‹#›</a:t>
            </a:fld>
            <a:endParaRPr lang="zh-CN" altLang="en-US"/>
          </a:p>
        </p:txBody>
      </p:sp>
    </p:spTree>
    <p:extLst>
      <p:ext uri="{BB962C8B-B14F-4D97-AF65-F5344CB8AC3E}">
        <p14:creationId xmlns:p14="http://schemas.microsoft.com/office/powerpoint/2010/main" val="1262406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0367749-00F0-4812-8177-A344689B3882}" type="datetimeFigureOut">
              <a:rPr lang="zh-CN" altLang="en-US" smtClean="0"/>
              <a:t>2017/11/9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36B364C-9B3D-4D64-BA3D-1743CE88C521}" type="slidenum">
              <a:rPr lang="zh-CN" altLang="en-US" smtClean="0"/>
              <a:t>‹#›</a:t>
            </a:fld>
            <a:endParaRPr lang="zh-CN" altLang="en-US"/>
          </a:p>
        </p:txBody>
      </p:sp>
    </p:spTree>
    <p:extLst>
      <p:ext uri="{BB962C8B-B14F-4D97-AF65-F5344CB8AC3E}">
        <p14:creationId xmlns:p14="http://schemas.microsoft.com/office/powerpoint/2010/main" val="4257952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0367749-00F0-4812-8177-A344689B3882}" type="datetimeFigureOut">
              <a:rPr lang="zh-CN" altLang="en-US" smtClean="0"/>
              <a:t>2017/11/9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36B364C-9B3D-4D64-BA3D-1743CE88C521}" type="slidenum">
              <a:rPr lang="zh-CN" altLang="en-US" smtClean="0"/>
              <a:t>‹#›</a:t>
            </a:fld>
            <a:endParaRPr lang="zh-CN" altLang="en-US"/>
          </a:p>
        </p:txBody>
      </p:sp>
    </p:spTree>
    <p:extLst>
      <p:ext uri="{BB962C8B-B14F-4D97-AF65-F5344CB8AC3E}">
        <p14:creationId xmlns:p14="http://schemas.microsoft.com/office/powerpoint/2010/main" val="469455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0367749-00F0-4812-8177-A344689B3882}" type="datetimeFigureOut">
              <a:rPr lang="zh-CN" altLang="en-US" smtClean="0"/>
              <a:t>2017/11/9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36B364C-9B3D-4D64-BA3D-1743CE88C521}" type="slidenum">
              <a:rPr lang="zh-CN" altLang="en-US" smtClean="0"/>
              <a:t>‹#›</a:t>
            </a:fld>
            <a:endParaRPr lang="zh-CN" altLang="en-US"/>
          </a:p>
        </p:txBody>
      </p:sp>
    </p:spTree>
    <p:extLst>
      <p:ext uri="{BB962C8B-B14F-4D97-AF65-F5344CB8AC3E}">
        <p14:creationId xmlns:p14="http://schemas.microsoft.com/office/powerpoint/2010/main" val="2245272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AF8E9"/>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367749-00F0-4812-8177-A344689B3882}" type="datetimeFigureOut">
              <a:rPr lang="zh-CN" altLang="en-US" smtClean="0"/>
              <a:t>2017/11/9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6B364C-9B3D-4D64-BA3D-1743CE88C521}" type="slidenum">
              <a:rPr lang="zh-CN" altLang="en-US" smtClean="0"/>
              <a:t>‹#›</a:t>
            </a:fld>
            <a:endParaRPr lang="zh-CN" altLang="en-US"/>
          </a:p>
        </p:txBody>
      </p:sp>
    </p:spTree>
    <p:extLst>
      <p:ext uri="{BB962C8B-B14F-4D97-AF65-F5344CB8AC3E}">
        <p14:creationId xmlns:p14="http://schemas.microsoft.com/office/powerpoint/2010/main" val="2874018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rcRect l="1379" t="49488" r="8035"/>
          <a:stretch>
            <a:fillRect/>
          </a:stretch>
        </p:blipFill>
        <p:spPr>
          <a:xfrm>
            <a:off x="180479" y="200133"/>
            <a:ext cx="11854665" cy="3466268"/>
          </a:xfrm>
          <a:custGeom>
            <a:avLst/>
            <a:gdLst>
              <a:gd name="connsiteX0" fmla="*/ 245218 w 11854665"/>
              <a:gd name="connsiteY0" fmla="*/ 0 h 3466268"/>
              <a:gd name="connsiteX1" fmla="*/ 11609447 w 11854665"/>
              <a:gd name="connsiteY1" fmla="*/ 0 h 3466268"/>
              <a:gd name="connsiteX2" fmla="*/ 11628717 w 11854665"/>
              <a:gd name="connsiteY2" fmla="*/ 95450 h 3466268"/>
              <a:gd name="connsiteX3" fmla="*/ 11854665 w 11854665"/>
              <a:gd name="connsiteY3" fmla="*/ 245218 h 3466268"/>
              <a:gd name="connsiteX4" fmla="*/ 11854665 w 11854665"/>
              <a:gd name="connsiteY4" fmla="*/ 3466268 h 3466268"/>
              <a:gd name="connsiteX5" fmla="*/ 0 w 11854665"/>
              <a:gd name="connsiteY5" fmla="*/ 3466268 h 3466268"/>
              <a:gd name="connsiteX6" fmla="*/ 0 w 11854665"/>
              <a:gd name="connsiteY6" fmla="*/ 245218 h 3466268"/>
              <a:gd name="connsiteX7" fmla="*/ 245218 w 11854665"/>
              <a:gd name="connsiteY7" fmla="*/ 0 h 3466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54665" h="3466268">
                <a:moveTo>
                  <a:pt x="245218" y="0"/>
                </a:moveTo>
                <a:lnTo>
                  <a:pt x="11609447" y="0"/>
                </a:lnTo>
                <a:lnTo>
                  <a:pt x="11628717" y="95450"/>
                </a:lnTo>
                <a:cubicBezTo>
                  <a:pt x="11665943" y="183463"/>
                  <a:pt x="11753092" y="245218"/>
                  <a:pt x="11854665" y="245218"/>
                </a:cubicBezTo>
                <a:lnTo>
                  <a:pt x="11854665" y="3466268"/>
                </a:lnTo>
                <a:lnTo>
                  <a:pt x="0" y="3466268"/>
                </a:lnTo>
                <a:lnTo>
                  <a:pt x="0" y="245218"/>
                </a:lnTo>
                <a:cubicBezTo>
                  <a:pt x="135431" y="245218"/>
                  <a:pt x="245218" y="135431"/>
                  <a:pt x="245218" y="0"/>
                </a:cubicBezTo>
                <a:close/>
              </a:path>
            </a:pathLst>
          </a:custGeom>
        </p:spPr>
      </p:pic>
      <p:sp>
        <p:nvSpPr>
          <p:cNvPr id="9" name="任意多边形 8"/>
          <p:cNvSpPr>
            <a:spLocks noChangeArrowheads="1"/>
          </p:cNvSpPr>
          <p:nvPr/>
        </p:nvSpPr>
        <p:spPr bwMode="auto">
          <a:xfrm>
            <a:off x="180478" y="200133"/>
            <a:ext cx="11854665" cy="6458847"/>
          </a:xfrm>
          <a:custGeom>
            <a:avLst/>
            <a:gdLst>
              <a:gd name="connsiteX0" fmla="*/ 238125 w 11511763"/>
              <a:gd name="connsiteY0" fmla="*/ 0 h 6272022"/>
              <a:gd name="connsiteX1" fmla="*/ 11273638 w 11511763"/>
              <a:gd name="connsiteY1" fmla="*/ 0 h 6272022"/>
              <a:gd name="connsiteX2" fmla="*/ 11292351 w 11511763"/>
              <a:gd name="connsiteY2" fmla="*/ 92689 h 6272022"/>
              <a:gd name="connsiteX3" fmla="*/ 11511763 w 11511763"/>
              <a:gd name="connsiteY3" fmla="*/ 238125 h 6272022"/>
              <a:gd name="connsiteX4" fmla="*/ 11511763 w 11511763"/>
              <a:gd name="connsiteY4" fmla="*/ 5991226 h 6272022"/>
              <a:gd name="connsiteX5" fmla="*/ 11273638 w 11511763"/>
              <a:gd name="connsiteY5" fmla="*/ 6229351 h 6272022"/>
              <a:gd name="connsiteX6" fmla="*/ 11282253 w 11511763"/>
              <a:gd name="connsiteY6" fmla="*/ 6272022 h 6272022"/>
              <a:gd name="connsiteX7" fmla="*/ 229510 w 11511763"/>
              <a:gd name="connsiteY7" fmla="*/ 6272022 h 6272022"/>
              <a:gd name="connsiteX8" fmla="*/ 238124 w 11511763"/>
              <a:gd name="connsiteY8" fmla="*/ 6229351 h 6272022"/>
              <a:gd name="connsiteX9" fmla="*/ 47990 w 11511763"/>
              <a:gd name="connsiteY9" fmla="*/ 5996064 h 6272022"/>
              <a:gd name="connsiteX10" fmla="*/ 0 w 11511763"/>
              <a:gd name="connsiteY10" fmla="*/ 5991226 h 6272022"/>
              <a:gd name="connsiteX11" fmla="*/ 0 w 11511763"/>
              <a:gd name="connsiteY11" fmla="*/ 238125 h 6272022"/>
              <a:gd name="connsiteX12" fmla="*/ 238125 w 11511763"/>
              <a:gd name="connsiteY12" fmla="*/ 0 h 6272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11763" h="6272022">
                <a:moveTo>
                  <a:pt x="238125" y="0"/>
                </a:moveTo>
                <a:lnTo>
                  <a:pt x="11273638" y="0"/>
                </a:lnTo>
                <a:lnTo>
                  <a:pt x="11292351" y="92689"/>
                </a:lnTo>
                <a:cubicBezTo>
                  <a:pt x="11328500" y="178156"/>
                  <a:pt x="11413128" y="238125"/>
                  <a:pt x="11511763" y="238125"/>
                </a:cubicBezTo>
                <a:lnTo>
                  <a:pt x="11511763" y="5991226"/>
                </a:lnTo>
                <a:cubicBezTo>
                  <a:pt x="11380250" y="5991226"/>
                  <a:pt x="11273638" y="6097838"/>
                  <a:pt x="11273638" y="6229351"/>
                </a:cubicBezTo>
                <a:lnTo>
                  <a:pt x="11282253" y="6272022"/>
                </a:lnTo>
                <a:lnTo>
                  <a:pt x="229510" y="6272022"/>
                </a:lnTo>
                <a:lnTo>
                  <a:pt x="238124" y="6229351"/>
                </a:lnTo>
                <a:cubicBezTo>
                  <a:pt x="238124" y="6114277"/>
                  <a:pt x="156500" y="6018268"/>
                  <a:pt x="47990" y="5996064"/>
                </a:cubicBezTo>
                <a:lnTo>
                  <a:pt x="0" y="5991226"/>
                </a:lnTo>
                <a:lnTo>
                  <a:pt x="0" y="238125"/>
                </a:lnTo>
                <a:cubicBezTo>
                  <a:pt x="131513" y="238125"/>
                  <a:pt x="238125" y="131513"/>
                  <a:pt x="238125" y="0"/>
                </a:cubicBezTo>
                <a:close/>
              </a:path>
            </a:pathLst>
          </a:custGeom>
          <a:noFill/>
          <a:ln w="38100">
            <a:solidFill>
              <a:srgbClr val="829BCF"/>
            </a:solidFill>
          </a:ln>
        </p:spPr>
        <p:txBody>
          <a:bodyPr vert="horz" wrap="square" lIns="91440" tIns="45720" rIns="91440" bIns="45720" numCol="1" anchor="t" anchorCtr="0" compatLnSpc="1">
            <a:prstTxWarp prst="textNoShape">
              <a:avLst/>
            </a:prstTxWarp>
            <a:noAutofit/>
          </a:bodyPr>
          <a:lstStyle/>
          <a:p>
            <a:endParaRPr lang="zh-CN" altLang="en-US"/>
          </a:p>
        </p:txBody>
      </p:sp>
      <p:sp>
        <p:nvSpPr>
          <p:cNvPr id="6" name="文本框 5"/>
          <p:cNvSpPr txBox="1"/>
          <p:nvPr/>
        </p:nvSpPr>
        <p:spPr>
          <a:xfrm>
            <a:off x="4801528" y="3594210"/>
            <a:ext cx="2613023" cy="923330"/>
          </a:xfrm>
          <a:prstGeom prst="rect">
            <a:avLst/>
          </a:prstGeom>
          <a:noFill/>
        </p:spPr>
        <p:txBody>
          <a:bodyPr wrap="none" rtlCol="0">
            <a:spAutoFit/>
          </a:bodyPr>
          <a:lstStyle/>
          <a:p>
            <a:pPr algn="ctr"/>
            <a:r>
              <a:rPr lang="en-US" altLang="zh-CN" sz="5400" b="1" dirty="0" smtClean="0">
                <a:solidFill>
                  <a:srgbClr val="7030A0"/>
                </a:solidFill>
                <a:latin typeface="微软雅黑" panose="020B0503020204020204" pitchFamily="34" charset="-122"/>
                <a:ea typeface="微软雅黑" panose="020B0503020204020204" pitchFamily="34" charset="-122"/>
              </a:rPr>
              <a:t>Bitcoin</a:t>
            </a:r>
            <a:endParaRPr lang="zh-CN" altLang="en-US" sz="5400" b="1" dirty="0" smtClean="0">
              <a:solidFill>
                <a:srgbClr val="7030A0"/>
              </a:solidFill>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2035812" y="4482290"/>
            <a:ext cx="8135822" cy="0"/>
          </a:xfrm>
          <a:prstGeom prst="line">
            <a:avLst/>
          </a:prstGeom>
          <a:ln>
            <a:solidFill>
              <a:srgbClr val="829BCF"/>
            </a:solidFill>
          </a:ln>
        </p:spPr>
        <p:style>
          <a:lnRef idx="1">
            <a:schemeClr val="accent1"/>
          </a:lnRef>
          <a:fillRef idx="0">
            <a:schemeClr val="accent1"/>
          </a:fillRef>
          <a:effectRef idx="0">
            <a:schemeClr val="accent1"/>
          </a:effectRef>
          <a:fontRef idx="minor">
            <a:schemeClr val="tx1"/>
          </a:fontRef>
        </p:style>
      </p:cxnSp>
      <p:sp>
        <p:nvSpPr>
          <p:cNvPr id="13" name="Freeform 5"/>
          <p:cNvSpPr>
            <a:spLocks noEditPoints="1"/>
          </p:cNvSpPr>
          <p:nvPr/>
        </p:nvSpPr>
        <p:spPr bwMode="auto">
          <a:xfrm>
            <a:off x="3259698" y="4836217"/>
            <a:ext cx="1206500" cy="461963"/>
          </a:xfrm>
          <a:custGeom>
            <a:avLst/>
            <a:gdLst>
              <a:gd name="T0" fmla="*/ 298 w 321"/>
              <a:gd name="T1" fmla="*/ 9 h 120"/>
              <a:gd name="T2" fmla="*/ 251 w 321"/>
              <a:gd name="T3" fmla="*/ 36 h 120"/>
              <a:gd name="T4" fmla="*/ 215 w 321"/>
              <a:gd name="T5" fmla="*/ 39 h 120"/>
              <a:gd name="T6" fmla="*/ 167 w 321"/>
              <a:gd name="T7" fmla="*/ 53 h 120"/>
              <a:gd name="T8" fmla="*/ 141 w 321"/>
              <a:gd name="T9" fmla="*/ 68 h 120"/>
              <a:gd name="T10" fmla="*/ 123 w 321"/>
              <a:gd name="T11" fmla="*/ 77 h 120"/>
              <a:gd name="T12" fmla="*/ 71 w 321"/>
              <a:gd name="T13" fmla="*/ 106 h 120"/>
              <a:gd name="T14" fmla="*/ 31 w 321"/>
              <a:gd name="T15" fmla="*/ 105 h 120"/>
              <a:gd name="T16" fmla="*/ 11 w 321"/>
              <a:gd name="T17" fmla="*/ 89 h 120"/>
              <a:gd name="T18" fmla="*/ 19 w 321"/>
              <a:gd name="T19" fmla="*/ 37 h 120"/>
              <a:gd name="T20" fmla="*/ 60 w 321"/>
              <a:gd name="T21" fmla="*/ 16 h 120"/>
              <a:gd name="T22" fmla="*/ 83 w 321"/>
              <a:gd name="T23" fmla="*/ 40 h 120"/>
              <a:gd name="T24" fmla="*/ 54 w 321"/>
              <a:gd name="T25" fmla="*/ 46 h 120"/>
              <a:gd name="T26" fmla="*/ 64 w 321"/>
              <a:gd name="T27" fmla="*/ 41 h 120"/>
              <a:gd name="T28" fmla="*/ 52 w 321"/>
              <a:gd name="T29" fmla="*/ 38 h 120"/>
              <a:gd name="T30" fmla="*/ 90 w 321"/>
              <a:gd name="T31" fmla="*/ 49 h 120"/>
              <a:gd name="T32" fmla="*/ 57 w 321"/>
              <a:gd name="T33" fmla="*/ 4 h 120"/>
              <a:gd name="T34" fmla="*/ 2 w 321"/>
              <a:gd name="T35" fmla="*/ 61 h 120"/>
              <a:gd name="T36" fmla="*/ 45 w 321"/>
              <a:gd name="T37" fmla="*/ 119 h 120"/>
              <a:gd name="T38" fmla="*/ 66 w 321"/>
              <a:gd name="T39" fmla="*/ 119 h 120"/>
              <a:gd name="T40" fmla="*/ 114 w 321"/>
              <a:gd name="T41" fmla="*/ 101 h 120"/>
              <a:gd name="T42" fmla="*/ 126 w 321"/>
              <a:gd name="T43" fmla="*/ 94 h 120"/>
              <a:gd name="T44" fmla="*/ 170 w 321"/>
              <a:gd name="T45" fmla="*/ 67 h 120"/>
              <a:gd name="T46" fmla="*/ 195 w 321"/>
              <a:gd name="T47" fmla="*/ 53 h 120"/>
              <a:gd name="T48" fmla="*/ 236 w 321"/>
              <a:gd name="T49" fmla="*/ 40 h 120"/>
              <a:gd name="T50" fmla="*/ 247 w 321"/>
              <a:gd name="T51" fmla="*/ 46 h 120"/>
              <a:gd name="T52" fmla="*/ 277 w 321"/>
              <a:gd name="T53" fmla="*/ 106 h 120"/>
              <a:gd name="T54" fmla="*/ 274 w 321"/>
              <a:gd name="T55" fmla="*/ 40 h 120"/>
              <a:gd name="T56" fmla="*/ 257 w 321"/>
              <a:gd name="T57" fmla="*/ 36 h 120"/>
              <a:gd name="T58" fmla="*/ 276 w 321"/>
              <a:gd name="T59" fmla="*/ 17 h 120"/>
              <a:gd name="T60" fmla="*/ 312 w 321"/>
              <a:gd name="T61" fmla="*/ 32 h 120"/>
              <a:gd name="T62" fmla="*/ 303 w 321"/>
              <a:gd name="T63" fmla="*/ 35 h 120"/>
              <a:gd name="T64" fmla="*/ 298 w 321"/>
              <a:gd name="T65" fmla="*/ 30 h 120"/>
              <a:gd name="T66" fmla="*/ 306 w 321"/>
              <a:gd name="T67" fmla="*/ 45 h 120"/>
              <a:gd name="T68" fmla="*/ 270 w 321"/>
              <a:gd name="T69" fmla="*/ 42 h 120"/>
              <a:gd name="T70" fmla="*/ 292 w 321"/>
              <a:gd name="T71" fmla="*/ 89 h 120"/>
              <a:gd name="T72" fmla="*/ 258 w 321"/>
              <a:gd name="T73" fmla="*/ 82 h 120"/>
              <a:gd name="T74" fmla="*/ 257 w 321"/>
              <a:gd name="T75" fmla="*/ 41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1" h="120">
                <a:moveTo>
                  <a:pt x="318" y="22"/>
                </a:moveTo>
                <a:cubicBezTo>
                  <a:pt x="315" y="14"/>
                  <a:pt x="308" y="10"/>
                  <a:pt x="298" y="9"/>
                </a:cubicBezTo>
                <a:cubicBezTo>
                  <a:pt x="279" y="7"/>
                  <a:pt x="265" y="17"/>
                  <a:pt x="257" y="27"/>
                </a:cubicBezTo>
                <a:cubicBezTo>
                  <a:pt x="256" y="29"/>
                  <a:pt x="254" y="35"/>
                  <a:pt x="251" y="36"/>
                </a:cubicBezTo>
                <a:cubicBezTo>
                  <a:pt x="250" y="36"/>
                  <a:pt x="248" y="35"/>
                  <a:pt x="247" y="35"/>
                </a:cubicBezTo>
                <a:cubicBezTo>
                  <a:pt x="235" y="34"/>
                  <a:pt x="226" y="37"/>
                  <a:pt x="215" y="39"/>
                </a:cubicBezTo>
                <a:cubicBezTo>
                  <a:pt x="203" y="41"/>
                  <a:pt x="194" y="45"/>
                  <a:pt x="183" y="48"/>
                </a:cubicBezTo>
                <a:cubicBezTo>
                  <a:pt x="178" y="49"/>
                  <a:pt x="172" y="51"/>
                  <a:pt x="167" y="53"/>
                </a:cubicBezTo>
                <a:cubicBezTo>
                  <a:pt x="164" y="54"/>
                  <a:pt x="161" y="58"/>
                  <a:pt x="157" y="60"/>
                </a:cubicBezTo>
                <a:cubicBezTo>
                  <a:pt x="152" y="63"/>
                  <a:pt x="146" y="65"/>
                  <a:pt x="141" y="68"/>
                </a:cubicBezTo>
                <a:cubicBezTo>
                  <a:pt x="139" y="69"/>
                  <a:pt x="137" y="71"/>
                  <a:pt x="135" y="73"/>
                </a:cubicBezTo>
                <a:cubicBezTo>
                  <a:pt x="132" y="74"/>
                  <a:pt x="127" y="75"/>
                  <a:pt x="123" y="77"/>
                </a:cubicBezTo>
                <a:cubicBezTo>
                  <a:pt x="118" y="80"/>
                  <a:pt x="114" y="85"/>
                  <a:pt x="108" y="88"/>
                </a:cubicBezTo>
                <a:cubicBezTo>
                  <a:pt x="96" y="95"/>
                  <a:pt x="86" y="101"/>
                  <a:pt x="71" y="106"/>
                </a:cubicBezTo>
                <a:cubicBezTo>
                  <a:pt x="65" y="108"/>
                  <a:pt x="56" y="111"/>
                  <a:pt x="49" y="111"/>
                </a:cubicBezTo>
                <a:cubicBezTo>
                  <a:pt x="43" y="111"/>
                  <a:pt x="36" y="108"/>
                  <a:pt x="31" y="105"/>
                </a:cubicBezTo>
                <a:cubicBezTo>
                  <a:pt x="28" y="103"/>
                  <a:pt x="23" y="100"/>
                  <a:pt x="20" y="97"/>
                </a:cubicBezTo>
                <a:cubicBezTo>
                  <a:pt x="17" y="95"/>
                  <a:pt x="13" y="92"/>
                  <a:pt x="11" y="89"/>
                </a:cubicBezTo>
                <a:cubicBezTo>
                  <a:pt x="9" y="86"/>
                  <a:pt x="6" y="81"/>
                  <a:pt x="6" y="79"/>
                </a:cubicBezTo>
                <a:cubicBezTo>
                  <a:pt x="1" y="62"/>
                  <a:pt x="12" y="47"/>
                  <a:pt x="19" y="37"/>
                </a:cubicBezTo>
                <a:cubicBezTo>
                  <a:pt x="22" y="35"/>
                  <a:pt x="26" y="30"/>
                  <a:pt x="29" y="28"/>
                </a:cubicBezTo>
                <a:cubicBezTo>
                  <a:pt x="37" y="22"/>
                  <a:pt x="47" y="16"/>
                  <a:pt x="60" y="16"/>
                </a:cubicBezTo>
                <a:cubicBezTo>
                  <a:pt x="74" y="16"/>
                  <a:pt x="83" y="24"/>
                  <a:pt x="84" y="35"/>
                </a:cubicBezTo>
                <a:cubicBezTo>
                  <a:pt x="84" y="37"/>
                  <a:pt x="83" y="39"/>
                  <a:pt x="83" y="40"/>
                </a:cubicBezTo>
                <a:cubicBezTo>
                  <a:pt x="81" y="47"/>
                  <a:pt x="72" y="55"/>
                  <a:pt x="62" y="54"/>
                </a:cubicBezTo>
                <a:cubicBezTo>
                  <a:pt x="59" y="53"/>
                  <a:pt x="54" y="50"/>
                  <a:pt x="54" y="46"/>
                </a:cubicBezTo>
                <a:cubicBezTo>
                  <a:pt x="54" y="43"/>
                  <a:pt x="56" y="41"/>
                  <a:pt x="58" y="40"/>
                </a:cubicBezTo>
                <a:cubicBezTo>
                  <a:pt x="61" y="40"/>
                  <a:pt x="62" y="43"/>
                  <a:pt x="64" y="41"/>
                </a:cubicBezTo>
                <a:cubicBezTo>
                  <a:pt x="67" y="38"/>
                  <a:pt x="60" y="35"/>
                  <a:pt x="57" y="36"/>
                </a:cubicBezTo>
                <a:cubicBezTo>
                  <a:pt x="56" y="36"/>
                  <a:pt x="53" y="37"/>
                  <a:pt x="52" y="38"/>
                </a:cubicBezTo>
                <a:cubicBezTo>
                  <a:pt x="43" y="47"/>
                  <a:pt x="56" y="60"/>
                  <a:pt x="65" y="61"/>
                </a:cubicBezTo>
                <a:cubicBezTo>
                  <a:pt x="76" y="62"/>
                  <a:pt x="85" y="56"/>
                  <a:pt x="90" y="49"/>
                </a:cubicBezTo>
                <a:cubicBezTo>
                  <a:pt x="97" y="42"/>
                  <a:pt x="98" y="29"/>
                  <a:pt x="93" y="19"/>
                </a:cubicBezTo>
                <a:cubicBezTo>
                  <a:pt x="88" y="6"/>
                  <a:pt x="74" y="0"/>
                  <a:pt x="57" y="4"/>
                </a:cubicBezTo>
                <a:cubicBezTo>
                  <a:pt x="37" y="9"/>
                  <a:pt x="26" y="23"/>
                  <a:pt x="15" y="37"/>
                </a:cubicBezTo>
                <a:cubicBezTo>
                  <a:pt x="9" y="43"/>
                  <a:pt x="5" y="52"/>
                  <a:pt x="2" y="61"/>
                </a:cubicBezTo>
                <a:cubicBezTo>
                  <a:pt x="1" y="67"/>
                  <a:pt x="0" y="75"/>
                  <a:pt x="2" y="82"/>
                </a:cubicBezTo>
                <a:cubicBezTo>
                  <a:pt x="8" y="100"/>
                  <a:pt x="26" y="113"/>
                  <a:pt x="45" y="119"/>
                </a:cubicBezTo>
                <a:cubicBezTo>
                  <a:pt x="49" y="120"/>
                  <a:pt x="55" y="120"/>
                  <a:pt x="58" y="120"/>
                </a:cubicBezTo>
                <a:cubicBezTo>
                  <a:pt x="61" y="120"/>
                  <a:pt x="64" y="120"/>
                  <a:pt x="66" y="119"/>
                </a:cubicBezTo>
                <a:cubicBezTo>
                  <a:pt x="77" y="118"/>
                  <a:pt x="88" y="114"/>
                  <a:pt x="97" y="111"/>
                </a:cubicBezTo>
                <a:cubicBezTo>
                  <a:pt x="104" y="108"/>
                  <a:pt x="108" y="104"/>
                  <a:pt x="114" y="101"/>
                </a:cubicBezTo>
                <a:cubicBezTo>
                  <a:pt x="116" y="100"/>
                  <a:pt x="118" y="100"/>
                  <a:pt x="119" y="99"/>
                </a:cubicBezTo>
                <a:cubicBezTo>
                  <a:pt x="122" y="98"/>
                  <a:pt x="124" y="95"/>
                  <a:pt x="126" y="94"/>
                </a:cubicBezTo>
                <a:cubicBezTo>
                  <a:pt x="134" y="89"/>
                  <a:pt x="141" y="84"/>
                  <a:pt x="149" y="78"/>
                </a:cubicBezTo>
                <a:cubicBezTo>
                  <a:pt x="155" y="74"/>
                  <a:pt x="163" y="71"/>
                  <a:pt x="170" y="67"/>
                </a:cubicBezTo>
                <a:cubicBezTo>
                  <a:pt x="178" y="62"/>
                  <a:pt x="185" y="59"/>
                  <a:pt x="192" y="55"/>
                </a:cubicBezTo>
                <a:cubicBezTo>
                  <a:pt x="193" y="55"/>
                  <a:pt x="194" y="53"/>
                  <a:pt x="195" y="53"/>
                </a:cubicBezTo>
                <a:cubicBezTo>
                  <a:pt x="198" y="52"/>
                  <a:pt x="202" y="51"/>
                  <a:pt x="205" y="50"/>
                </a:cubicBezTo>
                <a:cubicBezTo>
                  <a:pt x="214" y="46"/>
                  <a:pt x="224" y="41"/>
                  <a:pt x="236" y="40"/>
                </a:cubicBezTo>
                <a:cubicBezTo>
                  <a:pt x="238" y="40"/>
                  <a:pt x="248" y="39"/>
                  <a:pt x="249" y="41"/>
                </a:cubicBezTo>
                <a:cubicBezTo>
                  <a:pt x="249" y="42"/>
                  <a:pt x="247" y="45"/>
                  <a:pt x="247" y="46"/>
                </a:cubicBezTo>
                <a:cubicBezTo>
                  <a:pt x="241" y="62"/>
                  <a:pt x="242" y="84"/>
                  <a:pt x="249" y="97"/>
                </a:cubicBezTo>
                <a:cubicBezTo>
                  <a:pt x="253" y="104"/>
                  <a:pt x="268" y="109"/>
                  <a:pt x="277" y="106"/>
                </a:cubicBezTo>
                <a:cubicBezTo>
                  <a:pt x="291" y="101"/>
                  <a:pt x="299" y="90"/>
                  <a:pt x="300" y="74"/>
                </a:cubicBezTo>
                <a:cubicBezTo>
                  <a:pt x="302" y="55"/>
                  <a:pt x="287" y="45"/>
                  <a:pt x="274" y="40"/>
                </a:cubicBezTo>
                <a:cubicBezTo>
                  <a:pt x="271" y="39"/>
                  <a:pt x="269" y="39"/>
                  <a:pt x="266" y="38"/>
                </a:cubicBezTo>
                <a:cubicBezTo>
                  <a:pt x="265" y="38"/>
                  <a:pt x="258" y="37"/>
                  <a:pt x="257" y="36"/>
                </a:cubicBezTo>
                <a:cubicBezTo>
                  <a:pt x="257" y="35"/>
                  <a:pt x="261" y="30"/>
                  <a:pt x="261" y="29"/>
                </a:cubicBezTo>
                <a:cubicBezTo>
                  <a:pt x="265" y="24"/>
                  <a:pt x="271" y="19"/>
                  <a:pt x="276" y="17"/>
                </a:cubicBezTo>
                <a:cubicBezTo>
                  <a:pt x="283" y="14"/>
                  <a:pt x="294" y="13"/>
                  <a:pt x="302" y="15"/>
                </a:cubicBezTo>
                <a:cubicBezTo>
                  <a:pt x="308" y="16"/>
                  <a:pt x="313" y="24"/>
                  <a:pt x="312" y="32"/>
                </a:cubicBezTo>
                <a:cubicBezTo>
                  <a:pt x="312" y="35"/>
                  <a:pt x="310" y="39"/>
                  <a:pt x="307" y="40"/>
                </a:cubicBezTo>
                <a:cubicBezTo>
                  <a:pt x="304" y="40"/>
                  <a:pt x="303" y="37"/>
                  <a:pt x="303" y="35"/>
                </a:cubicBezTo>
                <a:cubicBezTo>
                  <a:pt x="304" y="32"/>
                  <a:pt x="310" y="32"/>
                  <a:pt x="308" y="29"/>
                </a:cubicBezTo>
                <a:cubicBezTo>
                  <a:pt x="308" y="27"/>
                  <a:pt x="301" y="29"/>
                  <a:pt x="298" y="30"/>
                </a:cubicBezTo>
                <a:cubicBezTo>
                  <a:pt x="297" y="32"/>
                  <a:pt x="296" y="36"/>
                  <a:pt x="296" y="37"/>
                </a:cubicBezTo>
                <a:cubicBezTo>
                  <a:pt x="297" y="41"/>
                  <a:pt x="301" y="45"/>
                  <a:pt x="306" y="45"/>
                </a:cubicBezTo>
                <a:cubicBezTo>
                  <a:pt x="314" y="45"/>
                  <a:pt x="321" y="31"/>
                  <a:pt x="318" y="22"/>
                </a:cubicBezTo>
                <a:close/>
                <a:moveTo>
                  <a:pt x="270" y="42"/>
                </a:moveTo>
                <a:cubicBezTo>
                  <a:pt x="278" y="45"/>
                  <a:pt x="289" y="51"/>
                  <a:pt x="294" y="59"/>
                </a:cubicBezTo>
                <a:cubicBezTo>
                  <a:pt x="298" y="67"/>
                  <a:pt x="296" y="82"/>
                  <a:pt x="292" y="89"/>
                </a:cubicBezTo>
                <a:cubicBezTo>
                  <a:pt x="290" y="93"/>
                  <a:pt x="287" y="97"/>
                  <a:pt x="282" y="98"/>
                </a:cubicBezTo>
                <a:cubicBezTo>
                  <a:pt x="270" y="99"/>
                  <a:pt x="262" y="89"/>
                  <a:pt x="258" y="82"/>
                </a:cubicBezTo>
                <a:cubicBezTo>
                  <a:pt x="253" y="72"/>
                  <a:pt x="252" y="59"/>
                  <a:pt x="255" y="46"/>
                </a:cubicBezTo>
                <a:cubicBezTo>
                  <a:pt x="255" y="45"/>
                  <a:pt x="256" y="41"/>
                  <a:pt x="257" y="41"/>
                </a:cubicBezTo>
                <a:cubicBezTo>
                  <a:pt x="259" y="39"/>
                  <a:pt x="267" y="41"/>
                  <a:pt x="270" y="42"/>
                </a:cubicBezTo>
                <a:close/>
              </a:path>
            </a:pathLst>
          </a:custGeom>
          <a:solidFill>
            <a:srgbClr val="58A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6"/>
          <p:cNvSpPr>
            <a:spLocks noEditPoints="1"/>
          </p:cNvSpPr>
          <p:nvPr/>
        </p:nvSpPr>
        <p:spPr bwMode="auto">
          <a:xfrm>
            <a:off x="7741247" y="4877691"/>
            <a:ext cx="1206500" cy="461963"/>
          </a:xfrm>
          <a:custGeom>
            <a:avLst/>
            <a:gdLst>
              <a:gd name="T0" fmla="*/ 306 w 321"/>
              <a:gd name="T1" fmla="*/ 37 h 120"/>
              <a:gd name="T2" fmla="*/ 228 w 321"/>
              <a:gd name="T3" fmla="*/ 19 h 120"/>
              <a:gd name="T4" fmla="*/ 257 w 321"/>
              <a:gd name="T5" fmla="*/ 61 h 120"/>
              <a:gd name="T6" fmla="*/ 264 w 321"/>
              <a:gd name="T7" fmla="*/ 36 h 120"/>
              <a:gd name="T8" fmla="*/ 263 w 321"/>
              <a:gd name="T9" fmla="*/ 40 h 120"/>
              <a:gd name="T10" fmla="*/ 259 w 321"/>
              <a:gd name="T11" fmla="*/ 54 h 120"/>
              <a:gd name="T12" fmla="*/ 238 w 321"/>
              <a:gd name="T13" fmla="*/ 35 h 120"/>
              <a:gd name="T14" fmla="*/ 293 w 321"/>
              <a:gd name="T15" fmla="*/ 28 h 120"/>
              <a:gd name="T16" fmla="*/ 316 w 321"/>
              <a:gd name="T17" fmla="*/ 79 h 120"/>
              <a:gd name="T18" fmla="*/ 301 w 321"/>
              <a:gd name="T19" fmla="*/ 97 h 120"/>
              <a:gd name="T20" fmla="*/ 272 w 321"/>
              <a:gd name="T21" fmla="*/ 111 h 120"/>
              <a:gd name="T22" fmla="*/ 213 w 321"/>
              <a:gd name="T23" fmla="*/ 88 h 120"/>
              <a:gd name="T24" fmla="*/ 186 w 321"/>
              <a:gd name="T25" fmla="*/ 73 h 120"/>
              <a:gd name="T26" fmla="*/ 164 w 321"/>
              <a:gd name="T27" fmla="*/ 60 h 120"/>
              <a:gd name="T28" fmla="*/ 138 w 321"/>
              <a:gd name="T29" fmla="*/ 48 h 120"/>
              <a:gd name="T30" fmla="*/ 74 w 321"/>
              <a:gd name="T31" fmla="*/ 35 h 120"/>
              <a:gd name="T32" fmla="*/ 64 w 321"/>
              <a:gd name="T33" fmla="*/ 27 h 120"/>
              <a:gd name="T34" fmla="*/ 3 w 321"/>
              <a:gd name="T35" fmla="*/ 22 h 120"/>
              <a:gd name="T36" fmla="*/ 25 w 321"/>
              <a:gd name="T37" fmla="*/ 37 h 120"/>
              <a:gd name="T38" fmla="*/ 13 w 321"/>
              <a:gd name="T39" fmla="*/ 29 h 120"/>
              <a:gd name="T40" fmla="*/ 14 w 321"/>
              <a:gd name="T41" fmla="*/ 40 h 120"/>
              <a:gd name="T42" fmla="*/ 19 w 321"/>
              <a:gd name="T43" fmla="*/ 15 h 120"/>
              <a:gd name="T44" fmla="*/ 60 w 321"/>
              <a:gd name="T45" fmla="*/ 29 h 120"/>
              <a:gd name="T46" fmla="*/ 55 w 321"/>
              <a:gd name="T47" fmla="*/ 38 h 120"/>
              <a:gd name="T48" fmla="*/ 21 w 321"/>
              <a:gd name="T49" fmla="*/ 74 h 120"/>
              <a:gd name="T50" fmla="*/ 72 w 321"/>
              <a:gd name="T51" fmla="*/ 97 h 120"/>
              <a:gd name="T52" fmla="*/ 72 w 321"/>
              <a:gd name="T53" fmla="*/ 41 h 120"/>
              <a:gd name="T54" fmla="*/ 116 w 321"/>
              <a:gd name="T55" fmla="*/ 50 h 120"/>
              <a:gd name="T56" fmla="*/ 129 w 321"/>
              <a:gd name="T57" fmla="*/ 55 h 120"/>
              <a:gd name="T58" fmla="*/ 172 w 321"/>
              <a:gd name="T59" fmla="*/ 78 h 120"/>
              <a:gd name="T60" fmla="*/ 202 w 321"/>
              <a:gd name="T61" fmla="*/ 99 h 120"/>
              <a:gd name="T62" fmla="*/ 224 w 321"/>
              <a:gd name="T63" fmla="*/ 111 h 120"/>
              <a:gd name="T64" fmla="*/ 263 w 321"/>
              <a:gd name="T65" fmla="*/ 120 h 120"/>
              <a:gd name="T66" fmla="*/ 319 w 321"/>
              <a:gd name="T67" fmla="*/ 82 h 120"/>
              <a:gd name="T68" fmla="*/ 63 w 321"/>
              <a:gd name="T69" fmla="*/ 82 h 120"/>
              <a:gd name="T70" fmla="*/ 29 w 321"/>
              <a:gd name="T71" fmla="*/ 89 h 120"/>
              <a:gd name="T72" fmla="*/ 51 w 321"/>
              <a:gd name="T73" fmla="*/ 42 h 120"/>
              <a:gd name="T74" fmla="*/ 66 w 321"/>
              <a:gd name="T75" fmla="*/ 4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1" h="120">
                <a:moveTo>
                  <a:pt x="319" y="61"/>
                </a:moveTo>
                <a:cubicBezTo>
                  <a:pt x="316" y="52"/>
                  <a:pt x="312" y="43"/>
                  <a:pt x="306" y="37"/>
                </a:cubicBezTo>
                <a:cubicBezTo>
                  <a:pt x="295" y="23"/>
                  <a:pt x="284" y="9"/>
                  <a:pt x="264" y="4"/>
                </a:cubicBezTo>
                <a:cubicBezTo>
                  <a:pt x="247" y="0"/>
                  <a:pt x="233" y="6"/>
                  <a:pt x="228" y="19"/>
                </a:cubicBezTo>
                <a:cubicBezTo>
                  <a:pt x="223" y="29"/>
                  <a:pt x="224" y="42"/>
                  <a:pt x="231" y="49"/>
                </a:cubicBezTo>
                <a:cubicBezTo>
                  <a:pt x="236" y="56"/>
                  <a:pt x="245" y="62"/>
                  <a:pt x="257" y="61"/>
                </a:cubicBezTo>
                <a:cubicBezTo>
                  <a:pt x="265" y="60"/>
                  <a:pt x="278" y="47"/>
                  <a:pt x="269" y="38"/>
                </a:cubicBezTo>
                <a:cubicBezTo>
                  <a:pt x="268" y="37"/>
                  <a:pt x="266" y="36"/>
                  <a:pt x="264" y="36"/>
                </a:cubicBezTo>
                <a:cubicBezTo>
                  <a:pt x="261" y="35"/>
                  <a:pt x="254" y="38"/>
                  <a:pt x="257" y="41"/>
                </a:cubicBezTo>
                <a:cubicBezTo>
                  <a:pt x="259" y="43"/>
                  <a:pt x="260" y="40"/>
                  <a:pt x="263" y="40"/>
                </a:cubicBezTo>
                <a:cubicBezTo>
                  <a:pt x="265" y="41"/>
                  <a:pt x="267" y="43"/>
                  <a:pt x="267" y="46"/>
                </a:cubicBezTo>
                <a:cubicBezTo>
                  <a:pt x="267" y="50"/>
                  <a:pt x="262" y="53"/>
                  <a:pt x="259" y="54"/>
                </a:cubicBezTo>
                <a:cubicBezTo>
                  <a:pt x="249" y="55"/>
                  <a:pt x="240" y="47"/>
                  <a:pt x="238" y="40"/>
                </a:cubicBezTo>
                <a:cubicBezTo>
                  <a:pt x="238" y="39"/>
                  <a:pt x="238" y="37"/>
                  <a:pt x="238" y="35"/>
                </a:cubicBezTo>
                <a:cubicBezTo>
                  <a:pt x="238" y="24"/>
                  <a:pt x="248" y="16"/>
                  <a:pt x="261" y="16"/>
                </a:cubicBezTo>
                <a:cubicBezTo>
                  <a:pt x="274" y="16"/>
                  <a:pt x="284" y="22"/>
                  <a:pt x="293" y="28"/>
                </a:cubicBezTo>
                <a:cubicBezTo>
                  <a:pt x="295" y="30"/>
                  <a:pt x="300" y="35"/>
                  <a:pt x="302" y="37"/>
                </a:cubicBezTo>
                <a:cubicBezTo>
                  <a:pt x="309" y="47"/>
                  <a:pt x="320" y="62"/>
                  <a:pt x="316" y="79"/>
                </a:cubicBezTo>
                <a:cubicBezTo>
                  <a:pt x="315" y="81"/>
                  <a:pt x="312" y="86"/>
                  <a:pt x="310" y="89"/>
                </a:cubicBezTo>
                <a:cubicBezTo>
                  <a:pt x="308" y="92"/>
                  <a:pt x="304" y="95"/>
                  <a:pt x="301" y="97"/>
                </a:cubicBezTo>
                <a:cubicBezTo>
                  <a:pt x="298" y="100"/>
                  <a:pt x="294" y="103"/>
                  <a:pt x="290" y="105"/>
                </a:cubicBezTo>
                <a:cubicBezTo>
                  <a:pt x="285" y="108"/>
                  <a:pt x="278" y="111"/>
                  <a:pt x="272" y="111"/>
                </a:cubicBezTo>
                <a:cubicBezTo>
                  <a:pt x="265" y="111"/>
                  <a:pt x="257" y="108"/>
                  <a:pt x="250" y="106"/>
                </a:cubicBezTo>
                <a:cubicBezTo>
                  <a:pt x="236" y="101"/>
                  <a:pt x="225" y="95"/>
                  <a:pt x="213" y="88"/>
                </a:cubicBezTo>
                <a:cubicBezTo>
                  <a:pt x="208" y="85"/>
                  <a:pt x="203" y="80"/>
                  <a:pt x="198" y="77"/>
                </a:cubicBezTo>
                <a:cubicBezTo>
                  <a:pt x="194" y="75"/>
                  <a:pt x="190" y="74"/>
                  <a:pt x="186" y="73"/>
                </a:cubicBezTo>
                <a:cubicBezTo>
                  <a:pt x="184" y="71"/>
                  <a:pt x="182" y="69"/>
                  <a:pt x="180" y="68"/>
                </a:cubicBezTo>
                <a:cubicBezTo>
                  <a:pt x="175" y="65"/>
                  <a:pt x="169" y="63"/>
                  <a:pt x="164" y="60"/>
                </a:cubicBezTo>
                <a:cubicBezTo>
                  <a:pt x="160" y="58"/>
                  <a:pt x="157" y="54"/>
                  <a:pt x="154" y="53"/>
                </a:cubicBezTo>
                <a:cubicBezTo>
                  <a:pt x="149" y="51"/>
                  <a:pt x="143" y="49"/>
                  <a:pt x="138" y="48"/>
                </a:cubicBezTo>
                <a:cubicBezTo>
                  <a:pt x="128" y="45"/>
                  <a:pt x="118" y="41"/>
                  <a:pt x="106" y="39"/>
                </a:cubicBezTo>
                <a:cubicBezTo>
                  <a:pt x="95" y="37"/>
                  <a:pt x="86" y="34"/>
                  <a:pt x="74" y="35"/>
                </a:cubicBezTo>
                <a:cubicBezTo>
                  <a:pt x="73" y="35"/>
                  <a:pt x="71" y="36"/>
                  <a:pt x="70" y="36"/>
                </a:cubicBezTo>
                <a:cubicBezTo>
                  <a:pt x="68" y="35"/>
                  <a:pt x="65" y="29"/>
                  <a:pt x="64" y="27"/>
                </a:cubicBezTo>
                <a:cubicBezTo>
                  <a:pt x="56" y="17"/>
                  <a:pt x="42" y="7"/>
                  <a:pt x="23" y="9"/>
                </a:cubicBezTo>
                <a:cubicBezTo>
                  <a:pt x="13" y="10"/>
                  <a:pt x="6" y="14"/>
                  <a:pt x="3" y="22"/>
                </a:cubicBezTo>
                <a:cubicBezTo>
                  <a:pt x="0" y="31"/>
                  <a:pt x="8" y="45"/>
                  <a:pt x="15" y="45"/>
                </a:cubicBezTo>
                <a:cubicBezTo>
                  <a:pt x="20" y="45"/>
                  <a:pt x="24" y="41"/>
                  <a:pt x="25" y="37"/>
                </a:cubicBezTo>
                <a:cubicBezTo>
                  <a:pt x="25" y="36"/>
                  <a:pt x="25" y="32"/>
                  <a:pt x="23" y="30"/>
                </a:cubicBezTo>
                <a:cubicBezTo>
                  <a:pt x="21" y="29"/>
                  <a:pt x="13" y="27"/>
                  <a:pt x="13" y="29"/>
                </a:cubicBezTo>
                <a:cubicBezTo>
                  <a:pt x="11" y="32"/>
                  <a:pt x="18" y="32"/>
                  <a:pt x="18" y="35"/>
                </a:cubicBezTo>
                <a:cubicBezTo>
                  <a:pt x="18" y="37"/>
                  <a:pt x="17" y="40"/>
                  <a:pt x="14" y="40"/>
                </a:cubicBezTo>
                <a:cubicBezTo>
                  <a:pt x="11" y="39"/>
                  <a:pt x="9" y="35"/>
                  <a:pt x="9" y="32"/>
                </a:cubicBezTo>
                <a:cubicBezTo>
                  <a:pt x="8" y="24"/>
                  <a:pt x="13" y="16"/>
                  <a:pt x="19" y="15"/>
                </a:cubicBezTo>
                <a:cubicBezTo>
                  <a:pt x="27" y="13"/>
                  <a:pt x="38" y="14"/>
                  <a:pt x="45" y="17"/>
                </a:cubicBezTo>
                <a:cubicBezTo>
                  <a:pt x="50" y="19"/>
                  <a:pt x="56" y="24"/>
                  <a:pt x="60" y="29"/>
                </a:cubicBezTo>
                <a:cubicBezTo>
                  <a:pt x="61" y="30"/>
                  <a:pt x="64" y="35"/>
                  <a:pt x="64" y="36"/>
                </a:cubicBezTo>
                <a:cubicBezTo>
                  <a:pt x="63" y="37"/>
                  <a:pt x="57" y="38"/>
                  <a:pt x="55" y="38"/>
                </a:cubicBezTo>
                <a:cubicBezTo>
                  <a:pt x="52" y="39"/>
                  <a:pt x="50" y="39"/>
                  <a:pt x="47" y="40"/>
                </a:cubicBezTo>
                <a:cubicBezTo>
                  <a:pt x="34" y="45"/>
                  <a:pt x="20" y="55"/>
                  <a:pt x="21" y="74"/>
                </a:cubicBezTo>
                <a:cubicBezTo>
                  <a:pt x="22" y="90"/>
                  <a:pt x="30" y="101"/>
                  <a:pt x="44" y="106"/>
                </a:cubicBezTo>
                <a:cubicBezTo>
                  <a:pt x="53" y="109"/>
                  <a:pt x="68" y="104"/>
                  <a:pt x="72" y="97"/>
                </a:cubicBezTo>
                <a:cubicBezTo>
                  <a:pt x="80" y="84"/>
                  <a:pt x="80" y="62"/>
                  <a:pt x="74" y="46"/>
                </a:cubicBezTo>
                <a:cubicBezTo>
                  <a:pt x="74" y="45"/>
                  <a:pt x="72" y="42"/>
                  <a:pt x="72" y="41"/>
                </a:cubicBezTo>
                <a:cubicBezTo>
                  <a:pt x="73" y="39"/>
                  <a:pt x="83" y="40"/>
                  <a:pt x="85" y="40"/>
                </a:cubicBezTo>
                <a:cubicBezTo>
                  <a:pt x="97" y="41"/>
                  <a:pt x="107" y="46"/>
                  <a:pt x="116" y="50"/>
                </a:cubicBezTo>
                <a:cubicBezTo>
                  <a:pt x="119" y="51"/>
                  <a:pt x="123" y="52"/>
                  <a:pt x="126" y="53"/>
                </a:cubicBezTo>
                <a:cubicBezTo>
                  <a:pt x="127" y="53"/>
                  <a:pt x="128" y="55"/>
                  <a:pt x="129" y="55"/>
                </a:cubicBezTo>
                <a:cubicBezTo>
                  <a:pt x="136" y="59"/>
                  <a:pt x="143" y="62"/>
                  <a:pt x="151" y="67"/>
                </a:cubicBezTo>
                <a:cubicBezTo>
                  <a:pt x="158" y="71"/>
                  <a:pt x="166" y="74"/>
                  <a:pt x="172" y="78"/>
                </a:cubicBezTo>
                <a:cubicBezTo>
                  <a:pt x="180" y="84"/>
                  <a:pt x="187" y="89"/>
                  <a:pt x="195" y="94"/>
                </a:cubicBezTo>
                <a:cubicBezTo>
                  <a:pt x="197" y="95"/>
                  <a:pt x="199" y="98"/>
                  <a:pt x="202" y="99"/>
                </a:cubicBezTo>
                <a:cubicBezTo>
                  <a:pt x="203" y="100"/>
                  <a:pt x="205" y="100"/>
                  <a:pt x="207" y="101"/>
                </a:cubicBezTo>
                <a:cubicBezTo>
                  <a:pt x="213" y="104"/>
                  <a:pt x="217" y="108"/>
                  <a:pt x="224" y="111"/>
                </a:cubicBezTo>
                <a:cubicBezTo>
                  <a:pt x="233" y="114"/>
                  <a:pt x="244" y="118"/>
                  <a:pt x="255" y="119"/>
                </a:cubicBezTo>
                <a:cubicBezTo>
                  <a:pt x="257" y="120"/>
                  <a:pt x="260" y="120"/>
                  <a:pt x="263" y="120"/>
                </a:cubicBezTo>
                <a:cubicBezTo>
                  <a:pt x="266" y="120"/>
                  <a:pt x="273" y="120"/>
                  <a:pt x="276" y="119"/>
                </a:cubicBezTo>
                <a:cubicBezTo>
                  <a:pt x="295" y="113"/>
                  <a:pt x="313" y="100"/>
                  <a:pt x="319" y="82"/>
                </a:cubicBezTo>
                <a:cubicBezTo>
                  <a:pt x="321" y="75"/>
                  <a:pt x="320" y="67"/>
                  <a:pt x="319" y="61"/>
                </a:cubicBezTo>
                <a:close/>
                <a:moveTo>
                  <a:pt x="63" y="82"/>
                </a:moveTo>
                <a:cubicBezTo>
                  <a:pt x="59" y="89"/>
                  <a:pt x="51" y="99"/>
                  <a:pt x="39" y="98"/>
                </a:cubicBezTo>
                <a:cubicBezTo>
                  <a:pt x="34" y="97"/>
                  <a:pt x="31" y="93"/>
                  <a:pt x="29" y="89"/>
                </a:cubicBezTo>
                <a:cubicBezTo>
                  <a:pt x="25" y="82"/>
                  <a:pt x="23" y="67"/>
                  <a:pt x="27" y="59"/>
                </a:cubicBezTo>
                <a:cubicBezTo>
                  <a:pt x="32" y="51"/>
                  <a:pt x="43" y="45"/>
                  <a:pt x="51" y="42"/>
                </a:cubicBezTo>
                <a:cubicBezTo>
                  <a:pt x="54" y="41"/>
                  <a:pt x="62" y="39"/>
                  <a:pt x="64" y="41"/>
                </a:cubicBezTo>
                <a:cubicBezTo>
                  <a:pt x="65" y="41"/>
                  <a:pt x="66" y="45"/>
                  <a:pt x="66" y="46"/>
                </a:cubicBezTo>
                <a:cubicBezTo>
                  <a:pt x="69" y="59"/>
                  <a:pt x="68" y="72"/>
                  <a:pt x="63" y="82"/>
                </a:cubicBezTo>
                <a:close/>
              </a:path>
            </a:pathLst>
          </a:custGeom>
          <a:solidFill>
            <a:srgbClr val="58A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矩形 8"/>
          <p:cNvSpPr>
            <a:spLocks noChangeArrowheads="1"/>
          </p:cNvSpPr>
          <p:nvPr/>
        </p:nvSpPr>
        <p:spPr bwMode="auto">
          <a:xfrm>
            <a:off x="4668201" y="4882666"/>
            <a:ext cx="2871043" cy="400110"/>
          </a:xfrm>
          <a:prstGeom prst="rect">
            <a:avLst/>
          </a:prstGeom>
          <a:solidFill>
            <a:srgbClr val="58ACDF"/>
          </a:solidFill>
          <a:ln>
            <a:noFill/>
          </a:ln>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000" dirty="0" smtClean="0">
                <a:solidFill>
                  <a:srgbClr val="FFF6E7"/>
                </a:solidFill>
                <a:latin typeface="微软雅黑" panose="020B0503020204020204" pitchFamily="34" charset="-122"/>
                <a:ea typeface="微软雅黑" panose="020B0503020204020204" pitchFamily="34" charset="-122"/>
              </a:rPr>
              <a:t>Reported by </a:t>
            </a:r>
            <a:r>
              <a:rPr lang="en-US" altLang="zh-CN" sz="2000" dirty="0" err="1" smtClean="0">
                <a:solidFill>
                  <a:srgbClr val="FFF6E7"/>
                </a:solidFill>
                <a:latin typeface="微软雅黑" panose="020B0503020204020204" pitchFamily="34" charset="-122"/>
                <a:ea typeface="微软雅黑" panose="020B0503020204020204" pitchFamily="34" charset="-122"/>
              </a:rPr>
              <a:t>ZeHai</a:t>
            </a:r>
            <a:r>
              <a:rPr lang="en-US" altLang="zh-CN" sz="2000" dirty="0" smtClean="0">
                <a:solidFill>
                  <a:srgbClr val="FFF6E7"/>
                </a:solidFill>
                <a:latin typeface="微软雅黑" panose="020B0503020204020204" pitchFamily="34" charset="-122"/>
                <a:ea typeface="微软雅黑" panose="020B0503020204020204" pitchFamily="34" charset="-122"/>
              </a:rPr>
              <a:t> Su</a:t>
            </a:r>
            <a:endParaRPr lang="zh-CN" altLang="en-US" sz="2000" dirty="0">
              <a:solidFill>
                <a:srgbClr val="FFF6E7"/>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852435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a:blip r:embed="rId2"/>
          <a:srcRect l="7356" t="75329" r="16334"/>
          <a:stretch>
            <a:fillRect/>
          </a:stretch>
        </p:blipFill>
        <p:spPr>
          <a:xfrm>
            <a:off x="180479" y="200134"/>
            <a:ext cx="11854665" cy="2009665"/>
          </a:xfrm>
          <a:custGeom>
            <a:avLst/>
            <a:gdLst>
              <a:gd name="connsiteX0" fmla="*/ 245218 w 11854665"/>
              <a:gd name="connsiteY0" fmla="*/ 0 h 2009665"/>
              <a:gd name="connsiteX1" fmla="*/ 11609447 w 11854665"/>
              <a:gd name="connsiteY1" fmla="*/ 0 h 2009665"/>
              <a:gd name="connsiteX2" fmla="*/ 11628717 w 11854665"/>
              <a:gd name="connsiteY2" fmla="*/ 95449 h 2009665"/>
              <a:gd name="connsiteX3" fmla="*/ 11854665 w 11854665"/>
              <a:gd name="connsiteY3" fmla="*/ 245217 h 2009665"/>
              <a:gd name="connsiteX4" fmla="*/ 11854665 w 11854665"/>
              <a:gd name="connsiteY4" fmla="*/ 2009665 h 2009665"/>
              <a:gd name="connsiteX5" fmla="*/ 0 w 11854665"/>
              <a:gd name="connsiteY5" fmla="*/ 2009665 h 2009665"/>
              <a:gd name="connsiteX6" fmla="*/ 0 w 11854665"/>
              <a:gd name="connsiteY6" fmla="*/ 245217 h 2009665"/>
              <a:gd name="connsiteX7" fmla="*/ 245218 w 11854665"/>
              <a:gd name="connsiteY7" fmla="*/ 0 h 200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54665" h="2009665">
                <a:moveTo>
                  <a:pt x="245218" y="0"/>
                </a:moveTo>
                <a:lnTo>
                  <a:pt x="11609447" y="0"/>
                </a:lnTo>
                <a:lnTo>
                  <a:pt x="11628717" y="95449"/>
                </a:lnTo>
                <a:cubicBezTo>
                  <a:pt x="11665943" y="183462"/>
                  <a:pt x="11753092" y="245217"/>
                  <a:pt x="11854665" y="245217"/>
                </a:cubicBezTo>
                <a:lnTo>
                  <a:pt x="11854665" y="2009665"/>
                </a:lnTo>
                <a:lnTo>
                  <a:pt x="0" y="2009665"/>
                </a:lnTo>
                <a:lnTo>
                  <a:pt x="0" y="245217"/>
                </a:lnTo>
                <a:cubicBezTo>
                  <a:pt x="135431" y="245217"/>
                  <a:pt x="245218" y="135430"/>
                  <a:pt x="245218" y="0"/>
                </a:cubicBezTo>
                <a:close/>
              </a:path>
            </a:pathLst>
          </a:custGeom>
        </p:spPr>
      </p:pic>
      <p:pic>
        <p:nvPicPr>
          <p:cNvPr id="6" name="图片 5"/>
          <p:cNvPicPr>
            <a:picLocks noChangeAspect="1"/>
          </p:cNvPicPr>
          <p:nvPr/>
        </p:nvPicPr>
        <p:blipFill>
          <a:blip r:embed="rId2"/>
          <a:srcRect l="2360" t="65304" r="11245"/>
          <a:stretch>
            <a:fillRect/>
          </a:stretch>
        </p:blipFill>
        <p:spPr>
          <a:xfrm rot="10800000">
            <a:off x="180478" y="4162533"/>
            <a:ext cx="11854665" cy="2496447"/>
          </a:xfrm>
          <a:custGeom>
            <a:avLst/>
            <a:gdLst>
              <a:gd name="connsiteX0" fmla="*/ 11854665 w 11854665"/>
              <a:gd name="connsiteY0" fmla="*/ 2496447 h 2496447"/>
              <a:gd name="connsiteX1" fmla="*/ 0 w 11854665"/>
              <a:gd name="connsiteY1" fmla="*/ 2496447 h 2496447"/>
              <a:gd name="connsiteX2" fmla="*/ 0 w 11854665"/>
              <a:gd name="connsiteY2" fmla="*/ 289160 h 2496447"/>
              <a:gd name="connsiteX3" fmla="*/ 245218 w 11854665"/>
              <a:gd name="connsiteY3" fmla="*/ 43942 h 2496447"/>
              <a:gd name="connsiteX4" fmla="*/ 236346 w 11854665"/>
              <a:gd name="connsiteY4" fmla="*/ 0 h 2496447"/>
              <a:gd name="connsiteX5" fmla="*/ 11618318 w 11854665"/>
              <a:gd name="connsiteY5" fmla="*/ 0 h 2496447"/>
              <a:gd name="connsiteX6" fmla="*/ 11609448 w 11854665"/>
              <a:gd name="connsiteY6" fmla="*/ 43942 h 2496447"/>
              <a:gd name="connsiteX7" fmla="*/ 11805245 w 11854665"/>
              <a:gd name="connsiteY7" fmla="*/ 284178 h 2496447"/>
              <a:gd name="connsiteX8" fmla="*/ 11854665 w 11854665"/>
              <a:gd name="connsiteY8" fmla="*/ 289160 h 2496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54665" h="2496447">
                <a:moveTo>
                  <a:pt x="11854665" y="2496447"/>
                </a:moveTo>
                <a:lnTo>
                  <a:pt x="0" y="2496447"/>
                </a:lnTo>
                <a:lnTo>
                  <a:pt x="0" y="289160"/>
                </a:lnTo>
                <a:cubicBezTo>
                  <a:pt x="135430" y="289160"/>
                  <a:pt x="245218" y="179373"/>
                  <a:pt x="245218" y="43942"/>
                </a:cubicBezTo>
                <a:lnTo>
                  <a:pt x="236346" y="0"/>
                </a:lnTo>
                <a:lnTo>
                  <a:pt x="11618318" y="0"/>
                </a:lnTo>
                <a:lnTo>
                  <a:pt x="11609448" y="43942"/>
                </a:lnTo>
                <a:cubicBezTo>
                  <a:pt x="11609448" y="162444"/>
                  <a:pt x="11693503" y="261313"/>
                  <a:pt x="11805245" y="284178"/>
                </a:cubicBezTo>
                <a:lnTo>
                  <a:pt x="11854665" y="289160"/>
                </a:lnTo>
                <a:close/>
              </a:path>
            </a:pathLst>
          </a:custGeom>
        </p:spPr>
      </p:pic>
      <p:sp>
        <p:nvSpPr>
          <p:cNvPr id="7" name="任意多边形 6"/>
          <p:cNvSpPr>
            <a:spLocks noChangeArrowheads="1"/>
          </p:cNvSpPr>
          <p:nvPr/>
        </p:nvSpPr>
        <p:spPr bwMode="auto">
          <a:xfrm>
            <a:off x="180478" y="200133"/>
            <a:ext cx="11854665" cy="6458847"/>
          </a:xfrm>
          <a:custGeom>
            <a:avLst/>
            <a:gdLst>
              <a:gd name="connsiteX0" fmla="*/ 238125 w 11511763"/>
              <a:gd name="connsiteY0" fmla="*/ 0 h 6272022"/>
              <a:gd name="connsiteX1" fmla="*/ 11273638 w 11511763"/>
              <a:gd name="connsiteY1" fmla="*/ 0 h 6272022"/>
              <a:gd name="connsiteX2" fmla="*/ 11292351 w 11511763"/>
              <a:gd name="connsiteY2" fmla="*/ 92689 h 6272022"/>
              <a:gd name="connsiteX3" fmla="*/ 11511763 w 11511763"/>
              <a:gd name="connsiteY3" fmla="*/ 238125 h 6272022"/>
              <a:gd name="connsiteX4" fmla="*/ 11511763 w 11511763"/>
              <a:gd name="connsiteY4" fmla="*/ 5991226 h 6272022"/>
              <a:gd name="connsiteX5" fmla="*/ 11273638 w 11511763"/>
              <a:gd name="connsiteY5" fmla="*/ 6229351 h 6272022"/>
              <a:gd name="connsiteX6" fmla="*/ 11282253 w 11511763"/>
              <a:gd name="connsiteY6" fmla="*/ 6272022 h 6272022"/>
              <a:gd name="connsiteX7" fmla="*/ 229510 w 11511763"/>
              <a:gd name="connsiteY7" fmla="*/ 6272022 h 6272022"/>
              <a:gd name="connsiteX8" fmla="*/ 238124 w 11511763"/>
              <a:gd name="connsiteY8" fmla="*/ 6229351 h 6272022"/>
              <a:gd name="connsiteX9" fmla="*/ 47990 w 11511763"/>
              <a:gd name="connsiteY9" fmla="*/ 5996064 h 6272022"/>
              <a:gd name="connsiteX10" fmla="*/ 0 w 11511763"/>
              <a:gd name="connsiteY10" fmla="*/ 5991226 h 6272022"/>
              <a:gd name="connsiteX11" fmla="*/ 0 w 11511763"/>
              <a:gd name="connsiteY11" fmla="*/ 238125 h 6272022"/>
              <a:gd name="connsiteX12" fmla="*/ 238125 w 11511763"/>
              <a:gd name="connsiteY12" fmla="*/ 0 h 6272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11763" h="6272022">
                <a:moveTo>
                  <a:pt x="238125" y="0"/>
                </a:moveTo>
                <a:lnTo>
                  <a:pt x="11273638" y="0"/>
                </a:lnTo>
                <a:lnTo>
                  <a:pt x="11292351" y="92689"/>
                </a:lnTo>
                <a:cubicBezTo>
                  <a:pt x="11328500" y="178156"/>
                  <a:pt x="11413128" y="238125"/>
                  <a:pt x="11511763" y="238125"/>
                </a:cubicBezTo>
                <a:lnTo>
                  <a:pt x="11511763" y="5991226"/>
                </a:lnTo>
                <a:cubicBezTo>
                  <a:pt x="11380250" y="5991226"/>
                  <a:pt x="11273638" y="6097838"/>
                  <a:pt x="11273638" y="6229351"/>
                </a:cubicBezTo>
                <a:lnTo>
                  <a:pt x="11282253" y="6272022"/>
                </a:lnTo>
                <a:lnTo>
                  <a:pt x="229510" y="6272022"/>
                </a:lnTo>
                <a:lnTo>
                  <a:pt x="238124" y="6229351"/>
                </a:lnTo>
                <a:cubicBezTo>
                  <a:pt x="238124" y="6114277"/>
                  <a:pt x="156500" y="6018268"/>
                  <a:pt x="47990" y="5996064"/>
                </a:cubicBezTo>
                <a:lnTo>
                  <a:pt x="0" y="5991226"/>
                </a:lnTo>
                <a:lnTo>
                  <a:pt x="0" y="238125"/>
                </a:lnTo>
                <a:cubicBezTo>
                  <a:pt x="131513" y="238125"/>
                  <a:pt x="238125" y="131513"/>
                  <a:pt x="238125" y="0"/>
                </a:cubicBezTo>
                <a:close/>
              </a:path>
            </a:pathLst>
          </a:custGeom>
          <a:noFill/>
          <a:ln w="38100">
            <a:solidFill>
              <a:srgbClr val="829BCF"/>
            </a:solidFill>
          </a:ln>
        </p:spPr>
        <p:txBody>
          <a:bodyPr vert="horz" wrap="square" lIns="91440" tIns="45720" rIns="91440" bIns="45720" numCol="1" anchor="t" anchorCtr="0" compatLnSpc="1">
            <a:prstTxWarp prst="textNoShape">
              <a:avLst/>
            </a:prstTxWarp>
            <a:noAutofit/>
          </a:bodyPr>
          <a:lstStyle/>
          <a:p>
            <a:endParaRPr lang="zh-CN" altLang="en-US"/>
          </a:p>
        </p:txBody>
      </p:sp>
      <p:sp>
        <p:nvSpPr>
          <p:cNvPr id="12" name="矩形 11"/>
          <p:cNvSpPr/>
          <p:nvPr/>
        </p:nvSpPr>
        <p:spPr>
          <a:xfrm>
            <a:off x="789591" y="2893778"/>
            <a:ext cx="10636438" cy="584775"/>
          </a:xfrm>
          <a:prstGeom prst="rect">
            <a:avLst/>
          </a:prstGeom>
          <a:noFill/>
        </p:spPr>
        <p:txBody>
          <a:bodyPr wrap="none">
            <a:spAutoFit/>
          </a:bodyPr>
          <a:lstStyle/>
          <a:p>
            <a:pPr algn="ctr"/>
            <a:r>
              <a:rPr lang="en-US" altLang="zh-CN" sz="3200" dirty="0">
                <a:solidFill>
                  <a:srgbClr val="58ACDF"/>
                </a:solidFill>
                <a:latin typeface="微软雅黑" panose="020B0503020204020204" pitchFamily="34" charset="-122"/>
                <a:ea typeface="微软雅黑" panose="020B0503020204020204" pitchFamily="34" charset="-122"/>
              </a:rPr>
              <a:t>How many dollars can be exchanged for </a:t>
            </a:r>
            <a:r>
              <a:rPr lang="en-US" altLang="zh-CN" sz="3200" dirty="0" smtClean="0">
                <a:solidFill>
                  <a:srgbClr val="58ACDF"/>
                </a:solidFill>
                <a:latin typeface="微软雅黑" panose="020B0503020204020204" pitchFamily="34" charset="-122"/>
                <a:ea typeface="微软雅黑" panose="020B0503020204020204" pitchFamily="34" charset="-122"/>
              </a:rPr>
              <a:t>one </a:t>
            </a:r>
            <a:r>
              <a:rPr lang="en-US" altLang="zh-CN" sz="3200" dirty="0" smtClean="0">
                <a:solidFill>
                  <a:srgbClr val="58ACDF"/>
                </a:solidFill>
                <a:latin typeface="微软雅黑" panose="020B0503020204020204" pitchFamily="34" charset="-122"/>
                <a:ea typeface="微软雅黑" panose="020B0503020204020204" pitchFamily="34" charset="-122"/>
              </a:rPr>
              <a:t>bitcoin?</a:t>
            </a:r>
            <a:endParaRPr lang="zh-CN" altLang="en-US" sz="3200" dirty="0">
              <a:solidFill>
                <a:srgbClr val="58ACD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88245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2"/>
          <a:srcRect t="2900" r="73057" b="2978"/>
          <a:stretch>
            <a:fillRect/>
          </a:stretch>
        </p:blipFill>
        <p:spPr>
          <a:xfrm rot="10800000">
            <a:off x="180478" y="200133"/>
            <a:ext cx="3525976" cy="6458847"/>
          </a:xfrm>
          <a:custGeom>
            <a:avLst/>
            <a:gdLst>
              <a:gd name="connsiteX0" fmla="*/ 3280758 w 3525976"/>
              <a:gd name="connsiteY0" fmla="*/ 6458847 h 6458847"/>
              <a:gd name="connsiteX1" fmla="*/ 0 w 3525976"/>
              <a:gd name="connsiteY1" fmla="*/ 6458847 h 6458847"/>
              <a:gd name="connsiteX2" fmla="*/ 0 w 3525976"/>
              <a:gd name="connsiteY2" fmla="*/ 0 h 6458847"/>
              <a:gd name="connsiteX3" fmla="*/ 3289630 w 3525976"/>
              <a:gd name="connsiteY3" fmla="*/ 0 h 6458847"/>
              <a:gd name="connsiteX4" fmla="*/ 3280759 w 3525976"/>
              <a:gd name="connsiteY4" fmla="*/ 43942 h 6458847"/>
              <a:gd name="connsiteX5" fmla="*/ 3476556 w 3525976"/>
              <a:gd name="connsiteY5" fmla="*/ 284178 h 6458847"/>
              <a:gd name="connsiteX6" fmla="*/ 3525976 w 3525976"/>
              <a:gd name="connsiteY6" fmla="*/ 289160 h 6458847"/>
              <a:gd name="connsiteX7" fmla="*/ 3525976 w 3525976"/>
              <a:gd name="connsiteY7" fmla="*/ 6213629 h 6458847"/>
              <a:gd name="connsiteX8" fmla="*/ 3280758 w 3525976"/>
              <a:gd name="connsiteY8" fmla="*/ 6458847 h 645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25976" h="6458847">
                <a:moveTo>
                  <a:pt x="3280758" y="6458847"/>
                </a:moveTo>
                <a:lnTo>
                  <a:pt x="0" y="6458847"/>
                </a:lnTo>
                <a:lnTo>
                  <a:pt x="0" y="0"/>
                </a:lnTo>
                <a:lnTo>
                  <a:pt x="3289630" y="0"/>
                </a:lnTo>
                <a:lnTo>
                  <a:pt x="3280759" y="43942"/>
                </a:lnTo>
                <a:cubicBezTo>
                  <a:pt x="3280759" y="162444"/>
                  <a:pt x="3364814" y="261313"/>
                  <a:pt x="3476556" y="284178"/>
                </a:cubicBezTo>
                <a:lnTo>
                  <a:pt x="3525976" y="289160"/>
                </a:lnTo>
                <a:lnTo>
                  <a:pt x="3525976" y="6213629"/>
                </a:lnTo>
                <a:cubicBezTo>
                  <a:pt x="3390545" y="6213629"/>
                  <a:pt x="3280758" y="6323417"/>
                  <a:pt x="3280758" y="6458847"/>
                </a:cubicBezTo>
                <a:close/>
              </a:path>
            </a:pathLst>
          </a:custGeom>
        </p:spPr>
      </p:pic>
      <p:pic>
        <p:nvPicPr>
          <p:cNvPr id="12" name="图片 11"/>
          <p:cNvPicPr>
            <a:picLocks noChangeAspect="1"/>
          </p:cNvPicPr>
          <p:nvPr/>
        </p:nvPicPr>
        <p:blipFill>
          <a:blip r:embed="rId2"/>
          <a:srcRect l="70899" t="2654" b="11208"/>
          <a:stretch>
            <a:fillRect/>
          </a:stretch>
        </p:blipFill>
        <p:spPr>
          <a:xfrm rot="10800000">
            <a:off x="7873858" y="200133"/>
            <a:ext cx="4161285" cy="6458847"/>
          </a:xfrm>
          <a:custGeom>
            <a:avLst/>
            <a:gdLst>
              <a:gd name="connsiteX0" fmla="*/ 4161285 w 4161285"/>
              <a:gd name="connsiteY0" fmla="*/ 6458847 h 6458847"/>
              <a:gd name="connsiteX1" fmla="*/ 245218 w 4161285"/>
              <a:gd name="connsiteY1" fmla="*/ 6458847 h 6458847"/>
              <a:gd name="connsiteX2" fmla="*/ 225948 w 4161285"/>
              <a:gd name="connsiteY2" fmla="*/ 6363397 h 6458847"/>
              <a:gd name="connsiteX3" fmla="*/ 0 w 4161285"/>
              <a:gd name="connsiteY3" fmla="*/ 6213629 h 6458847"/>
              <a:gd name="connsiteX4" fmla="*/ 0 w 4161285"/>
              <a:gd name="connsiteY4" fmla="*/ 289160 h 6458847"/>
              <a:gd name="connsiteX5" fmla="*/ 245218 w 4161285"/>
              <a:gd name="connsiteY5" fmla="*/ 43942 h 6458847"/>
              <a:gd name="connsiteX6" fmla="*/ 236346 w 4161285"/>
              <a:gd name="connsiteY6" fmla="*/ 0 h 6458847"/>
              <a:gd name="connsiteX7" fmla="*/ 4161285 w 4161285"/>
              <a:gd name="connsiteY7" fmla="*/ 0 h 645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61285" h="6458847">
                <a:moveTo>
                  <a:pt x="4161285" y="6458847"/>
                </a:moveTo>
                <a:lnTo>
                  <a:pt x="245218" y="6458847"/>
                </a:lnTo>
                <a:lnTo>
                  <a:pt x="225948" y="6363397"/>
                </a:lnTo>
                <a:cubicBezTo>
                  <a:pt x="188722" y="6275384"/>
                  <a:pt x="101573" y="6213629"/>
                  <a:pt x="0" y="6213629"/>
                </a:cubicBezTo>
                <a:lnTo>
                  <a:pt x="0" y="289160"/>
                </a:lnTo>
                <a:cubicBezTo>
                  <a:pt x="135430" y="289160"/>
                  <a:pt x="245218" y="179373"/>
                  <a:pt x="245218" y="43942"/>
                </a:cubicBezTo>
                <a:lnTo>
                  <a:pt x="236346" y="0"/>
                </a:lnTo>
                <a:lnTo>
                  <a:pt x="4161285" y="0"/>
                </a:lnTo>
                <a:close/>
              </a:path>
            </a:pathLst>
          </a:custGeom>
        </p:spPr>
      </p:pic>
      <p:sp>
        <p:nvSpPr>
          <p:cNvPr id="13" name="任意多边形 12"/>
          <p:cNvSpPr>
            <a:spLocks noChangeArrowheads="1"/>
          </p:cNvSpPr>
          <p:nvPr/>
        </p:nvSpPr>
        <p:spPr bwMode="auto">
          <a:xfrm>
            <a:off x="180478" y="200133"/>
            <a:ext cx="11854665" cy="6458847"/>
          </a:xfrm>
          <a:custGeom>
            <a:avLst/>
            <a:gdLst>
              <a:gd name="connsiteX0" fmla="*/ 238125 w 11511763"/>
              <a:gd name="connsiteY0" fmla="*/ 0 h 6272022"/>
              <a:gd name="connsiteX1" fmla="*/ 11273638 w 11511763"/>
              <a:gd name="connsiteY1" fmla="*/ 0 h 6272022"/>
              <a:gd name="connsiteX2" fmla="*/ 11292351 w 11511763"/>
              <a:gd name="connsiteY2" fmla="*/ 92689 h 6272022"/>
              <a:gd name="connsiteX3" fmla="*/ 11511763 w 11511763"/>
              <a:gd name="connsiteY3" fmla="*/ 238125 h 6272022"/>
              <a:gd name="connsiteX4" fmla="*/ 11511763 w 11511763"/>
              <a:gd name="connsiteY4" fmla="*/ 5991226 h 6272022"/>
              <a:gd name="connsiteX5" fmla="*/ 11273638 w 11511763"/>
              <a:gd name="connsiteY5" fmla="*/ 6229351 h 6272022"/>
              <a:gd name="connsiteX6" fmla="*/ 11282253 w 11511763"/>
              <a:gd name="connsiteY6" fmla="*/ 6272022 h 6272022"/>
              <a:gd name="connsiteX7" fmla="*/ 229510 w 11511763"/>
              <a:gd name="connsiteY7" fmla="*/ 6272022 h 6272022"/>
              <a:gd name="connsiteX8" fmla="*/ 238124 w 11511763"/>
              <a:gd name="connsiteY8" fmla="*/ 6229351 h 6272022"/>
              <a:gd name="connsiteX9" fmla="*/ 47990 w 11511763"/>
              <a:gd name="connsiteY9" fmla="*/ 5996064 h 6272022"/>
              <a:gd name="connsiteX10" fmla="*/ 0 w 11511763"/>
              <a:gd name="connsiteY10" fmla="*/ 5991226 h 6272022"/>
              <a:gd name="connsiteX11" fmla="*/ 0 w 11511763"/>
              <a:gd name="connsiteY11" fmla="*/ 238125 h 6272022"/>
              <a:gd name="connsiteX12" fmla="*/ 238125 w 11511763"/>
              <a:gd name="connsiteY12" fmla="*/ 0 h 6272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11763" h="6272022">
                <a:moveTo>
                  <a:pt x="238125" y="0"/>
                </a:moveTo>
                <a:lnTo>
                  <a:pt x="11273638" y="0"/>
                </a:lnTo>
                <a:lnTo>
                  <a:pt x="11292351" y="92689"/>
                </a:lnTo>
                <a:cubicBezTo>
                  <a:pt x="11328500" y="178156"/>
                  <a:pt x="11413128" y="238125"/>
                  <a:pt x="11511763" y="238125"/>
                </a:cubicBezTo>
                <a:lnTo>
                  <a:pt x="11511763" y="5991226"/>
                </a:lnTo>
                <a:cubicBezTo>
                  <a:pt x="11380250" y="5991226"/>
                  <a:pt x="11273638" y="6097838"/>
                  <a:pt x="11273638" y="6229351"/>
                </a:cubicBezTo>
                <a:lnTo>
                  <a:pt x="11282253" y="6272022"/>
                </a:lnTo>
                <a:lnTo>
                  <a:pt x="229510" y="6272022"/>
                </a:lnTo>
                <a:lnTo>
                  <a:pt x="238124" y="6229351"/>
                </a:lnTo>
                <a:cubicBezTo>
                  <a:pt x="238124" y="6114277"/>
                  <a:pt x="156500" y="6018268"/>
                  <a:pt x="47990" y="5996064"/>
                </a:cubicBezTo>
                <a:lnTo>
                  <a:pt x="0" y="5991226"/>
                </a:lnTo>
                <a:lnTo>
                  <a:pt x="0" y="238125"/>
                </a:lnTo>
                <a:cubicBezTo>
                  <a:pt x="131513" y="238125"/>
                  <a:pt x="238125" y="131513"/>
                  <a:pt x="238125" y="0"/>
                </a:cubicBezTo>
                <a:close/>
              </a:path>
            </a:pathLst>
          </a:custGeom>
          <a:noFill/>
          <a:ln w="38100">
            <a:solidFill>
              <a:srgbClr val="829BCF"/>
            </a:solidFill>
          </a:ln>
        </p:spPr>
        <p:txBody>
          <a:bodyPr vert="horz" wrap="square" lIns="91440" tIns="45720" rIns="91440" bIns="45720" numCol="1" anchor="t" anchorCtr="0" compatLnSpc="1">
            <a:prstTxWarp prst="textNoShape">
              <a:avLst/>
            </a:prstTxWarp>
            <a:noAutofit/>
          </a:bodyPr>
          <a:lstStyle/>
          <a:p>
            <a:endParaRPr lang="zh-CN" altLang="en-US"/>
          </a:p>
        </p:txBody>
      </p:sp>
      <p:sp>
        <p:nvSpPr>
          <p:cNvPr id="14" name="文本框 13"/>
          <p:cNvSpPr txBox="1"/>
          <p:nvPr/>
        </p:nvSpPr>
        <p:spPr>
          <a:xfrm>
            <a:off x="4177634" y="2875558"/>
            <a:ext cx="3860352" cy="1107996"/>
          </a:xfrm>
          <a:prstGeom prst="rect">
            <a:avLst/>
          </a:prstGeom>
          <a:noFill/>
          <a:effectLst>
            <a:outerShdw blurRad="63500" sx="102000" sy="102000" algn="ctr" rotWithShape="0">
              <a:prstClr val="black">
                <a:alpha val="40000"/>
              </a:prstClr>
            </a:outerShdw>
          </a:effectLst>
        </p:spPr>
        <p:txBody>
          <a:bodyPr wrap="none">
            <a:spAutoFit/>
          </a:bodyPr>
          <a:lstStyle/>
          <a:p>
            <a:pPr>
              <a:defRPr/>
            </a:pPr>
            <a:r>
              <a:rPr lang="en-US" altLang="zh-CN" sz="6600" b="1" dirty="0" smtClean="0">
                <a:solidFill>
                  <a:srgbClr val="7030A0"/>
                </a:solidFill>
                <a:latin typeface="微软雅黑" panose="020B0503020204020204" pitchFamily="34" charset="-122"/>
                <a:ea typeface="微软雅黑" panose="020B0503020204020204" pitchFamily="34" charset="-122"/>
              </a:rPr>
              <a:t>THANKS</a:t>
            </a:r>
            <a:endParaRPr lang="zh-CN" altLang="en-US" sz="6600" b="1" dirty="0">
              <a:solidFill>
                <a:srgbClr val="7030A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61174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32"/>
          <p:cNvSpPr>
            <a:spLocks noChangeArrowheads="1"/>
          </p:cNvSpPr>
          <p:nvPr/>
        </p:nvSpPr>
        <p:spPr bwMode="auto">
          <a:xfrm>
            <a:off x="6276478" y="2179638"/>
            <a:ext cx="26726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2400" b="1" dirty="0" smtClean="0">
                <a:latin typeface="微软雅黑" panose="020B0503020204020204" pitchFamily="34" charset="-122"/>
                <a:ea typeface="微软雅黑" panose="020B0503020204020204" pitchFamily="34" charset="-122"/>
              </a:rPr>
              <a:t>What is Bitcoin?</a:t>
            </a:r>
            <a:endParaRPr lang="zh-CN" altLang="en-US" sz="2400" b="1" dirty="0">
              <a:latin typeface="微软雅黑" panose="020B0503020204020204" pitchFamily="34" charset="-122"/>
              <a:ea typeface="微软雅黑" panose="020B0503020204020204" pitchFamily="34" charset="-122"/>
            </a:endParaRPr>
          </a:p>
        </p:txBody>
      </p:sp>
      <p:sp>
        <p:nvSpPr>
          <p:cNvPr id="7" name="矩形 133"/>
          <p:cNvSpPr>
            <a:spLocks noChangeArrowheads="1"/>
          </p:cNvSpPr>
          <p:nvPr/>
        </p:nvSpPr>
        <p:spPr bwMode="auto">
          <a:xfrm>
            <a:off x="6276479" y="2771775"/>
            <a:ext cx="5219700" cy="1771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buNone/>
            </a:pPr>
            <a:r>
              <a:rPr lang="en-US" altLang="zh-CN" sz="1600" b="1" dirty="0"/>
              <a:t>Bitcoin</a:t>
            </a:r>
            <a:r>
              <a:rPr lang="en-US" altLang="zh-CN" sz="1600" dirty="0"/>
              <a:t> is a worldwide </a:t>
            </a:r>
            <a:r>
              <a:rPr lang="en-US" altLang="zh-CN" sz="1600" dirty="0" smtClean="0"/>
              <a:t>cryptocurrency</a:t>
            </a:r>
            <a:r>
              <a:rPr lang="en-US" altLang="zh-CN" sz="1600" dirty="0"/>
              <a:t> and digital </a:t>
            </a:r>
            <a:r>
              <a:rPr lang="en-US" altLang="zh-CN" sz="1600" dirty="0" smtClean="0"/>
              <a:t>payment system</a:t>
            </a:r>
            <a:r>
              <a:rPr lang="en-US" altLang="zh-CN" sz="1600" dirty="0"/>
              <a:t> called the first decentralized </a:t>
            </a:r>
            <a:r>
              <a:rPr lang="en-US" altLang="zh-CN" sz="1600" dirty="0" smtClean="0"/>
              <a:t>digital currency, </a:t>
            </a:r>
            <a:r>
              <a:rPr lang="en-US" altLang="zh-CN" sz="1600" dirty="0"/>
              <a:t>as the system works without a central repository or single administrator</a:t>
            </a:r>
            <a:r>
              <a:rPr lang="en-US" altLang="zh-CN" sz="1600" dirty="0" smtClean="0"/>
              <a:t>.</a:t>
            </a:r>
          </a:p>
          <a:p>
            <a:pPr>
              <a:buNone/>
            </a:pPr>
            <a:r>
              <a:rPr lang="en-US" altLang="zh-CN" sz="1600" dirty="0" smtClean="0"/>
              <a:t>It </a:t>
            </a:r>
            <a:r>
              <a:rPr lang="en-US" altLang="zh-CN" sz="1600" dirty="0"/>
              <a:t>was invented by an unknown person or group of people under the name </a:t>
            </a:r>
            <a:r>
              <a:rPr lang="en-US" altLang="zh-CN" sz="1600" dirty="0" smtClean="0"/>
              <a:t>Satoshi </a:t>
            </a:r>
            <a:r>
              <a:rPr lang="en-US" altLang="zh-CN" sz="1600" dirty="0" err="1" smtClean="0"/>
              <a:t>Nakamoto</a:t>
            </a:r>
            <a:r>
              <a:rPr lang="en-US" altLang="zh-CN" sz="1600" dirty="0"/>
              <a:t> and </a:t>
            </a:r>
            <a:r>
              <a:rPr lang="en-US" altLang="zh-CN" sz="1600" dirty="0" smtClean="0"/>
              <a:t>released as</a:t>
            </a:r>
            <a:r>
              <a:rPr lang="en-US" altLang="zh-CN" sz="1600" dirty="0"/>
              <a:t> </a:t>
            </a:r>
            <a:r>
              <a:rPr lang="en-US" altLang="zh-CN" sz="1600" dirty="0" smtClean="0"/>
              <a:t>software</a:t>
            </a:r>
            <a:r>
              <a:rPr lang="en-US" altLang="zh-CN" sz="1600" dirty="0"/>
              <a:t> in 2009.</a:t>
            </a:r>
            <a:endParaRPr lang="en-US" altLang="zh-CN" sz="1600" dirty="0">
              <a:latin typeface="+mn-ea"/>
            </a:endParaRPr>
          </a:p>
        </p:txBody>
      </p:sp>
      <p:cxnSp>
        <p:nvCxnSpPr>
          <p:cNvPr id="8" name="直接连接符 7"/>
          <p:cNvCxnSpPr/>
          <p:nvPr/>
        </p:nvCxnSpPr>
        <p:spPr>
          <a:xfrm>
            <a:off x="6336803" y="2657475"/>
            <a:ext cx="2525712" cy="0"/>
          </a:xfrm>
          <a:prstGeom prst="line">
            <a:avLst/>
          </a:prstGeom>
          <a:ln>
            <a:solidFill>
              <a:srgbClr val="829BCF"/>
            </a:solidFill>
          </a:ln>
        </p:spPr>
        <p:style>
          <a:lnRef idx="1">
            <a:schemeClr val="accent1"/>
          </a:lnRef>
          <a:fillRef idx="0">
            <a:schemeClr val="accent1"/>
          </a:fillRef>
          <a:effectRef idx="0">
            <a:schemeClr val="accent1"/>
          </a:effectRef>
          <a:fontRef idx="minor">
            <a:schemeClr val="tx1"/>
          </a:fontRef>
        </p:style>
      </p:cxnSp>
      <p:sp>
        <p:nvSpPr>
          <p:cNvPr id="9" name="任意多边形 8"/>
          <p:cNvSpPr>
            <a:spLocks noChangeArrowheads="1"/>
          </p:cNvSpPr>
          <p:nvPr/>
        </p:nvSpPr>
        <p:spPr bwMode="auto">
          <a:xfrm>
            <a:off x="180478" y="200133"/>
            <a:ext cx="11854665" cy="6458847"/>
          </a:xfrm>
          <a:custGeom>
            <a:avLst/>
            <a:gdLst>
              <a:gd name="connsiteX0" fmla="*/ 238125 w 11511763"/>
              <a:gd name="connsiteY0" fmla="*/ 0 h 6272022"/>
              <a:gd name="connsiteX1" fmla="*/ 11273638 w 11511763"/>
              <a:gd name="connsiteY1" fmla="*/ 0 h 6272022"/>
              <a:gd name="connsiteX2" fmla="*/ 11292351 w 11511763"/>
              <a:gd name="connsiteY2" fmla="*/ 92689 h 6272022"/>
              <a:gd name="connsiteX3" fmla="*/ 11511763 w 11511763"/>
              <a:gd name="connsiteY3" fmla="*/ 238125 h 6272022"/>
              <a:gd name="connsiteX4" fmla="*/ 11511763 w 11511763"/>
              <a:gd name="connsiteY4" fmla="*/ 5991226 h 6272022"/>
              <a:gd name="connsiteX5" fmla="*/ 11273638 w 11511763"/>
              <a:gd name="connsiteY5" fmla="*/ 6229351 h 6272022"/>
              <a:gd name="connsiteX6" fmla="*/ 11282253 w 11511763"/>
              <a:gd name="connsiteY6" fmla="*/ 6272022 h 6272022"/>
              <a:gd name="connsiteX7" fmla="*/ 229510 w 11511763"/>
              <a:gd name="connsiteY7" fmla="*/ 6272022 h 6272022"/>
              <a:gd name="connsiteX8" fmla="*/ 238124 w 11511763"/>
              <a:gd name="connsiteY8" fmla="*/ 6229351 h 6272022"/>
              <a:gd name="connsiteX9" fmla="*/ 47990 w 11511763"/>
              <a:gd name="connsiteY9" fmla="*/ 5996064 h 6272022"/>
              <a:gd name="connsiteX10" fmla="*/ 0 w 11511763"/>
              <a:gd name="connsiteY10" fmla="*/ 5991226 h 6272022"/>
              <a:gd name="connsiteX11" fmla="*/ 0 w 11511763"/>
              <a:gd name="connsiteY11" fmla="*/ 238125 h 6272022"/>
              <a:gd name="connsiteX12" fmla="*/ 238125 w 11511763"/>
              <a:gd name="connsiteY12" fmla="*/ 0 h 6272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11763" h="6272022">
                <a:moveTo>
                  <a:pt x="238125" y="0"/>
                </a:moveTo>
                <a:lnTo>
                  <a:pt x="11273638" y="0"/>
                </a:lnTo>
                <a:lnTo>
                  <a:pt x="11292351" y="92689"/>
                </a:lnTo>
                <a:cubicBezTo>
                  <a:pt x="11328500" y="178156"/>
                  <a:pt x="11413128" y="238125"/>
                  <a:pt x="11511763" y="238125"/>
                </a:cubicBezTo>
                <a:lnTo>
                  <a:pt x="11511763" y="5991226"/>
                </a:lnTo>
                <a:cubicBezTo>
                  <a:pt x="11380250" y="5991226"/>
                  <a:pt x="11273638" y="6097838"/>
                  <a:pt x="11273638" y="6229351"/>
                </a:cubicBezTo>
                <a:lnTo>
                  <a:pt x="11282253" y="6272022"/>
                </a:lnTo>
                <a:lnTo>
                  <a:pt x="229510" y="6272022"/>
                </a:lnTo>
                <a:lnTo>
                  <a:pt x="238124" y="6229351"/>
                </a:lnTo>
                <a:cubicBezTo>
                  <a:pt x="238124" y="6114277"/>
                  <a:pt x="156500" y="6018268"/>
                  <a:pt x="47990" y="5996064"/>
                </a:cubicBezTo>
                <a:lnTo>
                  <a:pt x="0" y="5991226"/>
                </a:lnTo>
                <a:lnTo>
                  <a:pt x="0" y="238125"/>
                </a:lnTo>
                <a:cubicBezTo>
                  <a:pt x="131513" y="238125"/>
                  <a:pt x="238125" y="131513"/>
                  <a:pt x="238125" y="0"/>
                </a:cubicBezTo>
                <a:close/>
              </a:path>
            </a:pathLst>
          </a:custGeom>
          <a:noFill/>
          <a:ln w="38100">
            <a:solidFill>
              <a:srgbClr val="829BCF"/>
            </a:solidFill>
          </a:ln>
        </p:spPr>
        <p:txBody>
          <a:bodyPr vert="horz" wrap="square" lIns="91440" tIns="45720" rIns="91440" bIns="45720" numCol="1" anchor="t" anchorCtr="0" compatLnSpc="1">
            <a:prstTxWarp prst="textNoShape">
              <a:avLst/>
            </a:prstTxWarp>
            <a:noAutofit/>
          </a:bodyPr>
          <a:lstStyle/>
          <a:p>
            <a:endParaRPr lang="zh-CN" altLang="en-US"/>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040" y="2167010"/>
            <a:ext cx="4554274" cy="2525092"/>
          </a:xfrm>
          <a:prstGeom prst="rect">
            <a:avLst/>
          </a:prstGeom>
        </p:spPr>
      </p:pic>
    </p:spTree>
    <p:extLst>
      <p:ext uri="{BB962C8B-B14F-4D97-AF65-F5344CB8AC3E}">
        <p14:creationId xmlns:p14="http://schemas.microsoft.com/office/powerpoint/2010/main" val="7064295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32"/>
          <p:cNvSpPr>
            <a:spLocks noChangeArrowheads="1"/>
          </p:cNvSpPr>
          <p:nvPr/>
        </p:nvSpPr>
        <p:spPr bwMode="auto">
          <a:xfrm>
            <a:off x="557595" y="1380097"/>
            <a:ext cx="42322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2400" b="1" dirty="0">
                <a:latin typeface="微软雅黑" panose="020B0503020204020204" pitchFamily="34" charset="-122"/>
                <a:ea typeface="微软雅黑" panose="020B0503020204020204" pitchFamily="34" charset="-122"/>
              </a:rPr>
              <a:t>Centralized trading model</a:t>
            </a:r>
            <a:endParaRPr lang="zh-CN" altLang="en-US" sz="2400" b="1" dirty="0">
              <a:latin typeface="微软雅黑" panose="020B0503020204020204" pitchFamily="34" charset="-122"/>
              <a:ea typeface="微软雅黑" panose="020B0503020204020204" pitchFamily="34" charset="-122"/>
            </a:endParaRPr>
          </a:p>
        </p:txBody>
      </p:sp>
      <p:sp>
        <p:nvSpPr>
          <p:cNvPr id="7" name="矩形 133"/>
          <p:cNvSpPr>
            <a:spLocks noChangeArrowheads="1"/>
          </p:cNvSpPr>
          <p:nvPr/>
        </p:nvSpPr>
        <p:spPr bwMode="auto">
          <a:xfrm>
            <a:off x="557596" y="1972234"/>
            <a:ext cx="5219700" cy="2693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buNone/>
            </a:pPr>
            <a:r>
              <a:rPr lang="en-US" altLang="zh-CN" sz="1600" dirty="0" smtClean="0"/>
              <a:t>If you </a:t>
            </a:r>
            <a:r>
              <a:rPr lang="en-US" altLang="zh-CN" sz="1600" dirty="0"/>
              <a:t>want to buy </a:t>
            </a:r>
            <a:r>
              <a:rPr lang="en-US" altLang="zh-CN" sz="1600" dirty="0" smtClean="0"/>
              <a:t>something from </a:t>
            </a:r>
            <a:r>
              <a:rPr lang="en-US" altLang="zh-CN" sz="1600" dirty="0" err="1" smtClean="0"/>
              <a:t>Taobao</a:t>
            </a:r>
            <a:r>
              <a:rPr lang="en-US" altLang="zh-CN" sz="1600" dirty="0" smtClean="0"/>
              <a:t>, </a:t>
            </a:r>
            <a:r>
              <a:rPr lang="en-US" altLang="zh-CN" sz="1600" dirty="0"/>
              <a:t>the transaction process is: You </a:t>
            </a:r>
            <a:r>
              <a:rPr lang="en-US" altLang="zh-CN" sz="1600" dirty="0" smtClean="0"/>
              <a:t>pay </a:t>
            </a:r>
            <a:r>
              <a:rPr lang="en-US" altLang="zh-CN" sz="1600" dirty="0" err="1"/>
              <a:t>Alipay</a:t>
            </a:r>
            <a:r>
              <a:rPr lang="en-US" altLang="zh-CN" sz="1600" dirty="0"/>
              <a:t> - </a:t>
            </a:r>
            <a:r>
              <a:rPr lang="en-US" altLang="zh-CN" sz="1600" dirty="0" err="1"/>
              <a:t>Alipay</a:t>
            </a:r>
            <a:r>
              <a:rPr lang="en-US" altLang="zh-CN" sz="1600" dirty="0"/>
              <a:t> receipt </a:t>
            </a:r>
            <a:r>
              <a:rPr lang="en-US" altLang="zh-CN" sz="1600" dirty="0" smtClean="0"/>
              <a:t>your money and </a:t>
            </a:r>
            <a:r>
              <a:rPr lang="en-US" altLang="zh-CN" sz="1600" dirty="0"/>
              <a:t>then </a:t>
            </a:r>
            <a:r>
              <a:rPr lang="en-US" altLang="zh-CN" sz="1600" dirty="0" smtClean="0"/>
              <a:t>inform </a:t>
            </a:r>
            <a:r>
              <a:rPr lang="en-US" altLang="zh-CN" sz="1600" dirty="0"/>
              <a:t>seller to deliver goods- the seller </a:t>
            </a:r>
            <a:r>
              <a:rPr lang="en-US" altLang="zh-CN" sz="1600" dirty="0" smtClean="0"/>
              <a:t>deliver goods </a:t>
            </a:r>
            <a:r>
              <a:rPr lang="en-US" altLang="zh-CN" sz="1600" dirty="0" smtClean="0"/>
              <a:t>- </a:t>
            </a:r>
            <a:r>
              <a:rPr lang="en-US" altLang="zh-CN" sz="1600" dirty="0"/>
              <a:t>you confirm the receipt - </a:t>
            </a:r>
            <a:r>
              <a:rPr lang="en-US" altLang="zh-CN" sz="1600" dirty="0" err="1"/>
              <a:t>Alipay</a:t>
            </a:r>
            <a:r>
              <a:rPr lang="en-US" altLang="zh-CN" sz="1600" dirty="0"/>
              <a:t> </a:t>
            </a:r>
            <a:r>
              <a:rPr lang="en-US" altLang="zh-CN" sz="1600" dirty="0" smtClean="0"/>
              <a:t>put </a:t>
            </a:r>
            <a:r>
              <a:rPr lang="en-US" altLang="zh-CN" sz="1600" dirty="0"/>
              <a:t>the money to the </a:t>
            </a:r>
            <a:r>
              <a:rPr lang="en-US" altLang="zh-CN" sz="1600" dirty="0" smtClean="0"/>
              <a:t>seller.</a:t>
            </a:r>
          </a:p>
          <a:p>
            <a:pPr>
              <a:buNone/>
            </a:pPr>
            <a:r>
              <a:rPr lang="en-US" altLang="zh-CN" sz="1600" dirty="0" smtClean="0"/>
              <a:t>The transaction between you and seller is around a third party ——</a:t>
            </a:r>
            <a:r>
              <a:rPr lang="en-US" altLang="zh-CN" sz="1600" dirty="0" err="1" smtClean="0"/>
              <a:t>Alipay</a:t>
            </a:r>
            <a:r>
              <a:rPr lang="en-US" altLang="zh-CN" sz="1600" dirty="0" smtClean="0"/>
              <a:t>. If the </a:t>
            </a:r>
            <a:r>
              <a:rPr lang="en-US" altLang="zh-CN" sz="1600" dirty="0" err="1" smtClean="0"/>
              <a:t>Alipay</a:t>
            </a:r>
            <a:r>
              <a:rPr lang="en-US" altLang="zh-CN" sz="1600" dirty="0" smtClean="0"/>
              <a:t> system crashes, it will cause the transaction failure.</a:t>
            </a:r>
          </a:p>
          <a:p>
            <a:pPr>
              <a:buNone/>
            </a:pPr>
            <a:r>
              <a:rPr lang="en-US" altLang="zh-CN" sz="1600" dirty="0" smtClean="0"/>
              <a:t>The </a:t>
            </a:r>
            <a:r>
              <a:rPr lang="en-US" altLang="zh-CN" sz="1600" dirty="0"/>
              <a:t>current currency, such </a:t>
            </a:r>
            <a:r>
              <a:rPr lang="en-US" altLang="zh-CN" sz="1600" dirty="0" smtClean="0"/>
              <a:t>as RMB and US dollars, </a:t>
            </a:r>
            <a:r>
              <a:rPr lang="en-US" altLang="zh-CN" sz="1600" dirty="0"/>
              <a:t>belongs to centralized trading </a:t>
            </a:r>
            <a:r>
              <a:rPr lang="en-US" altLang="zh-CN" sz="1600" dirty="0" smtClean="0"/>
              <a:t>model, </a:t>
            </a:r>
            <a:r>
              <a:rPr lang="en-US" altLang="zh-CN" sz="1600" dirty="0"/>
              <a:t>and the </a:t>
            </a:r>
            <a:r>
              <a:rPr lang="en-US" altLang="zh-CN" sz="1600" dirty="0" smtClean="0"/>
              <a:t>third party </a:t>
            </a:r>
            <a:r>
              <a:rPr lang="en-US" altLang="zh-CN" sz="1600" dirty="0"/>
              <a:t>is </a:t>
            </a:r>
            <a:r>
              <a:rPr lang="en-US" altLang="zh-CN" sz="1600" dirty="0" smtClean="0"/>
              <a:t> </a:t>
            </a:r>
            <a:r>
              <a:rPr lang="en-US" altLang="zh-CN" sz="1600" dirty="0"/>
              <a:t>government.</a:t>
            </a:r>
          </a:p>
          <a:p>
            <a:pPr>
              <a:buNone/>
            </a:pPr>
            <a:endParaRPr lang="en-US" altLang="zh-CN" sz="1600" dirty="0"/>
          </a:p>
        </p:txBody>
      </p:sp>
      <p:cxnSp>
        <p:nvCxnSpPr>
          <p:cNvPr id="8" name="直接连接符 7"/>
          <p:cNvCxnSpPr/>
          <p:nvPr/>
        </p:nvCxnSpPr>
        <p:spPr>
          <a:xfrm flipV="1">
            <a:off x="557595" y="1841762"/>
            <a:ext cx="4232249" cy="16172"/>
          </a:xfrm>
          <a:prstGeom prst="line">
            <a:avLst/>
          </a:prstGeom>
          <a:ln>
            <a:solidFill>
              <a:srgbClr val="829BCF"/>
            </a:solidFill>
          </a:ln>
        </p:spPr>
        <p:style>
          <a:lnRef idx="1">
            <a:schemeClr val="accent1"/>
          </a:lnRef>
          <a:fillRef idx="0">
            <a:schemeClr val="accent1"/>
          </a:fillRef>
          <a:effectRef idx="0">
            <a:schemeClr val="accent1"/>
          </a:effectRef>
          <a:fontRef idx="minor">
            <a:schemeClr val="tx1"/>
          </a:fontRef>
        </p:style>
      </p:cxnSp>
      <p:sp>
        <p:nvSpPr>
          <p:cNvPr id="9" name="任意多边形 8"/>
          <p:cNvSpPr>
            <a:spLocks noChangeArrowheads="1"/>
          </p:cNvSpPr>
          <p:nvPr/>
        </p:nvSpPr>
        <p:spPr bwMode="auto">
          <a:xfrm>
            <a:off x="180478" y="200133"/>
            <a:ext cx="11854665" cy="6458847"/>
          </a:xfrm>
          <a:custGeom>
            <a:avLst/>
            <a:gdLst>
              <a:gd name="connsiteX0" fmla="*/ 238125 w 11511763"/>
              <a:gd name="connsiteY0" fmla="*/ 0 h 6272022"/>
              <a:gd name="connsiteX1" fmla="*/ 11273638 w 11511763"/>
              <a:gd name="connsiteY1" fmla="*/ 0 h 6272022"/>
              <a:gd name="connsiteX2" fmla="*/ 11292351 w 11511763"/>
              <a:gd name="connsiteY2" fmla="*/ 92689 h 6272022"/>
              <a:gd name="connsiteX3" fmla="*/ 11511763 w 11511763"/>
              <a:gd name="connsiteY3" fmla="*/ 238125 h 6272022"/>
              <a:gd name="connsiteX4" fmla="*/ 11511763 w 11511763"/>
              <a:gd name="connsiteY4" fmla="*/ 5991226 h 6272022"/>
              <a:gd name="connsiteX5" fmla="*/ 11273638 w 11511763"/>
              <a:gd name="connsiteY5" fmla="*/ 6229351 h 6272022"/>
              <a:gd name="connsiteX6" fmla="*/ 11282253 w 11511763"/>
              <a:gd name="connsiteY6" fmla="*/ 6272022 h 6272022"/>
              <a:gd name="connsiteX7" fmla="*/ 229510 w 11511763"/>
              <a:gd name="connsiteY7" fmla="*/ 6272022 h 6272022"/>
              <a:gd name="connsiteX8" fmla="*/ 238124 w 11511763"/>
              <a:gd name="connsiteY8" fmla="*/ 6229351 h 6272022"/>
              <a:gd name="connsiteX9" fmla="*/ 47990 w 11511763"/>
              <a:gd name="connsiteY9" fmla="*/ 5996064 h 6272022"/>
              <a:gd name="connsiteX10" fmla="*/ 0 w 11511763"/>
              <a:gd name="connsiteY10" fmla="*/ 5991226 h 6272022"/>
              <a:gd name="connsiteX11" fmla="*/ 0 w 11511763"/>
              <a:gd name="connsiteY11" fmla="*/ 238125 h 6272022"/>
              <a:gd name="connsiteX12" fmla="*/ 238125 w 11511763"/>
              <a:gd name="connsiteY12" fmla="*/ 0 h 6272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11763" h="6272022">
                <a:moveTo>
                  <a:pt x="238125" y="0"/>
                </a:moveTo>
                <a:lnTo>
                  <a:pt x="11273638" y="0"/>
                </a:lnTo>
                <a:lnTo>
                  <a:pt x="11292351" y="92689"/>
                </a:lnTo>
                <a:cubicBezTo>
                  <a:pt x="11328500" y="178156"/>
                  <a:pt x="11413128" y="238125"/>
                  <a:pt x="11511763" y="238125"/>
                </a:cubicBezTo>
                <a:lnTo>
                  <a:pt x="11511763" y="5991226"/>
                </a:lnTo>
                <a:cubicBezTo>
                  <a:pt x="11380250" y="5991226"/>
                  <a:pt x="11273638" y="6097838"/>
                  <a:pt x="11273638" y="6229351"/>
                </a:cubicBezTo>
                <a:lnTo>
                  <a:pt x="11282253" y="6272022"/>
                </a:lnTo>
                <a:lnTo>
                  <a:pt x="229510" y="6272022"/>
                </a:lnTo>
                <a:lnTo>
                  <a:pt x="238124" y="6229351"/>
                </a:lnTo>
                <a:cubicBezTo>
                  <a:pt x="238124" y="6114277"/>
                  <a:pt x="156500" y="6018268"/>
                  <a:pt x="47990" y="5996064"/>
                </a:cubicBezTo>
                <a:lnTo>
                  <a:pt x="0" y="5991226"/>
                </a:lnTo>
                <a:lnTo>
                  <a:pt x="0" y="238125"/>
                </a:lnTo>
                <a:cubicBezTo>
                  <a:pt x="131513" y="238125"/>
                  <a:pt x="238125" y="131513"/>
                  <a:pt x="238125" y="0"/>
                </a:cubicBezTo>
                <a:close/>
              </a:path>
            </a:pathLst>
          </a:custGeom>
          <a:noFill/>
          <a:ln w="38100">
            <a:solidFill>
              <a:srgbClr val="829BCF"/>
            </a:solidFill>
          </a:ln>
        </p:spPr>
        <p:txBody>
          <a:bodyPr vert="horz" wrap="square" lIns="91440" tIns="45720" rIns="91440" bIns="45720" numCol="1" anchor="t" anchorCtr="0" compatLnSpc="1">
            <a:prstTxWarp prst="textNoShape">
              <a:avLst/>
            </a:prstTxWarp>
            <a:noAutofit/>
          </a:bodyPr>
          <a:lstStyle/>
          <a:p>
            <a:endParaRPr lang="zh-CN" altLang="en-US"/>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4412" y="900112"/>
            <a:ext cx="5600700" cy="4600575"/>
          </a:xfrm>
          <a:prstGeom prst="rect">
            <a:avLst/>
          </a:prstGeom>
        </p:spPr>
      </p:pic>
    </p:spTree>
    <p:extLst>
      <p:ext uri="{BB962C8B-B14F-4D97-AF65-F5344CB8AC3E}">
        <p14:creationId xmlns:p14="http://schemas.microsoft.com/office/powerpoint/2010/main" val="38395700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a:spLocks noChangeArrowheads="1"/>
          </p:cNvSpPr>
          <p:nvPr/>
        </p:nvSpPr>
        <p:spPr bwMode="auto">
          <a:xfrm>
            <a:off x="180478" y="200133"/>
            <a:ext cx="11854665" cy="6458847"/>
          </a:xfrm>
          <a:custGeom>
            <a:avLst/>
            <a:gdLst>
              <a:gd name="connsiteX0" fmla="*/ 238125 w 11511763"/>
              <a:gd name="connsiteY0" fmla="*/ 0 h 6272022"/>
              <a:gd name="connsiteX1" fmla="*/ 11273638 w 11511763"/>
              <a:gd name="connsiteY1" fmla="*/ 0 h 6272022"/>
              <a:gd name="connsiteX2" fmla="*/ 11292351 w 11511763"/>
              <a:gd name="connsiteY2" fmla="*/ 92689 h 6272022"/>
              <a:gd name="connsiteX3" fmla="*/ 11511763 w 11511763"/>
              <a:gd name="connsiteY3" fmla="*/ 238125 h 6272022"/>
              <a:gd name="connsiteX4" fmla="*/ 11511763 w 11511763"/>
              <a:gd name="connsiteY4" fmla="*/ 5991226 h 6272022"/>
              <a:gd name="connsiteX5" fmla="*/ 11273638 w 11511763"/>
              <a:gd name="connsiteY5" fmla="*/ 6229351 h 6272022"/>
              <a:gd name="connsiteX6" fmla="*/ 11282253 w 11511763"/>
              <a:gd name="connsiteY6" fmla="*/ 6272022 h 6272022"/>
              <a:gd name="connsiteX7" fmla="*/ 229510 w 11511763"/>
              <a:gd name="connsiteY7" fmla="*/ 6272022 h 6272022"/>
              <a:gd name="connsiteX8" fmla="*/ 238124 w 11511763"/>
              <a:gd name="connsiteY8" fmla="*/ 6229351 h 6272022"/>
              <a:gd name="connsiteX9" fmla="*/ 47990 w 11511763"/>
              <a:gd name="connsiteY9" fmla="*/ 5996064 h 6272022"/>
              <a:gd name="connsiteX10" fmla="*/ 0 w 11511763"/>
              <a:gd name="connsiteY10" fmla="*/ 5991226 h 6272022"/>
              <a:gd name="connsiteX11" fmla="*/ 0 w 11511763"/>
              <a:gd name="connsiteY11" fmla="*/ 238125 h 6272022"/>
              <a:gd name="connsiteX12" fmla="*/ 238125 w 11511763"/>
              <a:gd name="connsiteY12" fmla="*/ 0 h 6272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11763" h="6272022">
                <a:moveTo>
                  <a:pt x="238125" y="0"/>
                </a:moveTo>
                <a:lnTo>
                  <a:pt x="11273638" y="0"/>
                </a:lnTo>
                <a:lnTo>
                  <a:pt x="11292351" y="92689"/>
                </a:lnTo>
                <a:cubicBezTo>
                  <a:pt x="11328500" y="178156"/>
                  <a:pt x="11413128" y="238125"/>
                  <a:pt x="11511763" y="238125"/>
                </a:cubicBezTo>
                <a:lnTo>
                  <a:pt x="11511763" y="5991226"/>
                </a:lnTo>
                <a:cubicBezTo>
                  <a:pt x="11380250" y="5991226"/>
                  <a:pt x="11273638" y="6097838"/>
                  <a:pt x="11273638" y="6229351"/>
                </a:cubicBezTo>
                <a:lnTo>
                  <a:pt x="11282253" y="6272022"/>
                </a:lnTo>
                <a:lnTo>
                  <a:pt x="229510" y="6272022"/>
                </a:lnTo>
                <a:lnTo>
                  <a:pt x="238124" y="6229351"/>
                </a:lnTo>
                <a:cubicBezTo>
                  <a:pt x="238124" y="6114277"/>
                  <a:pt x="156500" y="6018268"/>
                  <a:pt x="47990" y="5996064"/>
                </a:cubicBezTo>
                <a:lnTo>
                  <a:pt x="0" y="5991226"/>
                </a:lnTo>
                <a:lnTo>
                  <a:pt x="0" y="238125"/>
                </a:lnTo>
                <a:cubicBezTo>
                  <a:pt x="131513" y="238125"/>
                  <a:pt x="238125" y="131513"/>
                  <a:pt x="238125" y="0"/>
                </a:cubicBezTo>
                <a:close/>
              </a:path>
            </a:pathLst>
          </a:custGeom>
          <a:noFill/>
          <a:ln w="38100">
            <a:solidFill>
              <a:srgbClr val="829BCF"/>
            </a:solidFill>
          </a:ln>
        </p:spPr>
        <p:txBody>
          <a:bodyPr vert="horz" wrap="square" lIns="91440" tIns="45720" rIns="91440" bIns="45720" numCol="1" anchor="t" anchorCtr="0" compatLnSpc="1">
            <a:prstTxWarp prst="textNoShape">
              <a:avLst/>
            </a:prstTxWarp>
            <a:noAutofit/>
          </a:bodyPr>
          <a:lstStyle/>
          <a:p>
            <a:endParaRPr lang="zh-CN" altLang="en-US"/>
          </a:p>
        </p:txBody>
      </p:sp>
      <p:sp>
        <p:nvSpPr>
          <p:cNvPr id="11" name="矩形 117"/>
          <p:cNvSpPr>
            <a:spLocks noChangeArrowheads="1"/>
          </p:cNvSpPr>
          <p:nvPr/>
        </p:nvSpPr>
        <p:spPr bwMode="auto">
          <a:xfrm>
            <a:off x="1824351" y="456428"/>
            <a:ext cx="42915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2400" b="1" dirty="0">
                <a:latin typeface="微软雅黑" panose="020B0503020204020204" pitchFamily="34" charset="-122"/>
                <a:ea typeface="微软雅黑" panose="020B0503020204020204" pitchFamily="34" charset="-122"/>
              </a:rPr>
              <a:t>Decentralized trade model</a:t>
            </a:r>
            <a:endParaRPr lang="zh-CN" altLang="en-US" sz="2400" b="1" dirty="0">
              <a:latin typeface="微软雅黑" panose="020B0503020204020204" pitchFamily="34" charset="-122"/>
              <a:ea typeface="微软雅黑" panose="020B0503020204020204" pitchFamily="34" charset="-122"/>
            </a:endParaRPr>
          </a:p>
        </p:txBody>
      </p:sp>
      <p:sp>
        <p:nvSpPr>
          <p:cNvPr id="16" name="矩形 124"/>
          <p:cNvSpPr>
            <a:spLocks noChangeArrowheads="1"/>
          </p:cNvSpPr>
          <p:nvPr/>
        </p:nvSpPr>
        <p:spPr bwMode="auto">
          <a:xfrm>
            <a:off x="1824351" y="969191"/>
            <a:ext cx="8543297" cy="2062103"/>
          </a:xfrm>
          <a:prstGeom prst="rect">
            <a:avLst/>
          </a:prstGeom>
          <a:noFill/>
          <a:ln>
            <a:noFill/>
          </a:ln>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600" dirty="0"/>
              <a:t>In the decentralized trade model</a:t>
            </a:r>
            <a:r>
              <a:rPr lang="zh-CN" altLang="en-US" sz="1600" dirty="0"/>
              <a:t>，</a:t>
            </a:r>
            <a:r>
              <a:rPr lang="en-US" altLang="zh-CN" sz="1600" dirty="0"/>
              <a:t>it‘s going to be a lot simpler. You just need to exchange money and goods with the seller, and both of you claim to have done the deal. The decentralized trade model will save a lot of resources, make the whole transaction autonomous, simple, and eliminate the risk of centralized agent control.</a:t>
            </a:r>
          </a:p>
          <a:p>
            <a:r>
              <a:rPr lang="en-US" altLang="zh-CN" sz="1600" dirty="0"/>
              <a:t>Bitcoin belongs to the decentralized trade </a:t>
            </a:r>
            <a:r>
              <a:rPr lang="en-US" altLang="zh-CN" sz="1600" dirty="0" smtClean="0"/>
              <a:t>model</a:t>
            </a:r>
            <a:r>
              <a:rPr lang="en-US" altLang="zh-CN" sz="1600" dirty="0">
                <a:latin typeface="+mn-ea"/>
              </a:rPr>
              <a:t>.</a:t>
            </a:r>
            <a:r>
              <a:rPr lang="en-US" altLang="zh-CN" sz="1600" dirty="0" smtClean="0"/>
              <a:t> </a:t>
            </a:r>
            <a:r>
              <a:rPr lang="en-US" altLang="zh-CN" sz="1600" dirty="0"/>
              <a:t>The system is </a:t>
            </a:r>
            <a:r>
              <a:rPr lang="en-US" altLang="zh-CN" sz="1600" dirty="0" smtClean="0"/>
              <a:t>peer-to-peer, </a:t>
            </a:r>
            <a:r>
              <a:rPr lang="en-US" altLang="zh-CN" sz="1600" dirty="0"/>
              <a:t>and transactions take place between users directly, without </a:t>
            </a:r>
            <a:r>
              <a:rPr lang="en-US" altLang="zh-CN" sz="1600" dirty="0" smtClean="0"/>
              <a:t>a third party.</a:t>
            </a:r>
            <a:r>
              <a:rPr lang="en-US" altLang="zh-CN" sz="1600" dirty="0"/>
              <a:t> These transactions are verified by network </a:t>
            </a:r>
            <a:r>
              <a:rPr lang="en-US" altLang="zh-CN" sz="1600" dirty="0" smtClean="0"/>
              <a:t>nodes</a:t>
            </a:r>
            <a:r>
              <a:rPr lang="en-US" altLang="zh-CN" sz="1600" dirty="0"/>
              <a:t> and recorded in a public </a:t>
            </a:r>
            <a:r>
              <a:rPr lang="en-US" altLang="zh-CN" sz="1600" dirty="0" smtClean="0"/>
              <a:t>distributed </a:t>
            </a:r>
            <a:r>
              <a:rPr lang="en-US" altLang="zh-CN" sz="1600" dirty="0" smtClean="0"/>
              <a:t>ledger</a:t>
            </a:r>
            <a:r>
              <a:rPr lang="en-US" altLang="zh-CN" sz="1600" dirty="0"/>
              <a:t> </a:t>
            </a:r>
            <a:r>
              <a:rPr lang="en-US" altLang="zh-CN" sz="1600" dirty="0" smtClean="0"/>
              <a:t>called</a:t>
            </a:r>
            <a:r>
              <a:rPr lang="en-US" altLang="zh-CN" sz="1600" dirty="0"/>
              <a:t> </a:t>
            </a:r>
            <a:r>
              <a:rPr lang="en-US" altLang="zh-CN" sz="1600" i="1" dirty="0" err="1" smtClean="0"/>
              <a:t>blockchain</a:t>
            </a:r>
            <a:r>
              <a:rPr lang="en-US" altLang="zh-CN" sz="1600" i="1" dirty="0" smtClean="0"/>
              <a:t>(</a:t>
            </a:r>
            <a:r>
              <a:rPr lang="zh-CN" altLang="en-US" sz="1600" i="1" dirty="0" smtClean="0"/>
              <a:t>区块链</a:t>
            </a:r>
            <a:r>
              <a:rPr lang="en-US" altLang="zh-CN" sz="1600" i="1" dirty="0" smtClean="0"/>
              <a:t>)</a:t>
            </a:r>
            <a:r>
              <a:rPr lang="en-US" altLang="zh-CN" sz="1600" dirty="0" smtClean="0"/>
              <a:t>.</a:t>
            </a:r>
            <a:endParaRPr lang="en-US" altLang="zh-CN" sz="1600" dirty="0" smtClean="0">
              <a:latin typeface="+mn-ea"/>
            </a:endParaRPr>
          </a:p>
          <a:p>
            <a:endParaRPr lang="zh-CN" altLang="en-US" sz="1600" dirty="0">
              <a:latin typeface="+mn-ea"/>
            </a:endParaRPr>
          </a:p>
        </p:txBody>
      </p:sp>
      <p:cxnSp>
        <p:nvCxnSpPr>
          <p:cNvPr id="17" name="直接连接符 16"/>
          <p:cNvCxnSpPr/>
          <p:nvPr/>
        </p:nvCxnSpPr>
        <p:spPr>
          <a:xfrm>
            <a:off x="1873779" y="932120"/>
            <a:ext cx="1882676" cy="0"/>
          </a:xfrm>
          <a:prstGeom prst="line">
            <a:avLst/>
          </a:prstGeom>
          <a:ln>
            <a:solidFill>
              <a:srgbClr val="58ACDF"/>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530" y="3031294"/>
            <a:ext cx="4640488" cy="3067878"/>
          </a:xfrm>
          <a:prstGeom prst="rect">
            <a:avLst/>
          </a:prstGeom>
        </p:spPr>
      </p:pic>
      <p:sp>
        <p:nvSpPr>
          <p:cNvPr id="3" name="文本框 2"/>
          <p:cNvSpPr txBox="1"/>
          <p:nvPr/>
        </p:nvSpPr>
        <p:spPr>
          <a:xfrm>
            <a:off x="5724939" y="2852624"/>
            <a:ext cx="5950226" cy="4062651"/>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However</a:t>
            </a:r>
            <a:r>
              <a:rPr lang="en-US" altLang="zh-CN" dirty="0" smtClean="0"/>
              <a:t>,</a:t>
            </a:r>
            <a:r>
              <a:rPr lang="en-US" altLang="zh-CN" dirty="0"/>
              <a:t> without an authoritative central agent</a:t>
            </a:r>
            <a:r>
              <a:rPr lang="en-US" altLang="zh-CN" dirty="0" smtClean="0"/>
              <a:t> </a:t>
            </a:r>
            <a:r>
              <a:rPr lang="en-US" altLang="zh-CN" dirty="0" smtClean="0"/>
              <a:t>, how </a:t>
            </a:r>
            <a:r>
              <a:rPr lang="en-US" altLang="zh-CN" dirty="0" smtClean="0"/>
              <a:t>to ensure </a:t>
            </a:r>
            <a:r>
              <a:rPr lang="en-US" altLang="zh-CN" dirty="0"/>
              <a:t>the accuracy and effectiveness of each </a:t>
            </a:r>
            <a:r>
              <a:rPr lang="en-US" altLang="zh-CN" dirty="0" smtClean="0"/>
              <a:t>transaction?</a:t>
            </a:r>
          </a:p>
          <a:p>
            <a:r>
              <a:rPr lang="en-US" altLang="zh-CN" dirty="0"/>
              <a:t>For ease of </a:t>
            </a:r>
            <a:r>
              <a:rPr lang="en-US" altLang="zh-CN" dirty="0" smtClean="0"/>
              <a:t>understanding , let’s do an example.</a:t>
            </a:r>
          </a:p>
          <a:p>
            <a:r>
              <a:rPr lang="en-US" altLang="zh-CN" dirty="0"/>
              <a:t>A</a:t>
            </a:r>
            <a:r>
              <a:rPr lang="en-US" altLang="zh-CN" dirty="0" smtClean="0"/>
              <a:t>mong</a:t>
            </a:r>
            <a:r>
              <a:rPr lang="en-US" altLang="zh-CN" dirty="0"/>
              <a:t> the </a:t>
            </a:r>
            <a:r>
              <a:rPr lang="en-US" altLang="zh-CN" dirty="0" smtClean="0"/>
              <a:t>crowd</a:t>
            </a:r>
            <a:r>
              <a:rPr lang="zh-CN" altLang="en-US" dirty="0" smtClean="0"/>
              <a:t>，</a:t>
            </a:r>
            <a:r>
              <a:rPr lang="en-US" altLang="zh-CN" dirty="0" smtClean="0"/>
              <a:t>A said “I lent B 100 dollars”. And then B said “A lent me 100 </a:t>
            </a:r>
            <a:r>
              <a:rPr lang="en-US" altLang="zh-CN" dirty="0"/>
              <a:t>dollars”. At this point, the passers-by heard the news , so </a:t>
            </a:r>
            <a:r>
              <a:rPr lang="en-US" altLang="zh-CN" dirty="0" smtClean="0"/>
              <a:t>everyone </a:t>
            </a:r>
            <a:r>
              <a:rPr lang="en-US" altLang="zh-CN" dirty="0"/>
              <a:t>wrote it down </a:t>
            </a:r>
            <a:r>
              <a:rPr lang="en-US" altLang="zh-CN" dirty="0" smtClean="0"/>
              <a:t>in </a:t>
            </a:r>
            <a:r>
              <a:rPr lang="en-US" altLang="zh-CN" dirty="0"/>
              <a:t>notebook, "A </a:t>
            </a:r>
            <a:r>
              <a:rPr lang="en-US" altLang="zh-CN" dirty="0" smtClean="0"/>
              <a:t>lent B 100 dollars.“</a:t>
            </a:r>
          </a:p>
          <a:p>
            <a:r>
              <a:rPr lang="en-US" altLang="zh-CN" dirty="0" smtClean="0"/>
              <a:t>Now a decentralized system has been established. This system doesn’t require a bank, a loan agreement or receipt. Strictly speaking, it does not even require long-term trust between people.(For example , if B changed his mouth ” I do not owe </a:t>
            </a:r>
            <a:r>
              <a:rPr lang="en-US" altLang="zh-CN" dirty="0"/>
              <a:t>A money”. People will stand up and </a:t>
            </a:r>
            <a:r>
              <a:rPr lang="en-US" altLang="zh-CN" dirty="0" smtClean="0"/>
              <a:t>say “ I record that A lent you 100 dollars someday in my notebook.”)</a:t>
            </a:r>
          </a:p>
          <a:p>
            <a:endParaRPr lang="zh-CN" altLang="en-US" dirty="0"/>
          </a:p>
        </p:txBody>
      </p:sp>
    </p:spTree>
    <p:extLst>
      <p:ext uri="{BB962C8B-B14F-4D97-AF65-F5344CB8AC3E}">
        <p14:creationId xmlns:p14="http://schemas.microsoft.com/office/powerpoint/2010/main" val="3962217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a:spLocks noChangeArrowheads="1"/>
          </p:cNvSpPr>
          <p:nvPr/>
        </p:nvSpPr>
        <p:spPr bwMode="auto">
          <a:xfrm>
            <a:off x="180478" y="200133"/>
            <a:ext cx="11854665" cy="6458847"/>
          </a:xfrm>
          <a:custGeom>
            <a:avLst/>
            <a:gdLst>
              <a:gd name="connsiteX0" fmla="*/ 238125 w 11511763"/>
              <a:gd name="connsiteY0" fmla="*/ 0 h 6272022"/>
              <a:gd name="connsiteX1" fmla="*/ 11273638 w 11511763"/>
              <a:gd name="connsiteY1" fmla="*/ 0 h 6272022"/>
              <a:gd name="connsiteX2" fmla="*/ 11292351 w 11511763"/>
              <a:gd name="connsiteY2" fmla="*/ 92689 h 6272022"/>
              <a:gd name="connsiteX3" fmla="*/ 11511763 w 11511763"/>
              <a:gd name="connsiteY3" fmla="*/ 238125 h 6272022"/>
              <a:gd name="connsiteX4" fmla="*/ 11511763 w 11511763"/>
              <a:gd name="connsiteY4" fmla="*/ 5991226 h 6272022"/>
              <a:gd name="connsiteX5" fmla="*/ 11273638 w 11511763"/>
              <a:gd name="connsiteY5" fmla="*/ 6229351 h 6272022"/>
              <a:gd name="connsiteX6" fmla="*/ 11282253 w 11511763"/>
              <a:gd name="connsiteY6" fmla="*/ 6272022 h 6272022"/>
              <a:gd name="connsiteX7" fmla="*/ 229510 w 11511763"/>
              <a:gd name="connsiteY7" fmla="*/ 6272022 h 6272022"/>
              <a:gd name="connsiteX8" fmla="*/ 238124 w 11511763"/>
              <a:gd name="connsiteY8" fmla="*/ 6229351 h 6272022"/>
              <a:gd name="connsiteX9" fmla="*/ 47990 w 11511763"/>
              <a:gd name="connsiteY9" fmla="*/ 5996064 h 6272022"/>
              <a:gd name="connsiteX10" fmla="*/ 0 w 11511763"/>
              <a:gd name="connsiteY10" fmla="*/ 5991226 h 6272022"/>
              <a:gd name="connsiteX11" fmla="*/ 0 w 11511763"/>
              <a:gd name="connsiteY11" fmla="*/ 238125 h 6272022"/>
              <a:gd name="connsiteX12" fmla="*/ 238125 w 11511763"/>
              <a:gd name="connsiteY12" fmla="*/ 0 h 6272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11763" h="6272022">
                <a:moveTo>
                  <a:pt x="238125" y="0"/>
                </a:moveTo>
                <a:lnTo>
                  <a:pt x="11273638" y="0"/>
                </a:lnTo>
                <a:lnTo>
                  <a:pt x="11292351" y="92689"/>
                </a:lnTo>
                <a:cubicBezTo>
                  <a:pt x="11328500" y="178156"/>
                  <a:pt x="11413128" y="238125"/>
                  <a:pt x="11511763" y="238125"/>
                </a:cubicBezTo>
                <a:lnTo>
                  <a:pt x="11511763" y="5991226"/>
                </a:lnTo>
                <a:cubicBezTo>
                  <a:pt x="11380250" y="5991226"/>
                  <a:pt x="11273638" y="6097838"/>
                  <a:pt x="11273638" y="6229351"/>
                </a:cubicBezTo>
                <a:lnTo>
                  <a:pt x="11282253" y="6272022"/>
                </a:lnTo>
                <a:lnTo>
                  <a:pt x="229510" y="6272022"/>
                </a:lnTo>
                <a:lnTo>
                  <a:pt x="238124" y="6229351"/>
                </a:lnTo>
                <a:cubicBezTo>
                  <a:pt x="238124" y="6114277"/>
                  <a:pt x="156500" y="6018268"/>
                  <a:pt x="47990" y="5996064"/>
                </a:cubicBezTo>
                <a:lnTo>
                  <a:pt x="0" y="5991226"/>
                </a:lnTo>
                <a:lnTo>
                  <a:pt x="0" y="238125"/>
                </a:lnTo>
                <a:cubicBezTo>
                  <a:pt x="131513" y="238125"/>
                  <a:pt x="238125" y="131513"/>
                  <a:pt x="238125" y="0"/>
                </a:cubicBezTo>
                <a:close/>
              </a:path>
            </a:pathLst>
          </a:custGeom>
          <a:noFill/>
          <a:ln w="38100">
            <a:solidFill>
              <a:srgbClr val="829BCF"/>
            </a:solidFill>
          </a:ln>
        </p:spPr>
        <p:txBody>
          <a:bodyPr vert="horz" wrap="square" lIns="91440" tIns="45720" rIns="91440" bIns="45720" numCol="1" anchor="t" anchorCtr="0" compatLnSpc="1">
            <a:prstTxWarp prst="textNoShape">
              <a:avLst/>
            </a:prstTxWarp>
            <a:noAutofit/>
          </a:bodyPr>
          <a:lstStyle/>
          <a:p>
            <a:endParaRPr lang="zh-CN" altLang="en-US"/>
          </a:p>
        </p:txBody>
      </p:sp>
      <p:sp>
        <p:nvSpPr>
          <p:cNvPr id="11" name="矩形 117"/>
          <p:cNvSpPr>
            <a:spLocks noChangeArrowheads="1"/>
          </p:cNvSpPr>
          <p:nvPr/>
        </p:nvSpPr>
        <p:spPr bwMode="auto">
          <a:xfrm>
            <a:off x="5749756" y="896150"/>
            <a:ext cx="3126562"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buNone/>
            </a:pPr>
            <a:r>
              <a:rPr lang="en-US" altLang="zh-CN" sz="2400" b="1" dirty="0" smtClean="0"/>
              <a:t>The problem of forgery</a:t>
            </a:r>
            <a:endParaRPr lang="en-US" altLang="zh-CN" sz="2400" b="1" dirty="0"/>
          </a:p>
        </p:txBody>
      </p:sp>
      <p:sp>
        <p:nvSpPr>
          <p:cNvPr id="16" name="矩形 124"/>
          <p:cNvSpPr>
            <a:spLocks noChangeArrowheads="1"/>
          </p:cNvSpPr>
          <p:nvPr/>
        </p:nvSpPr>
        <p:spPr bwMode="auto">
          <a:xfrm>
            <a:off x="5749757" y="1408913"/>
            <a:ext cx="6085028" cy="4770537"/>
          </a:xfrm>
          <a:prstGeom prst="rect">
            <a:avLst/>
          </a:prstGeom>
          <a:noFill/>
          <a:ln>
            <a:noFill/>
          </a:ln>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600" dirty="0" smtClean="0"/>
              <a:t>According to our </a:t>
            </a:r>
            <a:r>
              <a:rPr lang="en-US" altLang="zh-CN" sz="1600" dirty="0"/>
              <a:t>d</a:t>
            </a:r>
            <a:r>
              <a:rPr lang="en-US" altLang="zh-CN" sz="1600" dirty="0" smtClean="0"/>
              <a:t>ecentralized </a:t>
            </a:r>
            <a:r>
              <a:rPr lang="en-US" altLang="zh-CN" sz="1600" dirty="0"/>
              <a:t>trade </a:t>
            </a:r>
            <a:r>
              <a:rPr lang="en-US" altLang="zh-CN" sz="1600" dirty="0" smtClean="0"/>
              <a:t>model </a:t>
            </a:r>
            <a:r>
              <a:rPr lang="en-US" altLang="zh-CN" sz="1600" dirty="0"/>
              <a:t>, let’s take fictional currency ——</a:t>
            </a:r>
            <a:r>
              <a:rPr lang="en-US" altLang="zh-CN" sz="1600" dirty="0" smtClean="0"/>
              <a:t>chakra </a:t>
            </a:r>
            <a:r>
              <a:rPr lang="en-US" altLang="zh-CN" sz="1600" dirty="0"/>
              <a:t>as an </a:t>
            </a:r>
            <a:r>
              <a:rPr lang="en-US" altLang="zh-CN" sz="1600" dirty="0" smtClean="0"/>
              <a:t>example.</a:t>
            </a:r>
            <a:endParaRPr lang="zh-CN" altLang="en-US" sz="1600" dirty="0"/>
          </a:p>
          <a:p>
            <a:r>
              <a:rPr lang="en-US" altLang="zh-CN" sz="1600" dirty="0" smtClean="0"/>
              <a:t>After </a:t>
            </a:r>
            <a:r>
              <a:rPr lang="en-US" altLang="zh-CN" sz="1600" dirty="0"/>
              <a:t>a long </a:t>
            </a:r>
            <a:r>
              <a:rPr lang="en-US" altLang="zh-CN" sz="1600" dirty="0" smtClean="0"/>
              <a:t>time</a:t>
            </a:r>
            <a:r>
              <a:rPr lang="en-US" altLang="zh-CN" sz="1600" dirty="0"/>
              <a:t>, I have created </a:t>
            </a:r>
            <a:r>
              <a:rPr lang="en-US" altLang="zh-CN" sz="1600" dirty="0" smtClean="0"/>
              <a:t>the </a:t>
            </a:r>
            <a:r>
              <a:rPr lang="en-US" altLang="zh-CN" sz="1600" dirty="0"/>
              <a:t>chakra that has been circulating in this system, and everyone is beginning to recognize the chakra. But there were only 10 chakras in the system, and there was a bad </a:t>
            </a:r>
            <a:r>
              <a:rPr lang="en-US" altLang="zh-CN" sz="1600" dirty="0" smtClean="0"/>
              <a:t>guy, </a:t>
            </a:r>
            <a:r>
              <a:rPr lang="en-US" altLang="zh-CN" sz="1600" dirty="0"/>
              <a:t>and he shouted in the crowd, "I have 10 </a:t>
            </a:r>
            <a:r>
              <a:rPr lang="en-US" altLang="zh-CN" sz="1600" dirty="0" smtClean="0"/>
              <a:t>chakras."!" </a:t>
            </a:r>
            <a:r>
              <a:rPr lang="en-US" altLang="zh-CN" sz="1600" dirty="0"/>
              <a:t>What should </a:t>
            </a:r>
            <a:r>
              <a:rPr lang="en-US" altLang="zh-CN" sz="1600" dirty="0" smtClean="0"/>
              <a:t>we </a:t>
            </a:r>
            <a:r>
              <a:rPr lang="en-US" altLang="zh-CN" sz="1600" dirty="0"/>
              <a:t>do? Did you directly record on </a:t>
            </a:r>
            <a:r>
              <a:rPr lang="en-US" altLang="zh-CN" sz="1600" dirty="0" smtClean="0"/>
              <a:t>your </a:t>
            </a:r>
            <a:r>
              <a:rPr lang="en-US" altLang="zh-CN" sz="1600" dirty="0"/>
              <a:t>notebook that he had 10 chakras, so that everyone could forge a chakra</a:t>
            </a:r>
            <a:r>
              <a:rPr lang="en-US" altLang="zh-CN" sz="1600" dirty="0" smtClean="0"/>
              <a:t>?</a:t>
            </a:r>
          </a:p>
          <a:p>
            <a:endParaRPr lang="en-US" altLang="zh-CN" sz="1600" dirty="0" smtClean="0"/>
          </a:p>
          <a:p>
            <a:r>
              <a:rPr lang="en-US" altLang="zh-CN" sz="1600" dirty="0"/>
              <a:t>In order to prevent the occurrence of this phenomenon, I decided on my chakra to create my chakra mark (more precisely, I was given I shouted that "I created 10 chakra" mark, such as mark is 001), so after every transaction when I shouted "I gave </a:t>
            </a:r>
            <a:r>
              <a:rPr lang="en-US" altLang="zh-CN" sz="1600" dirty="0" smtClean="0"/>
              <a:t>1 chakra!" I need to add </a:t>
            </a:r>
            <a:r>
              <a:rPr lang="en-US" altLang="zh-CN" sz="1600" dirty="0"/>
              <a:t>an extra sentence, "the source of the 1 chakra is the record of 001, and my sentence is marked as 002</a:t>
            </a:r>
            <a:r>
              <a:rPr lang="en-US" altLang="zh-CN" sz="1600" dirty="0" smtClean="0"/>
              <a:t>.</a:t>
            </a:r>
            <a:endParaRPr lang="en-US" altLang="zh-CN" sz="1600" dirty="0" smtClean="0"/>
          </a:p>
          <a:p>
            <a:r>
              <a:rPr lang="en-US" altLang="zh-CN" sz="1600" dirty="0" smtClean="0"/>
              <a:t>This </a:t>
            </a:r>
            <a:r>
              <a:rPr lang="en-US" altLang="zh-CN" sz="1600" dirty="0" smtClean="0"/>
              <a:t>rule solves </a:t>
            </a:r>
            <a:r>
              <a:rPr lang="en-US" altLang="zh-CN" sz="1600" dirty="0"/>
              <a:t>the problem of </a:t>
            </a:r>
            <a:r>
              <a:rPr lang="en-US" altLang="zh-CN" sz="1600" dirty="0" smtClean="0"/>
              <a:t>forgery</a:t>
            </a:r>
            <a:r>
              <a:rPr lang="en-US" altLang="zh-CN" sz="1600" dirty="0"/>
              <a:t>. In fact, the above model has become a simplified version of the first edition of bitcoin block chain </a:t>
            </a:r>
            <a:r>
              <a:rPr lang="en-US" altLang="zh-CN" sz="1600" dirty="0" smtClean="0"/>
              <a:t>protocol.</a:t>
            </a:r>
            <a:endParaRPr lang="en-US" altLang="zh-CN" sz="1600" dirty="0"/>
          </a:p>
          <a:p>
            <a:endParaRPr lang="zh-CN" altLang="en-US" sz="1600" dirty="0"/>
          </a:p>
        </p:txBody>
      </p:sp>
      <p:cxnSp>
        <p:nvCxnSpPr>
          <p:cNvPr id="17" name="直接连接符 16"/>
          <p:cNvCxnSpPr/>
          <p:nvPr/>
        </p:nvCxnSpPr>
        <p:spPr>
          <a:xfrm>
            <a:off x="5799184" y="1371842"/>
            <a:ext cx="1882676" cy="0"/>
          </a:xfrm>
          <a:prstGeom prst="line">
            <a:avLst/>
          </a:prstGeom>
          <a:ln>
            <a:solidFill>
              <a:srgbClr val="58ACDF"/>
            </a:solidFill>
          </a:ln>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052" y="1653815"/>
            <a:ext cx="5294132" cy="3551482"/>
          </a:xfrm>
          <a:prstGeom prst="rect">
            <a:avLst/>
          </a:prstGeom>
        </p:spPr>
      </p:pic>
    </p:spTree>
    <p:extLst>
      <p:ext uri="{BB962C8B-B14F-4D97-AF65-F5344CB8AC3E}">
        <p14:creationId xmlns:p14="http://schemas.microsoft.com/office/powerpoint/2010/main" val="24796904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rcRect l="71421" b="10285"/>
          <a:stretch>
            <a:fillRect/>
          </a:stretch>
        </p:blipFill>
        <p:spPr>
          <a:xfrm>
            <a:off x="180478" y="200134"/>
            <a:ext cx="3923673" cy="6458847"/>
          </a:xfrm>
          <a:custGeom>
            <a:avLst/>
            <a:gdLst>
              <a:gd name="connsiteX0" fmla="*/ 245218 w 3923673"/>
              <a:gd name="connsiteY0" fmla="*/ 0 h 6458847"/>
              <a:gd name="connsiteX1" fmla="*/ 3923673 w 3923673"/>
              <a:gd name="connsiteY1" fmla="*/ 0 h 6458847"/>
              <a:gd name="connsiteX2" fmla="*/ 3923673 w 3923673"/>
              <a:gd name="connsiteY2" fmla="*/ 6458847 h 6458847"/>
              <a:gd name="connsiteX3" fmla="*/ 236347 w 3923673"/>
              <a:gd name="connsiteY3" fmla="*/ 6458847 h 6458847"/>
              <a:gd name="connsiteX4" fmla="*/ 245217 w 3923673"/>
              <a:gd name="connsiteY4" fmla="*/ 6414905 h 6458847"/>
              <a:gd name="connsiteX5" fmla="*/ 49420 w 3923673"/>
              <a:gd name="connsiteY5" fmla="*/ 6174669 h 6458847"/>
              <a:gd name="connsiteX6" fmla="*/ 0 w 3923673"/>
              <a:gd name="connsiteY6" fmla="*/ 6169687 h 6458847"/>
              <a:gd name="connsiteX7" fmla="*/ 0 w 3923673"/>
              <a:gd name="connsiteY7" fmla="*/ 245218 h 6458847"/>
              <a:gd name="connsiteX8" fmla="*/ 245218 w 3923673"/>
              <a:gd name="connsiteY8" fmla="*/ 0 h 645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23673" h="6458847">
                <a:moveTo>
                  <a:pt x="245218" y="0"/>
                </a:moveTo>
                <a:lnTo>
                  <a:pt x="3923673" y="0"/>
                </a:lnTo>
                <a:lnTo>
                  <a:pt x="3923673" y="6458847"/>
                </a:lnTo>
                <a:lnTo>
                  <a:pt x="236347" y="6458847"/>
                </a:lnTo>
                <a:lnTo>
                  <a:pt x="245217" y="6414905"/>
                </a:lnTo>
                <a:cubicBezTo>
                  <a:pt x="245217" y="6296403"/>
                  <a:pt x="161162" y="6197535"/>
                  <a:pt x="49420" y="6174669"/>
                </a:cubicBezTo>
                <a:lnTo>
                  <a:pt x="0" y="6169687"/>
                </a:lnTo>
                <a:lnTo>
                  <a:pt x="0" y="245218"/>
                </a:lnTo>
                <a:cubicBezTo>
                  <a:pt x="135431" y="245218"/>
                  <a:pt x="245218" y="135431"/>
                  <a:pt x="245218" y="0"/>
                </a:cubicBezTo>
                <a:close/>
              </a:path>
            </a:pathLst>
          </a:custGeom>
        </p:spPr>
      </p:pic>
      <p:sp>
        <p:nvSpPr>
          <p:cNvPr id="7" name="任意多边形 6"/>
          <p:cNvSpPr>
            <a:spLocks noChangeArrowheads="1"/>
          </p:cNvSpPr>
          <p:nvPr/>
        </p:nvSpPr>
        <p:spPr bwMode="auto">
          <a:xfrm>
            <a:off x="180478" y="200133"/>
            <a:ext cx="11854665" cy="6458847"/>
          </a:xfrm>
          <a:custGeom>
            <a:avLst/>
            <a:gdLst>
              <a:gd name="connsiteX0" fmla="*/ 238125 w 11511763"/>
              <a:gd name="connsiteY0" fmla="*/ 0 h 6272022"/>
              <a:gd name="connsiteX1" fmla="*/ 11273638 w 11511763"/>
              <a:gd name="connsiteY1" fmla="*/ 0 h 6272022"/>
              <a:gd name="connsiteX2" fmla="*/ 11292351 w 11511763"/>
              <a:gd name="connsiteY2" fmla="*/ 92689 h 6272022"/>
              <a:gd name="connsiteX3" fmla="*/ 11511763 w 11511763"/>
              <a:gd name="connsiteY3" fmla="*/ 238125 h 6272022"/>
              <a:gd name="connsiteX4" fmla="*/ 11511763 w 11511763"/>
              <a:gd name="connsiteY4" fmla="*/ 5991226 h 6272022"/>
              <a:gd name="connsiteX5" fmla="*/ 11273638 w 11511763"/>
              <a:gd name="connsiteY5" fmla="*/ 6229351 h 6272022"/>
              <a:gd name="connsiteX6" fmla="*/ 11282253 w 11511763"/>
              <a:gd name="connsiteY6" fmla="*/ 6272022 h 6272022"/>
              <a:gd name="connsiteX7" fmla="*/ 229510 w 11511763"/>
              <a:gd name="connsiteY7" fmla="*/ 6272022 h 6272022"/>
              <a:gd name="connsiteX8" fmla="*/ 238124 w 11511763"/>
              <a:gd name="connsiteY8" fmla="*/ 6229351 h 6272022"/>
              <a:gd name="connsiteX9" fmla="*/ 47990 w 11511763"/>
              <a:gd name="connsiteY9" fmla="*/ 5996064 h 6272022"/>
              <a:gd name="connsiteX10" fmla="*/ 0 w 11511763"/>
              <a:gd name="connsiteY10" fmla="*/ 5991226 h 6272022"/>
              <a:gd name="connsiteX11" fmla="*/ 0 w 11511763"/>
              <a:gd name="connsiteY11" fmla="*/ 238125 h 6272022"/>
              <a:gd name="connsiteX12" fmla="*/ 238125 w 11511763"/>
              <a:gd name="connsiteY12" fmla="*/ 0 h 6272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11763" h="6272022">
                <a:moveTo>
                  <a:pt x="238125" y="0"/>
                </a:moveTo>
                <a:lnTo>
                  <a:pt x="11273638" y="0"/>
                </a:lnTo>
                <a:lnTo>
                  <a:pt x="11292351" y="92689"/>
                </a:lnTo>
                <a:cubicBezTo>
                  <a:pt x="11328500" y="178156"/>
                  <a:pt x="11413128" y="238125"/>
                  <a:pt x="11511763" y="238125"/>
                </a:cubicBezTo>
                <a:lnTo>
                  <a:pt x="11511763" y="5991226"/>
                </a:lnTo>
                <a:cubicBezTo>
                  <a:pt x="11380250" y="5991226"/>
                  <a:pt x="11273638" y="6097838"/>
                  <a:pt x="11273638" y="6229351"/>
                </a:cubicBezTo>
                <a:lnTo>
                  <a:pt x="11282253" y="6272022"/>
                </a:lnTo>
                <a:lnTo>
                  <a:pt x="229510" y="6272022"/>
                </a:lnTo>
                <a:lnTo>
                  <a:pt x="238124" y="6229351"/>
                </a:lnTo>
                <a:cubicBezTo>
                  <a:pt x="238124" y="6114277"/>
                  <a:pt x="156500" y="6018268"/>
                  <a:pt x="47990" y="5996064"/>
                </a:cubicBezTo>
                <a:lnTo>
                  <a:pt x="0" y="5991226"/>
                </a:lnTo>
                <a:lnTo>
                  <a:pt x="0" y="238125"/>
                </a:lnTo>
                <a:cubicBezTo>
                  <a:pt x="131513" y="238125"/>
                  <a:pt x="238125" y="131513"/>
                  <a:pt x="238125" y="0"/>
                </a:cubicBezTo>
                <a:close/>
              </a:path>
            </a:pathLst>
          </a:custGeom>
          <a:noFill/>
          <a:ln w="38100">
            <a:solidFill>
              <a:srgbClr val="829BCF"/>
            </a:solidFill>
          </a:ln>
        </p:spPr>
        <p:txBody>
          <a:bodyPr vert="horz" wrap="square" lIns="91440" tIns="45720" rIns="91440" bIns="45720" numCol="1" anchor="t" anchorCtr="0" compatLnSpc="1">
            <a:prstTxWarp prst="textNoShape">
              <a:avLst/>
            </a:prstTxWarp>
            <a:noAutofit/>
          </a:bodyPr>
          <a:lstStyle/>
          <a:p>
            <a:endParaRPr lang="zh-CN" altLang="en-US"/>
          </a:p>
        </p:txBody>
      </p:sp>
      <p:sp>
        <p:nvSpPr>
          <p:cNvPr id="26" name="矩形 117"/>
          <p:cNvSpPr>
            <a:spLocks noChangeArrowheads="1"/>
          </p:cNvSpPr>
          <p:nvPr/>
        </p:nvSpPr>
        <p:spPr bwMode="auto">
          <a:xfrm>
            <a:off x="3971629" y="320669"/>
            <a:ext cx="1553310"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buNone/>
            </a:pPr>
            <a:r>
              <a:rPr lang="en-US" altLang="zh-CN" sz="2400" b="1" dirty="0" err="1" smtClean="0"/>
              <a:t>Blockchain</a:t>
            </a:r>
            <a:endParaRPr lang="en-US" altLang="zh-CN" sz="2400" b="1" dirty="0"/>
          </a:p>
        </p:txBody>
      </p:sp>
      <p:sp>
        <p:nvSpPr>
          <p:cNvPr id="27" name="矩形 124"/>
          <p:cNvSpPr>
            <a:spLocks noChangeArrowheads="1"/>
          </p:cNvSpPr>
          <p:nvPr/>
        </p:nvSpPr>
        <p:spPr bwMode="auto">
          <a:xfrm>
            <a:off x="3971629" y="833432"/>
            <a:ext cx="7915571" cy="3539430"/>
          </a:xfrm>
          <a:prstGeom prst="rect">
            <a:avLst/>
          </a:prstGeom>
          <a:noFill/>
          <a:ln>
            <a:noFill/>
          </a:ln>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600" dirty="0"/>
              <a:t>The </a:t>
            </a:r>
            <a:r>
              <a:rPr lang="en-US" altLang="zh-CN" sz="1600" i="1" dirty="0" err="1"/>
              <a:t>blockchain</a:t>
            </a:r>
            <a:r>
              <a:rPr lang="en-US" altLang="zh-CN" sz="1600" dirty="0"/>
              <a:t> is a public </a:t>
            </a:r>
            <a:r>
              <a:rPr lang="en-US" altLang="zh-CN" sz="1600" dirty="0" smtClean="0"/>
              <a:t>ledger</a:t>
            </a:r>
            <a:r>
              <a:rPr lang="en-US" altLang="zh-CN" sz="1600" dirty="0"/>
              <a:t> that records bitcoin </a:t>
            </a:r>
            <a:r>
              <a:rPr lang="en-US" altLang="zh-CN" sz="1600" dirty="0" smtClean="0"/>
              <a:t>transactions.</a:t>
            </a:r>
            <a:r>
              <a:rPr lang="en-US" altLang="zh-CN" sz="1600" baseline="30000" dirty="0"/>
              <a:t> </a:t>
            </a:r>
            <a:r>
              <a:rPr lang="en-US" altLang="zh-CN" sz="1600" dirty="0" smtClean="0"/>
              <a:t>A </a:t>
            </a:r>
            <a:r>
              <a:rPr lang="en-US" altLang="zh-CN" sz="1600" dirty="0"/>
              <a:t>novel solution accomplishes this without any trusted central authority: the maintenance of the </a:t>
            </a:r>
            <a:r>
              <a:rPr lang="en-US" altLang="zh-CN" sz="1600" dirty="0" err="1"/>
              <a:t>blockchain</a:t>
            </a:r>
            <a:r>
              <a:rPr lang="en-US" altLang="zh-CN" sz="1600" dirty="0"/>
              <a:t> is performed by </a:t>
            </a:r>
            <a:r>
              <a:rPr lang="en-US" altLang="zh-CN" sz="1600" dirty="0" smtClean="0"/>
              <a:t>a network of </a:t>
            </a:r>
            <a:r>
              <a:rPr lang="en-US" altLang="zh-CN" sz="1600" dirty="0"/>
              <a:t>communicating </a:t>
            </a:r>
            <a:r>
              <a:rPr lang="en-US" altLang="zh-CN" sz="1600" dirty="0" smtClean="0"/>
              <a:t>nodes</a:t>
            </a:r>
            <a:r>
              <a:rPr lang="en-US" altLang="zh-CN" sz="1600" dirty="0"/>
              <a:t> running bitcoin software</a:t>
            </a:r>
            <a:r>
              <a:rPr lang="en-US" altLang="zh-CN" sz="1600" dirty="0" smtClean="0"/>
              <a:t>.</a:t>
            </a:r>
            <a:r>
              <a:rPr lang="en-US" altLang="zh-CN" sz="1600" dirty="0"/>
              <a:t> Transactions of the form </a:t>
            </a:r>
            <a:r>
              <a:rPr lang="en-US" altLang="zh-CN" sz="1600" i="1" dirty="0"/>
              <a:t>payer X sends Y bitcoins to payee Z</a:t>
            </a:r>
            <a:r>
              <a:rPr lang="en-US" altLang="zh-CN" sz="1600" dirty="0"/>
              <a:t> are broadcast to this network using readily available software applications</a:t>
            </a:r>
            <a:r>
              <a:rPr lang="en-US" altLang="zh-CN" sz="1600" dirty="0" smtClean="0"/>
              <a:t>.</a:t>
            </a:r>
            <a:r>
              <a:rPr lang="en-US" altLang="zh-CN" sz="1600" dirty="0"/>
              <a:t> Network nodes can validate transactions, add them to their copy of the ledger, and then broadcast these ledger additions to other nodes. The </a:t>
            </a:r>
            <a:r>
              <a:rPr lang="en-US" altLang="zh-CN" sz="1600" dirty="0" err="1"/>
              <a:t>blockchain</a:t>
            </a:r>
            <a:r>
              <a:rPr lang="en-US" altLang="zh-CN" sz="1600" dirty="0"/>
              <a:t> is a </a:t>
            </a:r>
            <a:r>
              <a:rPr lang="en-US" altLang="zh-CN" sz="1600" dirty="0" smtClean="0"/>
              <a:t>distributed </a:t>
            </a:r>
            <a:r>
              <a:rPr lang="en-US" altLang="zh-CN" sz="1600" dirty="0"/>
              <a:t>database – to achieve independent verification of the chain of ownership of any and every bitcoin amount, each network node stores its own copy of the </a:t>
            </a:r>
            <a:r>
              <a:rPr lang="en-US" altLang="zh-CN" sz="1600" dirty="0" err="1"/>
              <a:t>blockchain</a:t>
            </a:r>
            <a:r>
              <a:rPr lang="en-US" altLang="zh-CN" sz="1600" dirty="0" smtClean="0"/>
              <a:t>.</a:t>
            </a:r>
          </a:p>
          <a:p>
            <a:endParaRPr lang="en-US" altLang="zh-CN" sz="1600" dirty="0" smtClean="0">
              <a:latin typeface="+mn-ea"/>
            </a:endParaRPr>
          </a:p>
          <a:p>
            <a:r>
              <a:rPr lang="en-US" altLang="zh-CN" sz="1600" dirty="0" smtClean="0"/>
              <a:t>Bitcoin </a:t>
            </a:r>
            <a:r>
              <a:rPr lang="en-US" altLang="zh-CN" sz="1600" dirty="0"/>
              <a:t>point to point network stores all the history of the transactions in the block chain, and bitcoin transactions are </a:t>
            </a:r>
            <a:r>
              <a:rPr lang="en-US" altLang="zh-CN" sz="1600" dirty="0" smtClean="0"/>
              <a:t>“recording" </a:t>
            </a:r>
            <a:r>
              <a:rPr lang="en-US" altLang="zh-CN" sz="1600" dirty="0"/>
              <a:t>on the block chain. The payer needs to digitally sign the transaction with his own private key to prove the ownership and approve the transaction. Bitcoin will be recorded in the recipient's address.</a:t>
            </a:r>
          </a:p>
          <a:p>
            <a:endParaRPr lang="zh-CN" altLang="en-US" sz="1600" dirty="0">
              <a:latin typeface="+mn-ea"/>
            </a:endParaRPr>
          </a:p>
        </p:txBody>
      </p:sp>
      <p:cxnSp>
        <p:nvCxnSpPr>
          <p:cNvPr id="28" name="直接连接符 27"/>
          <p:cNvCxnSpPr/>
          <p:nvPr/>
        </p:nvCxnSpPr>
        <p:spPr>
          <a:xfrm>
            <a:off x="4021057" y="796361"/>
            <a:ext cx="1882676" cy="0"/>
          </a:xfrm>
          <a:prstGeom prst="line">
            <a:avLst/>
          </a:prstGeom>
          <a:ln>
            <a:solidFill>
              <a:srgbClr val="58ACDF"/>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5453" y="4187687"/>
            <a:ext cx="3614624" cy="2259140"/>
          </a:xfrm>
          <a:prstGeom prst="rect">
            <a:avLst/>
          </a:prstGeom>
        </p:spPr>
      </p:pic>
    </p:spTree>
    <p:extLst>
      <p:ext uri="{BB962C8B-B14F-4D97-AF65-F5344CB8AC3E}">
        <p14:creationId xmlns:p14="http://schemas.microsoft.com/office/powerpoint/2010/main" val="38891720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rcRect l="71421" b="10285"/>
          <a:stretch>
            <a:fillRect/>
          </a:stretch>
        </p:blipFill>
        <p:spPr>
          <a:xfrm>
            <a:off x="180478" y="200134"/>
            <a:ext cx="3923673" cy="6458847"/>
          </a:xfrm>
          <a:custGeom>
            <a:avLst/>
            <a:gdLst>
              <a:gd name="connsiteX0" fmla="*/ 245218 w 3923673"/>
              <a:gd name="connsiteY0" fmla="*/ 0 h 6458847"/>
              <a:gd name="connsiteX1" fmla="*/ 3923673 w 3923673"/>
              <a:gd name="connsiteY1" fmla="*/ 0 h 6458847"/>
              <a:gd name="connsiteX2" fmla="*/ 3923673 w 3923673"/>
              <a:gd name="connsiteY2" fmla="*/ 6458847 h 6458847"/>
              <a:gd name="connsiteX3" fmla="*/ 236347 w 3923673"/>
              <a:gd name="connsiteY3" fmla="*/ 6458847 h 6458847"/>
              <a:gd name="connsiteX4" fmla="*/ 245217 w 3923673"/>
              <a:gd name="connsiteY4" fmla="*/ 6414905 h 6458847"/>
              <a:gd name="connsiteX5" fmla="*/ 49420 w 3923673"/>
              <a:gd name="connsiteY5" fmla="*/ 6174669 h 6458847"/>
              <a:gd name="connsiteX6" fmla="*/ 0 w 3923673"/>
              <a:gd name="connsiteY6" fmla="*/ 6169687 h 6458847"/>
              <a:gd name="connsiteX7" fmla="*/ 0 w 3923673"/>
              <a:gd name="connsiteY7" fmla="*/ 245218 h 6458847"/>
              <a:gd name="connsiteX8" fmla="*/ 245218 w 3923673"/>
              <a:gd name="connsiteY8" fmla="*/ 0 h 645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23673" h="6458847">
                <a:moveTo>
                  <a:pt x="245218" y="0"/>
                </a:moveTo>
                <a:lnTo>
                  <a:pt x="3923673" y="0"/>
                </a:lnTo>
                <a:lnTo>
                  <a:pt x="3923673" y="6458847"/>
                </a:lnTo>
                <a:lnTo>
                  <a:pt x="236347" y="6458847"/>
                </a:lnTo>
                <a:lnTo>
                  <a:pt x="245217" y="6414905"/>
                </a:lnTo>
                <a:cubicBezTo>
                  <a:pt x="245217" y="6296403"/>
                  <a:pt x="161162" y="6197535"/>
                  <a:pt x="49420" y="6174669"/>
                </a:cubicBezTo>
                <a:lnTo>
                  <a:pt x="0" y="6169687"/>
                </a:lnTo>
                <a:lnTo>
                  <a:pt x="0" y="245218"/>
                </a:lnTo>
                <a:cubicBezTo>
                  <a:pt x="135431" y="245218"/>
                  <a:pt x="245218" y="135431"/>
                  <a:pt x="245218" y="0"/>
                </a:cubicBezTo>
                <a:close/>
              </a:path>
            </a:pathLst>
          </a:custGeom>
        </p:spPr>
      </p:pic>
      <p:sp>
        <p:nvSpPr>
          <p:cNvPr id="7" name="任意多边形 6"/>
          <p:cNvSpPr>
            <a:spLocks noChangeArrowheads="1"/>
          </p:cNvSpPr>
          <p:nvPr/>
        </p:nvSpPr>
        <p:spPr bwMode="auto">
          <a:xfrm>
            <a:off x="180478" y="200133"/>
            <a:ext cx="11854665" cy="6458847"/>
          </a:xfrm>
          <a:custGeom>
            <a:avLst/>
            <a:gdLst>
              <a:gd name="connsiteX0" fmla="*/ 238125 w 11511763"/>
              <a:gd name="connsiteY0" fmla="*/ 0 h 6272022"/>
              <a:gd name="connsiteX1" fmla="*/ 11273638 w 11511763"/>
              <a:gd name="connsiteY1" fmla="*/ 0 h 6272022"/>
              <a:gd name="connsiteX2" fmla="*/ 11292351 w 11511763"/>
              <a:gd name="connsiteY2" fmla="*/ 92689 h 6272022"/>
              <a:gd name="connsiteX3" fmla="*/ 11511763 w 11511763"/>
              <a:gd name="connsiteY3" fmla="*/ 238125 h 6272022"/>
              <a:gd name="connsiteX4" fmla="*/ 11511763 w 11511763"/>
              <a:gd name="connsiteY4" fmla="*/ 5991226 h 6272022"/>
              <a:gd name="connsiteX5" fmla="*/ 11273638 w 11511763"/>
              <a:gd name="connsiteY5" fmla="*/ 6229351 h 6272022"/>
              <a:gd name="connsiteX6" fmla="*/ 11282253 w 11511763"/>
              <a:gd name="connsiteY6" fmla="*/ 6272022 h 6272022"/>
              <a:gd name="connsiteX7" fmla="*/ 229510 w 11511763"/>
              <a:gd name="connsiteY7" fmla="*/ 6272022 h 6272022"/>
              <a:gd name="connsiteX8" fmla="*/ 238124 w 11511763"/>
              <a:gd name="connsiteY8" fmla="*/ 6229351 h 6272022"/>
              <a:gd name="connsiteX9" fmla="*/ 47990 w 11511763"/>
              <a:gd name="connsiteY9" fmla="*/ 5996064 h 6272022"/>
              <a:gd name="connsiteX10" fmla="*/ 0 w 11511763"/>
              <a:gd name="connsiteY10" fmla="*/ 5991226 h 6272022"/>
              <a:gd name="connsiteX11" fmla="*/ 0 w 11511763"/>
              <a:gd name="connsiteY11" fmla="*/ 238125 h 6272022"/>
              <a:gd name="connsiteX12" fmla="*/ 238125 w 11511763"/>
              <a:gd name="connsiteY12" fmla="*/ 0 h 6272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11763" h="6272022">
                <a:moveTo>
                  <a:pt x="238125" y="0"/>
                </a:moveTo>
                <a:lnTo>
                  <a:pt x="11273638" y="0"/>
                </a:lnTo>
                <a:lnTo>
                  <a:pt x="11292351" y="92689"/>
                </a:lnTo>
                <a:cubicBezTo>
                  <a:pt x="11328500" y="178156"/>
                  <a:pt x="11413128" y="238125"/>
                  <a:pt x="11511763" y="238125"/>
                </a:cubicBezTo>
                <a:lnTo>
                  <a:pt x="11511763" y="5991226"/>
                </a:lnTo>
                <a:cubicBezTo>
                  <a:pt x="11380250" y="5991226"/>
                  <a:pt x="11273638" y="6097838"/>
                  <a:pt x="11273638" y="6229351"/>
                </a:cubicBezTo>
                <a:lnTo>
                  <a:pt x="11282253" y="6272022"/>
                </a:lnTo>
                <a:lnTo>
                  <a:pt x="229510" y="6272022"/>
                </a:lnTo>
                <a:lnTo>
                  <a:pt x="238124" y="6229351"/>
                </a:lnTo>
                <a:cubicBezTo>
                  <a:pt x="238124" y="6114277"/>
                  <a:pt x="156500" y="6018268"/>
                  <a:pt x="47990" y="5996064"/>
                </a:cubicBezTo>
                <a:lnTo>
                  <a:pt x="0" y="5991226"/>
                </a:lnTo>
                <a:lnTo>
                  <a:pt x="0" y="238125"/>
                </a:lnTo>
                <a:cubicBezTo>
                  <a:pt x="131513" y="238125"/>
                  <a:pt x="238125" y="131513"/>
                  <a:pt x="238125" y="0"/>
                </a:cubicBezTo>
                <a:close/>
              </a:path>
            </a:pathLst>
          </a:custGeom>
          <a:noFill/>
          <a:ln w="38100">
            <a:solidFill>
              <a:srgbClr val="829BCF"/>
            </a:solidFill>
          </a:ln>
        </p:spPr>
        <p:txBody>
          <a:bodyPr vert="horz" wrap="square" lIns="91440" tIns="45720" rIns="91440" bIns="45720" numCol="1" anchor="t" anchorCtr="0" compatLnSpc="1">
            <a:prstTxWarp prst="textNoShape">
              <a:avLst/>
            </a:prstTxWarp>
            <a:noAutofit/>
          </a:bodyPr>
          <a:lstStyle/>
          <a:p>
            <a:endParaRPr lang="zh-CN" altLang="en-US"/>
          </a:p>
        </p:txBody>
      </p:sp>
      <p:sp>
        <p:nvSpPr>
          <p:cNvPr id="26" name="矩形 117"/>
          <p:cNvSpPr>
            <a:spLocks noChangeArrowheads="1"/>
          </p:cNvSpPr>
          <p:nvPr/>
        </p:nvSpPr>
        <p:spPr bwMode="auto">
          <a:xfrm>
            <a:off x="3971629" y="549193"/>
            <a:ext cx="3062249"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buNone/>
            </a:pPr>
            <a:r>
              <a:rPr lang="en-US" altLang="zh-CN" sz="2400" b="1" dirty="0"/>
              <a:t>A reward for recording</a:t>
            </a:r>
          </a:p>
        </p:txBody>
      </p:sp>
      <p:sp>
        <p:nvSpPr>
          <p:cNvPr id="27" name="矩形 124"/>
          <p:cNvSpPr>
            <a:spLocks noChangeArrowheads="1"/>
          </p:cNvSpPr>
          <p:nvPr/>
        </p:nvSpPr>
        <p:spPr bwMode="auto">
          <a:xfrm>
            <a:off x="3971629" y="1061956"/>
            <a:ext cx="6232545" cy="5755422"/>
          </a:xfrm>
          <a:prstGeom prst="rect">
            <a:avLst/>
          </a:prstGeom>
          <a:noFill/>
          <a:ln>
            <a:noFill/>
          </a:ln>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600" dirty="0" smtClean="0"/>
              <a:t>For our chakra model, someone may ask ” Why should I help you to </a:t>
            </a:r>
            <a:r>
              <a:rPr lang="en-US" altLang="zh-CN" sz="1600" dirty="0"/>
              <a:t>record ?” In order to encourage everybody to help me pass and </a:t>
            </a:r>
            <a:r>
              <a:rPr lang="en-US" altLang="zh-CN" sz="1600" dirty="0" smtClean="0"/>
              <a:t>recording</a:t>
            </a:r>
            <a:r>
              <a:rPr lang="en-US" altLang="zh-CN" sz="1600" dirty="0"/>
              <a:t>, I decided to give the first </a:t>
            </a:r>
            <a:r>
              <a:rPr lang="en-US" altLang="zh-CN" sz="1600" dirty="0" smtClean="0"/>
              <a:t>one who </a:t>
            </a:r>
            <a:r>
              <a:rPr lang="en-US" altLang="zh-CN" sz="1600" dirty="0" err="1" smtClean="0"/>
              <a:t>heared</a:t>
            </a:r>
            <a:r>
              <a:rPr lang="en-US" altLang="zh-CN" sz="1600" dirty="0" smtClean="0"/>
              <a:t> </a:t>
            </a:r>
            <a:r>
              <a:rPr lang="en-US" altLang="zh-CN" sz="1600" dirty="0"/>
              <a:t>I shouted and recorded in </a:t>
            </a:r>
            <a:r>
              <a:rPr lang="en-US" altLang="zh-CN" sz="1600" dirty="0" smtClean="0"/>
              <a:t>a </a:t>
            </a:r>
            <a:r>
              <a:rPr lang="en-US" altLang="zh-CN" sz="1600" dirty="0"/>
              <a:t>notebook some </a:t>
            </a:r>
            <a:r>
              <a:rPr lang="en-US" altLang="zh-CN" sz="1600" dirty="0" smtClean="0"/>
              <a:t>reward—— 1 chakra for </a:t>
            </a:r>
            <a:r>
              <a:rPr lang="en-US" altLang="zh-CN" sz="1600" dirty="0" err="1" smtClean="0"/>
              <a:t>free.After</a:t>
            </a:r>
            <a:r>
              <a:rPr lang="en-US" altLang="zh-CN" sz="1600" dirty="0" smtClean="0"/>
              <a:t> </a:t>
            </a:r>
            <a:r>
              <a:rPr lang="en-US" altLang="zh-CN" sz="1600" dirty="0"/>
              <a:t>you record this sentence, immediately to tell other people you </a:t>
            </a:r>
            <a:r>
              <a:rPr lang="en-US" altLang="zh-CN" sz="1600" dirty="0" smtClean="0"/>
              <a:t>have already </a:t>
            </a:r>
            <a:r>
              <a:rPr lang="en-US" altLang="zh-CN" sz="1600" dirty="0"/>
              <a:t>recorded </a:t>
            </a:r>
            <a:r>
              <a:rPr lang="en-US" altLang="zh-CN" sz="1600" dirty="0" smtClean="0"/>
              <a:t>, make </a:t>
            </a:r>
            <a:r>
              <a:rPr lang="en-US" altLang="zh-CN" sz="1600" dirty="0"/>
              <a:t>others give up to record this </a:t>
            </a:r>
            <a:r>
              <a:rPr lang="en-US" altLang="zh-CN" sz="1600" dirty="0" smtClean="0"/>
              <a:t>sentence.</a:t>
            </a:r>
          </a:p>
          <a:p>
            <a:endParaRPr lang="en-US" altLang="zh-CN" sz="1600" dirty="0"/>
          </a:p>
          <a:p>
            <a:r>
              <a:rPr lang="en-US" altLang="zh-CN" sz="1600" dirty="0"/>
              <a:t>When this rule is set, a certain number of people will appear in this system. They begin to erect their ears to monitor the sound of the surroundings </a:t>
            </a:r>
            <a:r>
              <a:rPr lang="en-US" altLang="zh-CN" sz="1600" dirty="0" smtClean="0"/>
              <a:t>to be the first one to record the transaction . Yeah , </a:t>
            </a:r>
            <a:r>
              <a:rPr lang="en-US" altLang="zh-CN" sz="1600" dirty="0"/>
              <a:t>just like Bitcoin </a:t>
            </a:r>
            <a:r>
              <a:rPr lang="en-US" altLang="zh-CN" sz="1600" dirty="0" smtClean="0"/>
              <a:t>miner.</a:t>
            </a:r>
          </a:p>
          <a:p>
            <a:endParaRPr lang="en-US" altLang="zh-CN" sz="1600" dirty="0" smtClean="0"/>
          </a:p>
          <a:p>
            <a:r>
              <a:rPr lang="en-US" altLang="zh-CN" sz="1600" dirty="0" smtClean="0"/>
              <a:t>But what if two or more persons finishing the recording at the same time? </a:t>
            </a:r>
            <a:endParaRPr lang="en-US" altLang="zh-CN" sz="1600" dirty="0"/>
          </a:p>
          <a:p>
            <a:r>
              <a:rPr lang="en-US" altLang="zh-CN" sz="1600" dirty="0" smtClean="0"/>
              <a:t>Let’s add a </a:t>
            </a:r>
            <a:r>
              <a:rPr lang="en-US" altLang="zh-CN" sz="1600" dirty="0"/>
              <a:t>new rule : </a:t>
            </a:r>
            <a:r>
              <a:rPr lang="en-US" altLang="zh-CN" sz="1600" dirty="0" smtClean="0"/>
              <a:t>Everyone recording  the </a:t>
            </a:r>
            <a:r>
              <a:rPr lang="en-US" altLang="zh-CN" sz="1600" dirty="0"/>
              <a:t>transaction should take off </a:t>
            </a:r>
            <a:r>
              <a:rPr lang="en-US" altLang="zh-CN" sz="1600" dirty="0" smtClean="0"/>
              <a:t>his </a:t>
            </a:r>
            <a:r>
              <a:rPr lang="en-US" altLang="zh-CN" sz="1600" dirty="0"/>
              <a:t>shoes and then </a:t>
            </a:r>
            <a:r>
              <a:rPr lang="en-US" altLang="zh-CN" sz="1600" b="1" dirty="0"/>
              <a:t>take a </a:t>
            </a:r>
            <a:r>
              <a:rPr lang="en-US" altLang="zh-CN" sz="1600" b="1" dirty="0" smtClean="0"/>
              <a:t>pen with his feet</a:t>
            </a:r>
            <a:r>
              <a:rPr lang="en-US" altLang="zh-CN" sz="1600" dirty="0" smtClean="0"/>
              <a:t>, </a:t>
            </a:r>
            <a:r>
              <a:rPr lang="en-US" altLang="zh-CN" sz="1600" b="1" dirty="0" smtClean="0"/>
              <a:t>write </a:t>
            </a:r>
            <a:r>
              <a:rPr lang="en-US" altLang="zh-CN" sz="1600" b="1" dirty="0"/>
              <a:t>in a regular script</a:t>
            </a:r>
            <a:r>
              <a:rPr lang="en-US" altLang="zh-CN" sz="1600" dirty="0"/>
              <a:t> in a notebook! With this rule, it takes at least 10 minutes for each person to finish recoding. </a:t>
            </a:r>
            <a:r>
              <a:rPr lang="en-US" altLang="zh-CN" sz="1600" dirty="0" smtClean="0"/>
              <a:t>Due </a:t>
            </a:r>
            <a:r>
              <a:rPr lang="en-US" altLang="zh-CN" sz="1600" dirty="0"/>
              <a:t>to the difficulty in </a:t>
            </a:r>
            <a:r>
              <a:rPr lang="en-US" altLang="zh-CN" sz="1600" dirty="0" smtClean="0"/>
              <a:t>writing with his feet, the </a:t>
            </a:r>
            <a:r>
              <a:rPr lang="en-US" altLang="zh-CN" sz="1600" dirty="0"/>
              <a:t>time spent </a:t>
            </a:r>
            <a:r>
              <a:rPr lang="en-US" altLang="zh-CN" sz="1600" dirty="0" smtClean="0"/>
              <a:t>recording </a:t>
            </a:r>
            <a:r>
              <a:rPr lang="en-US" altLang="zh-CN" sz="1600" dirty="0"/>
              <a:t>is different. So someone will finish it </a:t>
            </a:r>
            <a:r>
              <a:rPr lang="en-US" altLang="zh-CN" sz="1600" dirty="0" smtClean="0"/>
              <a:t>first and </a:t>
            </a:r>
            <a:r>
              <a:rPr lang="en-US" altLang="zh-CN" sz="1600" dirty="0"/>
              <a:t>immediately </a:t>
            </a:r>
            <a:r>
              <a:rPr lang="en-US" altLang="zh-CN" sz="1600" dirty="0" smtClean="0"/>
              <a:t>tell </a:t>
            </a:r>
            <a:r>
              <a:rPr lang="en-US" altLang="zh-CN" sz="1600" dirty="0"/>
              <a:t>other people </a:t>
            </a:r>
            <a:r>
              <a:rPr lang="en-US" altLang="zh-CN" sz="1600" dirty="0"/>
              <a:t>he</a:t>
            </a:r>
            <a:r>
              <a:rPr lang="en-US" altLang="zh-CN" sz="1600" dirty="0" smtClean="0"/>
              <a:t> </a:t>
            </a:r>
            <a:r>
              <a:rPr lang="en-US" altLang="zh-CN" sz="1600" dirty="0"/>
              <a:t>have already </a:t>
            </a:r>
            <a:r>
              <a:rPr lang="en-US" altLang="zh-CN" sz="1600" dirty="0" smtClean="0"/>
              <a:t>recorded . Others who is recording this sentence will stop writing and rewrite “ XX </a:t>
            </a:r>
            <a:r>
              <a:rPr lang="en-US" altLang="zh-CN" sz="1600" dirty="0" err="1" smtClean="0"/>
              <a:t>writed</a:t>
            </a:r>
            <a:r>
              <a:rPr lang="en-US" altLang="zh-CN" sz="1600" dirty="0" smtClean="0"/>
              <a:t> this sentence. The mask of last sentence is …  ”</a:t>
            </a:r>
            <a:endParaRPr lang="en-US" altLang="zh-CN" sz="1600" dirty="0"/>
          </a:p>
          <a:p>
            <a:endParaRPr lang="en-US" altLang="zh-CN" sz="1600" dirty="0"/>
          </a:p>
          <a:p>
            <a:endParaRPr lang="zh-CN" altLang="en-US" sz="1600" dirty="0">
              <a:latin typeface="+mn-ea"/>
            </a:endParaRPr>
          </a:p>
        </p:txBody>
      </p:sp>
      <p:cxnSp>
        <p:nvCxnSpPr>
          <p:cNvPr id="28" name="直接连接符 27"/>
          <p:cNvCxnSpPr/>
          <p:nvPr/>
        </p:nvCxnSpPr>
        <p:spPr>
          <a:xfrm>
            <a:off x="4021057" y="1024885"/>
            <a:ext cx="1882676" cy="0"/>
          </a:xfrm>
          <a:prstGeom prst="line">
            <a:avLst/>
          </a:prstGeom>
          <a:ln>
            <a:solidFill>
              <a:srgbClr val="58ACD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65202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rcRect l="71421" b="10285"/>
          <a:stretch>
            <a:fillRect/>
          </a:stretch>
        </p:blipFill>
        <p:spPr>
          <a:xfrm>
            <a:off x="180478" y="200134"/>
            <a:ext cx="3923673" cy="6458847"/>
          </a:xfrm>
          <a:custGeom>
            <a:avLst/>
            <a:gdLst>
              <a:gd name="connsiteX0" fmla="*/ 245218 w 3923673"/>
              <a:gd name="connsiteY0" fmla="*/ 0 h 6458847"/>
              <a:gd name="connsiteX1" fmla="*/ 3923673 w 3923673"/>
              <a:gd name="connsiteY1" fmla="*/ 0 h 6458847"/>
              <a:gd name="connsiteX2" fmla="*/ 3923673 w 3923673"/>
              <a:gd name="connsiteY2" fmla="*/ 6458847 h 6458847"/>
              <a:gd name="connsiteX3" fmla="*/ 236347 w 3923673"/>
              <a:gd name="connsiteY3" fmla="*/ 6458847 h 6458847"/>
              <a:gd name="connsiteX4" fmla="*/ 245217 w 3923673"/>
              <a:gd name="connsiteY4" fmla="*/ 6414905 h 6458847"/>
              <a:gd name="connsiteX5" fmla="*/ 49420 w 3923673"/>
              <a:gd name="connsiteY5" fmla="*/ 6174669 h 6458847"/>
              <a:gd name="connsiteX6" fmla="*/ 0 w 3923673"/>
              <a:gd name="connsiteY6" fmla="*/ 6169687 h 6458847"/>
              <a:gd name="connsiteX7" fmla="*/ 0 w 3923673"/>
              <a:gd name="connsiteY7" fmla="*/ 245218 h 6458847"/>
              <a:gd name="connsiteX8" fmla="*/ 245218 w 3923673"/>
              <a:gd name="connsiteY8" fmla="*/ 0 h 645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23673" h="6458847">
                <a:moveTo>
                  <a:pt x="245218" y="0"/>
                </a:moveTo>
                <a:lnTo>
                  <a:pt x="3923673" y="0"/>
                </a:lnTo>
                <a:lnTo>
                  <a:pt x="3923673" y="6458847"/>
                </a:lnTo>
                <a:lnTo>
                  <a:pt x="236347" y="6458847"/>
                </a:lnTo>
                <a:lnTo>
                  <a:pt x="245217" y="6414905"/>
                </a:lnTo>
                <a:cubicBezTo>
                  <a:pt x="245217" y="6296403"/>
                  <a:pt x="161162" y="6197535"/>
                  <a:pt x="49420" y="6174669"/>
                </a:cubicBezTo>
                <a:lnTo>
                  <a:pt x="0" y="6169687"/>
                </a:lnTo>
                <a:lnTo>
                  <a:pt x="0" y="245218"/>
                </a:lnTo>
                <a:cubicBezTo>
                  <a:pt x="135431" y="245218"/>
                  <a:pt x="245218" y="135431"/>
                  <a:pt x="245218" y="0"/>
                </a:cubicBezTo>
                <a:close/>
              </a:path>
            </a:pathLst>
          </a:custGeom>
        </p:spPr>
      </p:pic>
      <p:sp>
        <p:nvSpPr>
          <p:cNvPr id="7" name="任意多边形 6"/>
          <p:cNvSpPr>
            <a:spLocks noChangeArrowheads="1"/>
          </p:cNvSpPr>
          <p:nvPr/>
        </p:nvSpPr>
        <p:spPr bwMode="auto">
          <a:xfrm>
            <a:off x="180478" y="200133"/>
            <a:ext cx="11854665" cy="6458847"/>
          </a:xfrm>
          <a:custGeom>
            <a:avLst/>
            <a:gdLst>
              <a:gd name="connsiteX0" fmla="*/ 238125 w 11511763"/>
              <a:gd name="connsiteY0" fmla="*/ 0 h 6272022"/>
              <a:gd name="connsiteX1" fmla="*/ 11273638 w 11511763"/>
              <a:gd name="connsiteY1" fmla="*/ 0 h 6272022"/>
              <a:gd name="connsiteX2" fmla="*/ 11292351 w 11511763"/>
              <a:gd name="connsiteY2" fmla="*/ 92689 h 6272022"/>
              <a:gd name="connsiteX3" fmla="*/ 11511763 w 11511763"/>
              <a:gd name="connsiteY3" fmla="*/ 238125 h 6272022"/>
              <a:gd name="connsiteX4" fmla="*/ 11511763 w 11511763"/>
              <a:gd name="connsiteY4" fmla="*/ 5991226 h 6272022"/>
              <a:gd name="connsiteX5" fmla="*/ 11273638 w 11511763"/>
              <a:gd name="connsiteY5" fmla="*/ 6229351 h 6272022"/>
              <a:gd name="connsiteX6" fmla="*/ 11282253 w 11511763"/>
              <a:gd name="connsiteY6" fmla="*/ 6272022 h 6272022"/>
              <a:gd name="connsiteX7" fmla="*/ 229510 w 11511763"/>
              <a:gd name="connsiteY7" fmla="*/ 6272022 h 6272022"/>
              <a:gd name="connsiteX8" fmla="*/ 238124 w 11511763"/>
              <a:gd name="connsiteY8" fmla="*/ 6229351 h 6272022"/>
              <a:gd name="connsiteX9" fmla="*/ 47990 w 11511763"/>
              <a:gd name="connsiteY9" fmla="*/ 5996064 h 6272022"/>
              <a:gd name="connsiteX10" fmla="*/ 0 w 11511763"/>
              <a:gd name="connsiteY10" fmla="*/ 5991226 h 6272022"/>
              <a:gd name="connsiteX11" fmla="*/ 0 w 11511763"/>
              <a:gd name="connsiteY11" fmla="*/ 238125 h 6272022"/>
              <a:gd name="connsiteX12" fmla="*/ 238125 w 11511763"/>
              <a:gd name="connsiteY12" fmla="*/ 0 h 6272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11763" h="6272022">
                <a:moveTo>
                  <a:pt x="238125" y="0"/>
                </a:moveTo>
                <a:lnTo>
                  <a:pt x="11273638" y="0"/>
                </a:lnTo>
                <a:lnTo>
                  <a:pt x="11292351" y="92689"/>
                </a:lnTo>
                <a:cubicBezTo>
                  <a:pt x="11328500" y="178156"/>
                  <a:pt x="11413128" y="238125"/>
                  <a:pt x="11511763" y="238125"/>
                </a:cubicBezTo>
                <a:lnTo>
                  <a:pt x="11511763" y="5991226"/>
                </a:lnTo>
                <a:cubicBezTo>
                  <a:pt x="11380250" y="5991226"/>
                  <a:pt x="11273638" y="6097838"/>
                  <a:pt x="11273638" y="6229351"/>
                </a:cubicBezTo>
                <a:lnTo>
                  <a:pt x="11282253" y="6272022"/>
                </a:lnTo>
                <a:lnTo>
                  <a:pt x="229510" y="6272022"/>
                </a:lnTo>
                <a:lnTo>
                  <a:pt x="238124" y="6229351"/>
                </a:lnTo>
                <a:cubicBezTo>
                  <a:pt x="238124" y="6114277"/>
                  <a:pt x="156500" y="6018268"/>
                  <a:pt x="47990" y="5996064"/>
                </a:cubicBezTo>
                <a:lnTo>
                  <a:pt x="0" y="5991226"/>
                </a:lnTo>
                <a:lnTo>
                  <a:pt x="0" y="238125"/>
                </a:lnTo>
                <a:cubicBezTo>
                  <a:pt x="131513" y="238125"/>
                  <a:pt x="238125" y="131513"/>
                  <a:pt x="238125" y="0"/>
                </a:cubicBezTo>
                <a:close/>
              </a:path>
            </a:pathLst>
          </a:custGeom>
          <a:noFill/>
          <a:ln w="38100">
            <a:solidFill>
              <a:srgbClr val="829BCF"/>
            </a:solidFill>
          </a:ln>
        </p:spPr>
        <p:txBody>
          <a:bodyPr vert="horz" wrap="square" lIns="91440" tIns="45720" rIns="91440" bIns="45720" numCol="1" anchor="t" anchorCtr="0" compatLnSpc="1">
            <a:prstTxWarp prst="textNoShape">
              <a:avLst/>
            </a:prstTxWarp>
            <a:noAutofit/>
          </a:bodyPr>
          <a:lstStyle/>
          <a:p>
            <a:endParaRPr lang="zh-CN" altLang="en-US"/>
          </a:p>
        </p:txBody>
      </p:sp>
      <p:sp>
        <p:nvSpPr>
          <p:cNvPr id="26" name="矩形 117"/>
          <p:cNvSpPr>
            <a:spLocks noChangeArrowheads="1"/>
          </p:cNvSpPr>
          <p:nvPr/>
        </p:nvSpPr>
        <p:spPr bwMode="auto">
          <a:xfrm>
            <a:off x="4104151" y="2314787"/>
            <a:ext cx="3409203"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buNone/>
            </a:pPr>
            <a:r>
              <a:rPr lang="en-US" altLang="zh-CN" sz="2400" b="1" dirty="0" smtClean="0"/>
              <a:t>Mining and Bitcoin miner</a:t>
            </a:r>
            <a:endParaRPr lang="en-US" altLang="zh-CN" sz="2400" b="1" dirty="0"/>
          </a:p>
        </p:txBody>
      </p:sp>
      <p:sp>
        <p:nvSpPr>
          <p:cNvPr id="27" name="矩形 124"/>
          <p:cNvSpPr>
            <a:spLocks noChangeArrowheads="1"/>
          </p:cNvSpPr>
          <p:nvPr/>
        </p:nvSpPr>
        <p:spPr bwMode="auto">
          <a:xfrm>
            <a:off x="4104151" y="2827550"/>
            <a:ext cx="6232545" cy="2554545"/>
          </a:xfrm>
          <a:prstGeom prst="rect">
            <a:avLst/>
          </a:prstGeom>
          <a:noFill/>
          <a:ln>
            <a:noFill/>
          </a:ln>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600" dirty="0"/>
              <a:t>Bitcoin miner is a member of a bitcoin network that </a:t>
            </a:r>
            <a:r>
              <a:rPr lang="en-US" altLang="zh-CN" sz="1600" dirty="0" smtClean="0"/>
              <a:t>everybody has </a:t>
            </a:r>
            <a:r>
              <a:rPr lang="en-US" altLang="zh-CN" sz="1600" dirty="0"/>
              <a:t>rights of participation </a:t>
            </a:r>
            <a:r>
              <a:rPr lang="en-US" altLang="zh-CN" sz="1600" dirty="0" smtClean="0"/>
              <a:t>. In </a:t>
            </a:r>
            <a:r>
              <a:rPr lang="en-US" altLang="zh-CN" sz="1600" dirty="0"/>
              <a:t>order to obtain a new issue of </a:t>
            </a:r>
            <a:r>
              <a:rPr lang="en-US" altLang="zh-CN" sz="1600" dirty="0" smtClean="0"/>
              <a:t>bitcoin(like the award), </a:t>
            </a:r>
            <a:r>
              <a:rPr lang="en-US" altLang="zh-CN" sz="1600" dirty="0"/>
              <a:t>m</a:t>
            </a:r>
            <a:r>
              <a:rPr lang="en-US" altLang="zh-CN" sz="1600" dirty="0" smtClean="0"/>
              <a:t>embers </a:t>
            </a:r>
            <a:r>
              <a:rPr lang="en-US" altLang="zh-CN" sz="1600" dirty="0"/>
              <a:t>need to solve mathematical </a:t>
            </a:r>
            <a:r>
              <a:rPr lang="en-US" altLang="zh-CN" sz="1600" dirty="0" smtClean="0"/>
              <a:t>problem(like </a:t>
            </a:r>
            <a:r>
              <a:rPr lang="en-US" altLang="zh-CN" sz="1600" dirty="0"/>
              <a:t>writing with his feet</a:t>
            </a:r>
            <a:r>
              <a:rPr lang="en-US" altLang="zh-CN" sz="1600" dirty="0" smtClean="0"/>
              <a:t>) </a:t>
            </a:r>
            <a:r>
              <a:rPr lang="en-US" altLang="zh-CN" sz="1600" dirty="0"/>
              <a:t>through computer equipment, this process is called </a:t>
            </a:r>
            <a:r>
              <a:rPr lang="en-US" altLang="zh-CN" sz="1600" dirty="0" smtClean="0"/>
              <a:t>“mining“.</a:t>
            </a:r>
          </a:p>
          <a:p>
            <a:endParaRPr lang="en-US" altLang="zh-CN" sz="1600" dirty="0"/>
          </a:p>
          <a:p>
            <a:r>
              <a:rPr lang="en-US" altLang="zh-CN" sz="1600" dirty="0"/>
              <a:t>Miners keep the </a:t>
            </a:r>
            <a:r>
              <a:rPr lang="en-US" altLang="zh-CN" sz="1600" dirty="0" err="1"/>
              <a:t>blockchain</a:t>
            </a:r>
            <a:r>
              <a:rPr lang="en-US" altLang="zh-CN" sz="1600" dirty="0"/>
              <a:t> consistent, complete, and unalterable by repeatedly verifying and collecting newly broadcast transactions into a new group of transactions called a </a:t>
            </a:r>
            <a:r>
              <a:rPr lang="en-US" altLang="zh-CN" sz="1600" i="1" dirty="0"/>
              <a:t>block</a:t>
            </a:r>
            <a:r>
              <a:rPr lang="en-US" altLang="zh-CN" sz="1600" dirty="0" smtClean="0"/>
              <a:t>.</a:t>
            </a:r>
            <a:r>
              <a:rPr lang="en-US" altLang="zh-CN" sz="1600" dirty="0"/>
              <a:t> Each block contains a cryptographic hash of the previous </a:t>
            </a:r>
            <a:r>
              <a:rPr lang="en-US" altLang="zh-CN" sz="1600" dirty="0" smtClean="0"/>
              <a:t>block.</a:t>
            </a:r>
            <a:endParaRPr lang="en-US" altLang="zh-CN" sz="1600" dirty="0"/>
          </a:p>
          <a:p>
            <a:endParaRPr lang="zh-CN" altLang="en-US" sz="1600" dirty="0">
              <a:latin typeface="+mn-ea"/>
            </a:endParaRPr>
          </a:p>
        </p:txBody>
      </p:sp>
      <p:cxnSp>
        <p:nvCxnSpPr>
          <p:cNvPr id="28" name="直接连接符 27"/>
          <p:cNvCxnSpPr/>
          <p:nvPr/>
        </p:nvCxnSpPr>
        <p:spPr>
          <a:xfrm>
            <a:off x="4153579" y="2790479"/>
            <a:ext cx="1882676" cy="0"/>
          </a:xfrm>
          <a:prstGeom prst="line">
            <a:avLst/>
          </a:prstGeom>
          <a:ln>
            <a:solidFill>
              <a:srgbClr val="58ACDF"/>
            </a:solidFill>
          </a:ln>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7824" y="445243"/>
            <a:ext cx="3104986" cy="2137198"/>
          </a:xfrm>
          <a:prstGeom prst="rect">
            <a:avLst/>
          </a:prstGeom>
        </p:spPr>
      </p:pic>
    </p:spTree>
    <p:extLst>
      <p:ext uri="{BB962C8B-B14F-4D97-AF65-F5344CB8AC3E}">
        <p14:creationId xmlns:p14="http://schemas.microsoft.com/office/powerpoint/2010/main" val="6112454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a:spLocks noChangeArrowheads="1"/>
          </p:cNvSpPr>
          <p:nvPr/>
        </p:nvSpPr>
        <p:spPr bwMode="auto">
          <a:xfrm>
            <a:off x="180478" y="200133"/>
            <a:ext cx="11854665" cy="6458847"/>
          </a:xfrm>
          <a:custGeom>
            <a:avLst/>
            <a:gdLst>
              <a:gd name="connsiteX0" fmla="*/ 238125 w 11511763"/>
              <a:gd name="connsiteY0" fmla="*/ 0 h 6272022"/>
              <a:gd name="connsiteX1" fmla="*/ 11273638 w 11511763"/>
              <a:gd name="connsiteY1" fmla="*/ 0 h 6272022"/>
              <a:gd name="connsiteX2" fmla="*/ 11292351 w 11511763"/>
              <a:gd name="connsiteY2" fmla="*/ 92689 h 6272022"/>
              <a:gd name="connsiteX3" fmla="*/ 11511763 w 11511763"/>
              <a:gd name="connsiteY3" fmla="*/ 238125 h 6272022"/>
              <a:gd name="connsiteX4" fmla="*/ 11511763 w 11511763"/>
              <a:gd name="connsiteY4" fmla="*/ 5991226 h 6272022"/>
              <a:gd name="connsiteX5" fmla="*/ 11273638 w 11511763"/>
              <a:gd name="connsiteY5" fmla="*/ 6229351 h 6272022"/>
              <a:gd name="connsiteX6" fmla="*/ 11282253 w 11511763"/>
              <a:gd name="connsiteY6" fmla="*/ 6272022 h 6272022"/>
              <a:gd name="connsiteX7" fmla="*/ 229510 w 11511763"/>
              <a:gd name="connsiteY7" fmla="*/ 6272022 h 6272022"/>
              <a:gd name="connsiteX8" fmla="*/ 238124 w 11511763"/>
              <a:gd name="connsiteY8" fmla="*/ 6229351 h 6272022"/>
              <a:gd name="connsiteX9" fmla="*/ 47990 w 11511763"/>
              <a:gd name="connsiteY9" fmla="*/ 5996064 h 6272022"/>
              <a:gd name="connsiteX10" fmla="*/ 0 w 11511763"/>
              <a:gd name="connsiteY10" fmla="*/ 5991226 h 6272022"/>
              <a:gd name="connsiteX11" fmla="*/ 0 w 11511763"/>
              <a:gd name="connsiteY11" fmla="*/ 238125 h 6272022"/>
              <a:gd name="connsiteX12" fmla="*/ 238125 w 11511763"/>
              <a:gd name="connsiteY12" fmla="*/ 0 h 6272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11763" h="6272022">
                <a:moveTo>
                  <a:pt x="238125" y="0"/>
                </a:moveTo>
                <a:lnTo>
                  <a:pt x="11273638" y="0"/>
                </a:lnTo>
                <a:lnTo>
                  <a:pt x="11292351" y="92689"/>
                </a:lnTo>
                <a:cubicBezTo>
                  <a:pt x="11328500" y="178156"/>
                  <a:pt x="11413128" y="238125"/>
                  <a:pt x="11511763" y="238125"/>
                </a:cubicBezTo>
                <a:lnTo>
                  <a:pt x="11511763" y="5991226"/>
                </a:lnTo>
                <a:cubicBezTo>
                  <a:pt x="11380250" y="5991226"/>
                  <a:pt x="11273638" y="6097838"/>
                  <a:pt x="11273638" y="6229351"/>
                </a:cubicBezTo>
                <a:lnTo>
                  <a:pt x="11282253" y="6272022"/>
                </a:lnTo>
                <a:lnTo>
                  <a:pt x="229510" y="6272022"/>
                </a:lnTo>
                <a:lnTo>
                  <a:pt x="238124" y="6229351"/>
                </a:lnTo>
                <a:cubicBezTo>
                  <a:pt x="238124" y="6114277"/>
                  <a:pt x="156500" y="6018268"/>
                  <a:pt x="47990" y="5996064"/>
                </a:cubicBezTo>
                <a:lnTo>
                  <a:pt x="0" y="5991226"/>
                </a:lnTo>
                <a:lnTo>
                  <a:pt x="0" y="238125"/>
                </a:lnTo>
                <a:cubicBezTo>
                  <a:pt x="131513" y="238125"/>
                  <a:pt x="238125" y="131513"/>
                  <a:pt x="238125" y="0"/>
                </a:cubicBezTo>
                <a:close/>
              </a:path>
            </a:pathLst>
          </a:custGeom>
          <a:noFill/>
          <a:ln w="38100">
            <a:solidFill>
              <a:srgbClr val="829BCF"/>
            </a:solidFill>
          </a:ln>
        </p:spPr>
        <p:txBody>
          <a:bodyPr vert="horz" wrap="square" lIns="91440" tIns="45720" rIns="91440" bIns="45720" numCol="1" anchor="t" anchorCtr="0" compatLnSpc="1">
            <a:prstTxWarp prst="textNoShape">
              <a:avLst/>
            </a:prstTxWarp>
            <a:noAutofit/>
          </a:bodyPr>
          <a:lstStyle/>
          <a:p>
            <a:endParaRPr lang="zh-CN" altLang="en-US"/>
          </a:p>
        </p:txBody>
      </p:sp>
      <p:sp>
        <p:nvSpPr>
          <p:cNvPr id="11" name="矩形 117"/>
          <p:cNvSpPr>
            <a:spLocks noChangeArrowheads="1"/>
          </p:cNvSpPr>
          <p:nvPr/>
        </p:nvSpPr>
        <p:spPr bwMode="auto">
          <a:xfrm>
            <a:off x="5749756" y="896150"/>
            <a:ext cx="1047082"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buNone/>
            </a:pPr>
            <a:r>
              <a:rPr lang="en-US" altLang="zh-CN" sz="2400" b="1" dirty="0" smtClean="0"/>
              <a:t>Supply</a:t>
            </a:r>
            <a:endParaRPr lang="en-US" altLang="zh-CN" sz="2400" b="1" dirty="0"/>
          </a:p>
        </p:txBody>
      </p:sp>
      <p:sp>
        <p:nvSpPr>
          <p:cNvPr id="16" name="矩形 124"/>
          <p:cNvSpPr>
            <a:spLocks noChangeArrowheads="1"/>
          </p:cNvSpPr>
          <p:nvPr/>
        </p:nvSpPr>
        <p:spPr bwMode="auto">
          <a:xfrm>
            <a:off x="5749757" y="1408913"/>
            <a:ext cx="6085028" cy="4524315"/>
          </a:xfrm>
          <a:prstGeom prst="rect">
            <a:avLst/>
          </a:prstGeom>
          <a:noFill/>
          <a:ln>
            <a:noFill/>
          </a:ln>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600" dirty="0"/>
              <a:t>The successful miner finding the new block is rewarded with newly created bitcoins and transaction fees</a:t>
            </a:r>
            <a:r>
              <a:rPr lang="en-US" altLang="zh-CN" sz="1600" dirty="0" smtClean="0"/>
              <a:t>.</a:t>
            </a:r>
            <a:r>
              <a:rPr lang="en-US" altLang="zh-CN" sz="1600" dirty="0"/>
              <a:t> As of 9 July 2016</a:t>
            </a:r>
            <a:r>
              <a:rPr lang="en-US" altLang="zh-CN" sz="1600" dirty="0" smtClean="0"/>
              <a:t>,</a:t>
            </a:r>
            <a:r>
              <a:rPr lang="en-US" altLang="zh-CN" sz="1600" dirty="0"/>
              <a:t> the reward amounted to 12.5 newly created bitcoins per block added to the </a:t>
            </a:r>
            <a:r>
              <a:rPr lang="en-US" altLang="zh-CN" sz="1600" dirty="0" err="1"/>
              <a:t>blockchain</a:t>
            </a:r>
            <a:r>
              <a:rPr lang="en-US" altLang="zh-CN" sz="1600" dirty="0"/>
              <a:t>. To claim the reward, a special transaction called a </a:t>
            </a:r>
            <a:r>
              <a:rPr lang="en-US" altLang="zh-CN" sz="1600" i="1" dirty="0" err="1"/>
              <a:t>coinbase</a:t>
            </a:r>
            <a:r>
              <a:rPr lang="en-US" altLang="zh-CN" sz="1600" dirty="0"/>
              <a:t> is included with the processed </a:t>
            </a:r>
            <a:r>
              <a:rPr lang="en-US" altLang="zh-CN" sz="1600" dirty="0" err="1" smtClean="0"/>
              <a:t>payments.All</a:t>
            </a:r>
            <a:r>
              <a:rPr lang="en-US" altLang="zh-CN" sz="1600" dirty="0" smtClean="0"/>
              <a:t> </a:t>
            </a:r>
            <a:r>
              <a:rPr lang="en-US" altLang="zh-CN" sz="1600" dirty="0"/>
              <a:t>bitcoins in existence have been created in such </a:t>
            </a:r>
            <a:r>
              <a:rPr lang="en-US" altLang="zh-CN" sz="1600" dirty="0" err="1"/>
              <a:t>coinbase</a:t>
            </a:r>
            <a:r>
              <a:rPr lang="en-US" altLang="zh-CN" sz="1600" dirty="0"/>
              <a:t> transactions. The bitcoin protocol specifies that the reward for adding a block will be halved every 210,000 blocks (approximately every four years). Eventually, the reward will decrease to zero, and </a:t>
            </a:r>
            <a:r>
              <a:rPr lang="en-US" altLang="zh-CN" sz="1600" b="1" dirty="0"/>
              <a:t>the limit of 21 million </a:t>
            </a:r>
            <a:r>
              <a:rPr lang="en-US" altLang="zh-CN" sz="1600" b="1" dirty="0" smtClean="0"/>
              <a:t>bitcoins</a:t>
            </a:r>
            <a:r>
              <a:rPr lang="en-US" altLang="zh-CN" sz="1600" b="1" dirty="0"/>
              <a:t> will be </a:t>
            </a:r>
            <a:r>
              <a:rPr lang="en-US" altLang="zh-CN" sz="1600" b="1" dirty="0" smtClean="0"/>
              <a:t>reached</a:t>
            </a:r>
            <a:r>
              <a:rPr lang="en-US" altLang="zh-CN" sz="1600" b="1" dirty="0"/>
              <a:t> </a:t>
            </a:r>
            <a:r>
              <a:rPr lang="en-US" altLang="zh-CN" sz="1600" b="1" dirty="0" smtClean="0"/>
              <a:t>in 2140</a:t>
            </a:r>
            <a:r>
              <a:rPr lang="en-US" altLang="zh-CN" sz="1600" dirty="0"/>
              <a:t>; the record keeping will then be rewarded by transaction fees solely</a:t>
            </a:r>
            <a:r>
              <a:rPr lang="en-US" altLang="zh-CN" sz="1600" dirty="0" smtClean="0"/>
              <a:t>.</a:t>
            </a:r>
            <a:endParaRPr lang="en-US" altLang="zh-CN" sz="1600" dirty="0"/>
          </a:p>
          <a:p>
            <a:r>
              <a:rPr lang="en-US" altLang="zh-CN" sz="1600" dirty="0"/>
              <a:t>In other words, bitcoin's inventor </a:t>
            </a:r>
            <a:r>
              <a:rPr lang="en-US" altLang="zh-CN" sz="1600" dirty="0" err="1"/>
              <a:t>Nakamoto</a:t>
            </a:r>
            <a:r>
              <a:rPr lang="en-US" altLang="zh-CN" sz="1600" dirty="0"/>
              <a:t> set a monetary policy based on artificial scarcity at bitcoin's inception that there would only ever be 21 million bitcoins in total. Their numbers are being released roughly every ten minutes and the rate at which they are generated would drop by half every four years until all were in circulation</a:t>
            </a:r>
            <a:r>
              <a:rPr lang="en-US" altLang="zh-CN" sz="1600" dirty="0" smtClean="0"/>
              <a:t>.</a:t>
            </a:r>
            <a:endParaRPr lang="en-US" altLang="zh-CN" sz="1600" dirty="0"/>
          </a:p>
          <a:p>
            <a:endParaRPr lang="zh-CN" altLang="en-US" sz="1600" dirty="0"/>
          </a:p>
        </p:txBody>
      </p:sp>
      <p:cxnSp>
        <p:nvCxnSpPr>
          <p:cNvPr id="17" name="直接连接符 16"/>
          <p:cNvCxnSpPr/>
          <p:nvPr/>
        </p:nvCxnSpPr>
        <p:spPr>
          <a:xfrm>
            <a:off x="5799184" y="1371842"/>
            <a:ext cx="1882676" cy="0"/>
          </a:xfrm>
          <a:prstGeom prst="line">
            <a:avLst/>
          </a:prstGeom>
          <a:ln>
            <a:solidFill>
              <a:srgbClr val="58ACDF"/>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780" y="1750736"/>
            <a:ext cx="5400675" cy="3038475"/>
          </a:xfrm>
          <a:prstGeom prst="rect">
            <a:avLst/>
          </a:prstGeom>
        </p:spPr>
      </p:pic>
      <p:sp>
        <p:nvSpPr>
          <p:cNvPr id="5" name="文本框 4"/>
          <p:cNvSpPr txBox="1"/>
          <p:nvPr/>
        </p:nvSpPr>
        <p:spPr>
          <a:xfrm>
            <a:off x="1744019" y="4888766"/>
            <a:ext cx="4055165" cy="369332"/>
          </a:xfrm>
          <a:prstGeom prst="rect">
            <a:avLst/>
          </a:prstGeom>
          <a:noFill/>
        </p:spPr>
        <p:txBody>
          <a:bodyPr wrap="square" rtlCol="0">
            <a:spAutoFit/>
          </a:bodyPr>
          <a:lstStyle/>
          <a:p>
            <a:r>
              <a:rPr lang="en-US" altLang="zh-CN" dirty="0"/>
              <a:t>Total bitcoins in circulation</a:t>
            </a:r>
            <a:endParaRPr lang="zh-CN" altLang="en-US" dirty="0"/>
          </a:p>
        </p:txBody>
      </p:sp>
    </p:spTree>
    <p:extLst>
      <p:ext uri="{BB962C8B-B14F-4D97-AF65-F5344CB8AC3E}">
        <p14:creationId xmlns:p14="http://schemas.microsoft.com/office/powerpoint/2010/main" val="390646113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_CONTENTSID" val="26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829</TotalTime>
  <Words>783</Words>
  <Application>Microsoft Office PowerPoint</Application>
  <PresentationFormat>宽屏</PresentationFormat>
  <Paragraphs>43</Paragraphs>
  <Slides>11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11</vt:i4>
      </vt:variant>
    </vt:vector>
  </HeadingPairs>
  <TitlesOfParts>
    <vt:vector size="17" baseType="lpstr">
      <vt:lpstr>宋体</vt: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xiaofan Zhou</dc:creator>
  <cp:lastModifiedBy>海少</cp:lastModifiedBy>
  <cp:revision>47</cp:revision>
  <dcterms:created xsi:type="dcterms:W3CDTF">2015-09-20T02:45:11Z</dcterms:created>
  <dcterms:modified xsi:type="dcterms:W3CDTF">2017-11-09T10:41:09Z</dcterms:modified>
</cp:coreProperties>
</file>