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3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755" autoAdjust="0"/>
  </p:normalViewPr>
  <p:slideViewPr>
    <p:cSldViewPr snapToGrid="0">
      <p:cViewPr varScale="1">
        <p:scale>
          <a:sx n="41" d="100"/>
          <a:sy n="41" d="100"/>
        </p:scale>
        <p:origin x="18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8C39E-B63D-46AC-9C43-D2299DBA0F4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C1E45-1BC5-4735-9825-5E0445A7F6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90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Share something</a:t>
            </a:r>
            <a:r>
              <a:rPr lang="en-US" altLang="zh-CN" baseline="0" smtClean="0"/>
              <a:t> about distributed hash table. At first, , I will introduce traditional hash table and dht</a:t>
            </a:r>
          </a:p>
          <a:p>
            <a:r>
              <a:rPr lang="en-US" altLang="zh-CN" baseline="0" smtClean="0"/>
              <a:t>And </a:t>
            </a:r>
            <a:r>
              <a:rPr lang="en-US" altLang="zh-CN" baseline="0" smtClean="0"/>
              <a:t>then,I will show </a:t>
            </a:r>
            <a:r>
              <a:rPr lang="en-US" altLang="zh-CN" baseline="0" smtClean="0"/>
              <a:t>an example of dht for storage and retrieval. Finally, </a:t>
            </a:r>
            <a:r>
              <a:rPr lang="en-US" altLang="zh-CN" baseline="0" smtClean="0"/>
              <a:t>there are </a:t>
            </a:r>
            <a:r>
              <a:rPr lang="en-US" altLang="zh-CN" baseline="0" smtClean="0"/>
              <a:t>the two points and application of DHT.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C1E45-1BC5-4735-9825-5E0445A7F6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12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smtClean="0"/>
              <a:t>traditional hash table  </a:t>
            </a:r>
            <a:r>
              <a:rPr lang="en-US" altLang="zh-CN" baseline="0" smtClean="0"/>
              <a:t>is  familiar to us</a:t>
            </a:r>
            <a:r>
              <a:rPr lang="en-US" altLang="zh-CN" baseline="0" smtClean="0"/>
              <a:t>.</a:t>
            </a:r>
            <a:r>
              <a:rPr lang="en-US" altLang="zh-CN" smtClean="0"/>
              <a:t> We</a:t>
            </a:r>
            <a:r>
              <a:rPr lang="en-US" altLang="zh-CN" baseline="0" smtClean="0"/>
              <a:t> learn  it from data structure lesson. In wiki, its description as follows:</a:t>
            </a:r>
          </a:p>
          <a:p>
            <a:r>
              <a:rPr lang="en-US" altLang="zh-CN" baseline="0" smtClean="0"/>
              <a:t>hash function expression like this : it uses key as an input ,and index of desired value as the output. </a:t>
            </a:r>
          </a:p>
          <a:p>
            <a:r>
              <a:rPr lang="en-US" altLang="zh-CN" baseline="0" smtClean="0"/>
              <a:t>If known a given key and a hash function ,we can easily get an index. And then using the index to find the desired value.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C1E45-1BC5-4735-9825-5E0445A7F6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15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Distributed hash table is the</a:t>
            </a:r>
            <a:r>
              <a:rPr lang="en-US" altLang="zh-CN" baseline="0" smtClean="0"/>
              <a:t> extension of traditional hash table in distributed system</a:t>
            </a:r>
            <a:r>
              <a:rPr lang="en-US" altLang="zh-CN" baseline="0" smtClean="0"/>
              <a:t>.</a:t>
            </a:r>
          </a:p>
          <a:p>
            <a:r>
              <a:rPr lang="en-US" altLang="zh-CN" baseline="0" smtClean="0"/>
              <a:t>it </a:t>
            </a:r>
            <a:r>
              <a:rPr lang="en-US" altLang="zh-CN" baseline="0" smtClean="0"/>
              <a:t>is a network model to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improve and perfect</a:t>
            </a:r>
            <a:r>
              <a:rPr lang="en-US" altLang="zh-CN" baseline="0" smtClean="0"/>
              <a:t> the peer to peer network 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C1E45-1BC5-4735-9825-5E0445A7F6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359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Here is an</a:t>
            </a:r>
            <a:r>
              <a:rPr lang="en-US" altLang="zh-CN" baseline="0" smtClean="0"/>
              <a:t> example of distributed hash table for storage and retrieval.firstly,</a:t>
            </a:r>
          </a:p>
          <a:p>
            <a:r>
              <a:rPr lang="en-US" altLang="zh-CN" baseline="0" smtClean="0"/>
              <a:t>Secondry,and then ,  finally </a:t>
            </a:r>
            <a:r>
              <a:rPr lang="en-US" altLang="zh-CN" baseline="0" smtClean="0"/>
              <a:t>… it’s the procedure of storage,</a:t>
            </a:r>
          </a:p>
          <a:p>
            <a:r>
              <a:rPr lang="en-US" altLang="zh-CN" baseline="0" smtClean="0"/>
              <a:t>after one stores the file datas ,any other client can use filename for retrieval.</a:t>
            </a:r>
          </a:p>
          <a:p>
            <a:r>
              <a:rPr lang="en-US" altLang="zh-CN" baseline="0" smtClean="0"/>
              <a:t>Here is the detail description.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C1E45-1BC5-4735-9825-5E0445A7F6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607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Here</a:t>
            </a:r>
            <a:r>
              <a:rPr lang="en-US" altLang="zh-CN" baseline="0" smtClean="0"/>
              <a:t> are two points of dht, and it also is the difference between dht and traditional hash table .</a:t>
            </a:r>
          </a:p>
          <a:p>
            <a:r>
              <a:rPr lang="en-US" altLang="zh-CN" baseline="0" smtClean="0"/>
              <a:t>One is  … another is </a:t>
            </a:r>
            <a:r>
              <a:rPr lang="en-US" altLang="zh-CN" baseline="0" smtClean="0"/>
              <a:t>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C1E45-1BC5-4735-9825-5E0445A7F6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440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That’s all</a:t>
            </a:r>
            <a:r>
              <a:rPr lang="en-US" altLang="zh-CN" baseline="0" smtClean="0"/>
              <a:t>, thanks</a:t>
            </a:r>
            <a:r>
              <a:rPr lang="en-US" altLang="zh-CN" baseline="0" smtClean="0"/>
              <a:t>.  Fault tolerance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C1E45-1BC5-4735-9825-5E0445A7F6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9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E09E-523E-4DBF-A126-D094E9743193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87FF-2495-4480-8C14-6B48C485C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65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E09E-523E-4DBF-A126-D094E9743193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87FF-2495-4480-8C14-6B48C485C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10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E09E-523E-4DBF-A126-D094E9743193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87FF-2495-4480-8C14-6B48C485C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81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E09E-523E-4DBF-A126-D094E9743193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87FF-2495-4480-8C14-6B48C485CA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2965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E09E-523E-4DBF-A126-D094E9743193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87FF-2495-4480-8C14-6B48C485C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78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E09E-523E-4DBF-A126-D094E9743193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87FF-2495-4480-8C14-6B48C485C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612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E09E-523E-4DBF-A126-D094E9743193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87FF-2495-4480-8C14-6B48C485C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27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E09E-523E-4DBF-A126-D094E9743193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87FF-2495-4480-8C14-6B48C485C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19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E09E-523E-4DBF-A126-D094E9743193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87FF-2495-4480-8C14-6B48C485C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2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E09E-523E-4DBF-A126-D094E9743193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87FF-2495-4480-8C14-6B48C485C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18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E09E-523E-4DBF-A126-D094E9743193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87FF-2495-4480-8C14-6B48C485C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87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E09E-523E-4DBF-A126-D094E9743193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87FF-2495-4480-8C14-6B48C485C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8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E09E-523E-4DBF-A126-D094E9743193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87FF-2495-4480-8C14-6B48C485C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78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E09E-523E-4DBF-A126-D094E9743193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87FF-2495-4480-8C14-6B48C485C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6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E09E-523E-4DBF-A126-D094E9743193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87FF-2495-4480-8C14-6B48C485C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71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E09E-523E-4DBF-A126-D094E9743193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87FF-2495-4480-8C14-6B48C485C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4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E09E-523E-4DBF-A126-D094E9743193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87FF-2495-4480-8C14-6B48C485C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6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21BE09E-523E-4DBF-A126-D094E9743193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7B87FF-2495-4480-8C14-6B48C485C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57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bstract_data_type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en.wikipedia.org/wiki/Associative_arra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ata_structure" TargetMode="External"/><Relationship Id="rId5" Type="http://schemas.openxmlformats.org/officeDocument/2006/relationships/hyperlink" Target="https://en.wikipedia.org/wiki/Computing" TargetMode="External"/><Relationship Id="rId10" Type="http://schemas.openxmlformats.org/officeDocument/2006/relationships/hyperlink" Target="https://en.wikipedia.org/wiki/Value_(computer_science)" TargetMode="External"/><Relationship Id="rId4" Type="http://schemas.openxmlformats.org/officeDocument/2006/relationships/hyperlink" Target="https://en.wikipedia.org/wiki/Hash_function" TargetMode="External"/><Relationship Id="rId9" Type="http://schemas.openxmlformats.org/officeDocument/2006/relationships/hyperlink" Target="https://en.wikipedia.org/wiki/Unique_ke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tributed_comput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en.wikipedia.org/wiki/Node_(networking)" TargetMode="External"/><Relationship Id="rId4" Type="http://schemas.openxmlformats.org/officeDocument/2006/relationships/hyperlink" Target="https://en.wikipedia.org/wiki/Hash_tabl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ulticast" TargetMode="External"/><Relationship Id="rId3" Type="http://schemas.openxmlformats.org/officeDocument/2006/relationships/hyperlink" Target="https://en.wikipedia.org/wiki/Anycast" TargetMode="External"/><Relationship Id="rId7" Type="http://schemas.openxmlformats.org/officeDocument/2006/relationships/hyperlink" Target="https://en.wikipedia.org/wiki/Instant_messag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omain_name_system" TargetMode="External"/><Relationship Id="rId11" Type="http://schemas.openxmlformats.org/officeDocument/2006/relationships/hyperlink" Target="https://en.wikipedia.org/wiki/Content_distribution" TargetMode="External"/><Relationship Id="rId5" Type="http://schemas.openxmlformats.org/officeDocument/2006/relationships/hyperlink" Target="https://en.wikipedia.org/wiki/Distributed_file_system" TargetMode="External"/><Relationship Id="rId10" Type="http://schemas.openxmlformats.org/officeDocument/2006/relationships/hyperlink" Target="https://en.wikipedia.org/wiki/File_sharing" TargetMode="External"/><Relationship Id="rId4" Type="http://schemas.openxmlformats.org/officeDocument/2006/relationships/hyperlink" Target="https://en.wikipedia.org/wiki/Web_cache" TargetMode="External"/><Relationship Id="rId9" Type="http://schemas.openxmlformats.org/officeDocument/2006/relationships/hyperlink" Target="https://en.wikipedia.org/wiki/Peer-to-pe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894242" cy="2509213"/>
          </a:xfrm>
        </p:spPr>
        <p:txBody>
          <a:bodyPr/>
          <a:lstStyle/>
          <a:p>
            <a:r>
              <a:rPr lang="en-US" altLang="zh-CN" b="1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Hash Table</a:t>
            </a:r>
            <a:r>
              <a:rPr lang="en-US" altLang="zh-CN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altLang="zh-CN" b="1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DHT</a:t>
            </a:r>
            <a:r>
              <a:rPr lang="en-US" altLang="zh-CN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60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Hash Table</a:t>
            </a:r>
            <a:endParaRPr lang="zh-CN" altLang="en-US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images.cnblogs.com/cnblogs_com/wangshuo/201111/201111261642057935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39" y="1924333"/>
            <a:ext cx="4073573" cy="364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19116" y="5383620"/>
            <a:ext cx="6308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Hash function"/>
              </a:rPr>
              <a:t> hash function 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hash(KEY) = index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1717" y="1924333"/>
            <a:ext cx="681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Computing"/>
              </a:rPr>
              <a:t>computing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 hash table (hash map) is a 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 tooltip="Data structure"/>
              </a:rPr>
              <a:t>data structure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which implements an 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 tooltip="Associative array"/>
              </a:rPr>
              <a:t>associative array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 tooltip="Abstract data type"/>
              </a:rPr>
              <a:t>abstract data type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 structure that can map 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 tooltip="Unique key"/>
              </a:rPr>
              <a:t>keys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 tooltip="Value (computer science)"/>
              </a:rPr>
              <a:t>values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 hash table uses a 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Hash function"/>
              </a:rPr>
              <a:t>hash function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to compute an index into an array of buckets or slots, from which the desired value can be found.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42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cap="none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Hash Table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97831" y="1914441"/>
            <a:ext cx="5540991" cy="37630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 distributed hash table (DHT) is a class of a decentralized </a:t>
            </a:r>
            <a:r>
              <a:rPr lang="en-US" altLang="zh-CN" sz="2800" cap="none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Distributed computing"/>
              </a:rPr>
              <a:t>distributed system</a:t>
            </a:r>
            <a:r>
              <a:rPr lang="en-US" altLang="zh-CN" sz="2800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 provides a lookup service similar to a </a:t>
            </a:r>
            <a:r>
              <a:rPr lang="en-US" altLang="zh-CN" sz="2800" cap="none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Hash table"/>
              </a:rPr>
              <a:t>hash table</a:t>
            </a:r>
            <a:r>
              <a:rPr lang="en-US" altLang="zh-CN" sz="2800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altLang="zh-CN" sz="2800" i="1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zh-CN" sz="2800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sz="2800" i="1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zh-CN" sz="2800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pairs are stored in a dht, and any participating  </a:t>
            </a:r>
            <a:r>
              <a:rPr lang="en-US" altLang="zh-CN" sz="2800" cap="none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Node (networking)"/>
              </a:rPr>
              <a:t>node</a:t>
            </a:r>
            <a:r>
              <a:rPr lang="en-US" altLang="zh-CN" sz="2800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can efficiently retrieve the value associated with a given key. </a:t>
            </a:r>
            <a:endParaRPr lang="zh-CN" altLang="en-US" sz="2800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https://upload.wikimedia.org/wikipedia/commons/thumb/9/98/DHT_en.svg/840px-DHT_en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877" y="2119554"/>
            <a:ext cx="6682617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25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DHT for Storage and Retrieval</a:t>
            </a:r>
            <a:endParaRPr lang="zh-CN" altLang="en-US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upload.wikimedia.org/wikipedia/commons/thumb/9/98/DHT_en.svg/840px-DHT_e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939" y="1572481"/>
            <a:ext cx="7398865" cy="333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422323" y="2046129"/>
            <a:ext cx="454561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Step1: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CN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hash function input to produce a key </a:t>
            </a:r>
            <a:r>
              <a:rPr lang="en-US" altLang="zh-CN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Step2: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message </a:t>
            </a:r>
            <a:r>
              <a:rPr lang="en-US" altLang="zh-CN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k, data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 is sent to any node participating in the DHT.</a:t>
            </a:r>
          </a:p>
          <a:p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Step3: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 is forwarded from node to node through the overlay network until it reaches the single node responsible for key </a:t>
            </a:r>
            <a:r>
              <a:rPr lang="en-US" altLang="zh-CN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  <a:endParaRPr lang="zh-CN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Step4: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That node then stores the key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47892" y="5154673"/>
            <a:ext cx="6230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Any other client can then retrieve the contents of the file by again hashing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 filename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 to produce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 k 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asking any DHT node to find the data associated with 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 with a message 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get(k). </a:t>
            </a:r>
            <a:endParaRPr lang="zh-CN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38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Points Of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dht</a:t>
            </a:r>
            <a:r>
              <a:rPr lang="en-US" altLang="zh-CN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en-US" altLang="zh-CN" sz="2800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only keeps partial information of DHT.</a:t>
            </a:r>
          </a:p>
          <a:p>
            <a:pPr marL="0" indent="0">
              <a:buNone/>
            </a:pPr>
            <a:r>
              <a:rPr lang="en-US" altLang="zh-CN" sz="2800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 Each </a:t>
            </a:r>
            <a:r>
              <a:rPr lang="en-US" altLang="zh-CN" sz="28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node only </a:t>
            </a:r>
            <a:r>
              <a:rPr lang="en-US" altLang="zh-CN" sz="2800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stores partial datas.</a:t>
            </a:r>
          </a:p>
          <a:p>
            <a:endParaRPr lang="en-US" altLang="zh-CN" sz="2800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/>
              <a:t/>
            </a:r>
            <a:br>
              <a:rPr lang="en-US" altLang="zh-CN" sz="2800"/>
            </a:br>
            <a:endParaRPr lang="en-US" altLang="zh-CN" sz="2800"/>
          </a:p>
          <a:p>
            <a:pPr marL="0" indent="0">
              <a:buNone/>
            </a:pPr>
            <a:r>
              <a:rPr lang="en-US" altLang="zh-CN" sz="3500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the addressing and storage in the whole network can be realized.</a:t>
            </a:r>
          </a:p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8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Can It Be Used?</a:t>
            </a:r>
            <a:endParaRPr lang="zh-CN" altLang="en-US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3200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DHTs form an infrastructure that can be used to build more complex services, such as </a:t>
            </a:r>
            <a:r>
              <a:rPr lang="en-US" altLang="zh-CN" sz="3200" cap="none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Anycast"/>
              </a:rPr>
              <a:t>anycast</a:t>
            </a:r>
            <a:r>
              <a:rPr lang="en-US" altLang="zh-CN" sz="3200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cooperative </a:t>
            </a:r>
            <a:r>
              <a:rPr lang="en-US" altLang="zh-CN" sz="3200" cap="none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Web cache"/>
              </a:rPr>
              <a:t>web caching</a:t>
            </a:r>
            <a:r>
              <a:rPr lang="en-US" altLang="zh-CN" sz="3200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sz="3200" cap="none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Distributed file system"/>
              </a:rPr>
              <a:t>distributed file systems</a:t>
            </a:r>
            <a:r>
              <a:rPr lang="en-US" altLang="zh-CN" sz="3200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sz="3200" cap="none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 tooltip="Domain name system"/>
              </a:rPr>
              <a:t>domain name services</a:t>
            </a:r>
            <a:r>
              <a:rPr lang="en-US" altLang="zh-CN" sz="3200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sz="3200" cap="none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 tooltip="Instant messaging"/>
              </a:rPr>
              <a:t>instant messaging</a:t>
            </a:r>
            <a:r>
              <a:rPr lang="en-US" altLang="zh-CN" sz="3200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sz="3200" cap="none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 tooltip="Multicast"/>
              </a:rPr>
              <a:t>multicast</a:t>
            </a:r>
            <a:r>
              <a:rPr lang="en-US" altLang="zh-CN" sz="3200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also </a:t>
            </a:r>
            <a:r>
              <a:rPr lang="en-US" altLang="zh-CN" sz="3200" cap="none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 tooltip="Peer-to-peer"/>
              </a:rPr>
              <a:t>peer-to-peer</a:t>
            </a:r>
            <a:r>
              <a:rPr lang="en-US" altLang="zh-CN" sz="3200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3200" cap="none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 tooltip="File sharing"/>
              </a:rPr>
              <a:t>file sharing</a:t>
            </a:r>
            <a:r>
              <a:rPr lang="en-US" altLang="zh-CN" sz="3200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altLang="zh-CN" sz="3200" cap="none" smtClean="0">
                <a:latin typeface="Times New Roman" panose="02020603050405020304" pitchFamily="18" charset="0"/>
                <a:cs typeface="Times New Roman" panose="02020603050405020304" pitchFamily="18" charset="0"/>
                <a:hlinkClick r:id="rId11" tooltip="Content distribution"/>
              </a:rPr>
              <a:t>content distribution</a:t>
            </a:r>
            <a:r>
              <a:rPr lang="en-US" altLang="zh-CN" sz="3200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systems.</a:t>
            </a:r>
            <a:endParaRPr lang="zh-CN" altLang="en-US" sz="3200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0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4322</TotalTime>
  <Words>324</Words>
  <Application>Microsoft Office PowerPoint</Application>
  <PresentationFormat>宽屏</PresentationFormat>
  <Paragraphs>40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Times New Roman</vt:lpstr>
      <vt:lpstr>Tw Cen MT</vt:lpstr>
      <vt:lpstr>水滴</vt:lpstr>
      <vt:lpstr>Distributed Hash Table (DHT)</vt:lpstr>
      <vt:lpstr>Traditional Hash Table</vt:lpstr>
      <vt:lpstr>Distributed Hash Table</vt:lpstr>
      <vt:lpstr>The DHT for Storage and Retrieval</vt:lpstr>
      <vt:lpstr>Two Points Of dhts</vt:lpstr>
      <vt:lpstr>Where Can It Be Used?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64</cp:revision>
  <dcterms:created xsi:type="dcterms:W3CDTF">2017-10-29T10:53:49Z</dcterms:created>
  <dcterms:modified xsi:type="dcterms:W3CDTF">2017-11-02T11:32:23Z</dcterms:modified>
</cp:coreProperties>
</file>