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8" r:id="rId5"/>
    <p:sldId id="259" r:id="rId6"/>
    <p:sldId id="257" r:id="rId7"/>
    <p:sldId id="260" r:id="rId8"/>
    <p:sldId id="261" r:id="rId9"/>
    <p:sldId id="262" r:id="rId10"/>
    <p:sldId id="263" r:id="rId11"/>
    <p:sldId id="264" r:id="rId12"/>
    <p:sldId id="265" r:id="rId13"/>
    <p:sldId id="270"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93"/>
    <p:restoredTop sz="67163"/>
  </p:normalViewPr>
  <p:slideViewPr>
    <p:cSldViewPr snapToGrid="0" snapToObjects="1">
      <p:cViewPr>
        <p:scale>
          <a:sx n="69" d="100"/>
          <a:sy n="69" d="100"/>
        </p:scale>
        <p:origin x="10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ED6A-3823-3948-8EFA-706F43CF993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3B1A-72F2-0B45-A9AB-59FCA552F69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4" Type="http://schemas.openxmlformats.org/officeDocument/2006/relationships/hyperlink" Target="https://en.wikipedia.org/wiki/Fair_cake-cutting" TargetMode="External"/><Relationship Id="rId3" Type="http://schemas.openxmlformats.org/officeDocument/2006/relationships/hyperlink" Target="https://en.wikipedia.org/wiki/Mathematical_model"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Today I’m going to talk about </a:t>
            </a:r>
            <a:r>
              <a:rPr lang="zh-CN" altLang="zh-CN" sz="1200" dirty="0" smtClean="0"/>
              <a:t>Generative adversarial network</a:t>
            </a:r>
            <a:r>
              <a:rPr lang="zh-CN" altLang="en-US" sz="1200" dirty="0" smtClean="0"/>
              <a:t> </a:t>
            </a:r>
            <a:r>
              <a:rPr lang="zh-CN" altLang="zh-CN" sz="1200" kern="1200" dirty="0" smtClean="0">
                <a:solidFill>
                  <a:schemeClr val="tx1"/>
                </a:solidFill>
                <a:effectLst/>
                <a:latin typeface="+mn-lt"/>
                <a:ea typeface="+mn-ea"/>
                <a:cs typeface="+mn-cs"/>
              </a:rPr>
              <a:t>proposed in 2014 and </a:t>
            </a:r>
            <a:r>
              <a:rPr lang="en-US" altLang="zh-CN" sz="1200" kern="1200" dirty="0" smtClean="0">
                <a:solidFill>
                  <a:schemeClr val="tx1"/>
                </a:solidFill>
                <a:effectLst/>
                <a:latin typeface="+mn-lt"/>
                <a:ea typeface="+mn-ea"/>
                <a:cs typeface="+mn-cs"/>
              </a:rPr>
              <a:t>it’s</a:t>
            </a:r>
            <a:r>
              <a:rPr lang="zh-CN" altLang="en-US"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big progress in these years.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this research in 2016 showed a satisfactory results as we can see.</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the last progress I’m going to talk about is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Using GANs to generate super resolution image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2016, a research team of twitter offered a brand new </a:t>
            </a:r>
            <a:r>
              <a:rPr lang="en-US" altLang="zh-CN" sz="1200" b="1" i="1" kern="1200" dirty="0" smtClean="0">
                <a:solidFill>
                  <a:schemeClr val="tx1"/>
                </a:solidFill>
                <a:effectLst/>
                <a:latin typeface="+mn-lt"/>
                <a:ea typeface="+mn-ea"/>
                <a:cs typeface="+mn-cs"/>
              </a:rPr>
              <a:t>loss function </a:t>
            </a:r>
            <a:r>
              <a:rPr lang="en-US" altLang="zh-CN" sz="1200" kern="1200" dirty="0" smtClean="0">
                <a:solidFill>
                  <a:schemeClr val="tx1"/>
                </a:solidFill>
                <a:effectLst/>
                <a:latin typeface="+mn-lt"/>
                <a:ea typeface="+mn-ea"/>
                <a:cs typeface="+mn-cs"/>
              </a:rPr>
              <a:t>of GANs that enables the network to recover realistic textures and grained details from images that have been heavily damages.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This loss function can be divided into two parts, the adversarial loss and the content loss. the adversarial loss encourages images that look more natural and the content loss makes sure that the new image has similar features to the original low res image.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a word, this makes sure that the final image can be more natural in the process of increasing resolution without losing original features. It can also be thought that it focus more on natural image instead of the precision of original pixels.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GAN is a new method as well as the adversarial training which is awarded as the coolest thing since sliced bread. It still has to overcome many obstructs to achieve the ideal process that two network can be improved in same pace, but it truly opens another door for the training of AI.</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That’s</a:t>
            </a:r>
            <a:r>
              <a:rPr kumimoji="1" lang="zh-CN" altLang="en-US" dirty="0" smtClean="0"/>
              <a:t> </a:t>
            </a:r>
            <a:r>
              <a:rPr kumimoji="1" lang="en-US" altLang="zh-CN" dirty="0" smtClean="0"/>
              <a:t>all</a:t>
            </a:r>
            <a:r>
              <a:rPr kumimoji="1" lang="zh-CN" altLang="en-US" dirty="0" smtClean="0"/>
              <a:t> </a:t>
            </a:r>
            <a:r>
              <a:rPr kumimoji="1" lang="en-US" altLang="zh-CN" dirty="0" smtClean="0"/>
              <a:t>thank</a:t>
            </a:r>
            <a:r>
              <a:rPr kumimoji="1" lang="zh-CN" altLang="en-US" dirty="0" smtClean="0"/>
              <a:t> </a:t>
            </a:r>
            <a:r>
              <a:rPr kumimoji="1" lang="en-US" altLang="zh-CN" dirty="0" smtClean="0"/>
              <a:t>you</a:t>
            </a:r>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Now AI already lets machines do a lot of things. But we have a prospection that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People can interact with machines in a more natural way.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help with the improvement of machines, the generative adversarial network was brought out by Ian </a:t>
            </a:r>
            <a:r>
              <a:rPr lang="en-US" altLang="zh-CN" sz="1200" kern="1200" dirty="0" err="1" smtClean="0">
                <a:solidFill>
                  <a:schemeClr val="tx1"/>
                </a:solidFill>
                <a:effectLst/>
                <a:latin typeface="+mn-lt"/>
                <a:ea typeface="+mn-ea"/>
                <a:cs typeface="+mn-cs"/>
              </a:rPr>
              <a:t>Goodfellow</a:t>
            </a:r>
            <a:r>
              <a:rPr lang="en-US" altLang="zh-CN" sz="1200" kern="1200" dirty="0" smtClean="0">
                <a:solidFill>
                  <a:schemeClr val="tx1"/>
                </a:solidFill>
                <a:effectLst/>
                <a:latin typeface="+mn-lt"/>
                <a:ea typeface="+mn-ea"/>
                <a:cs typeface="+mn-cs"/>
              </a:rPr>
              <a:t> in 2014 that two artificial neural networks containing a generator and a discriminator update each other through a combating game inspired by zero-sum game.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So</a:t>
            </a:r>
            <a:r>
              <a:rPr lang="zh-CN" altLang="en-US" sz="1200" b="1"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what</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is</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zero-sum</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game</a:t>
            </a:r>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It</a:t>
            </a:r>
            <a:r>
              <a:rPr lang="en-US" altLang="zh-CN" sz="1200" b="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 a </a:t>
            </a:r>
            <a:r>
              <a:rPr lang="en-US" altLang="zh-CN" sz="1200" u="sng" kern="1200" dirty="0" smtClean="0">
                <a:solidFill>
                  <a:schemeClr val="tx1"/>
                </a:solidFill>
                <a:effectLst/>
                <a:latin typeface="+mn-lt"/>
                <a:ea typeface="+mn-ea"/>
                <a:cs typeface="+mn-cs"/>
                <a:hlinkClick r:id="rId3"/>
              </a:rPr>
              <a:t>mathematical representation</a:t>
            </a:r>
            <a:r>
              <a:rPr lang="en-US" altLang="zh-CN" sz="1200" kern="1200" dirty="0" smtClean="0">
                <a:solidFill>
                  <a:schemeClr val="tx1"/>
                </a:solidFill>
                <a:effectLst/>
                <a:latin typeface="+mn-lt"/>
                <a:ea typeface="+mn-ea"/>
                <a:cs typeface="+mn-cs"/>
              </a:rPr>
              <a:t> of a situation where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 total gains balance the total losses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of</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all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participates. Just like, </a:t>
            </a:r>
            <a:r>
              <a:rPr lang="en-US" altLang="zh-CN" sz="1200" u="sng" kern="1200" dirty="0" smtClean="0">
                <a:solidFill>
                  <a:schemeClr val="tx1"/>
                </a:solidFill>
                <a:effectLst/>
                <a:latin typeface="+mn-lt"/>
                <a:ea typeface="+mn-ea"/>
                <a:cs typeface="+mn-cs"/>
                <a:hlinkClick r:id="rId4"/>
              </a:rPr>
              <a:t>cutting a cake</a:t>
            </a:r>
            <a:r>
              <a:rPr lang="en-US" altLang="zh-CN" sz="1200" kern="1200" dirty="0" smtClean="0">
                <a:solidFill>
                  <a:schemeClr val="tx1"/>
                </a:solidFill>
                <a:effectLst/>
                <a:latin typeface="+mn-lt"/>
                <a:ea typeface="+mn-ea"/>
                <a:cs typeface="+mn-cs"/>
              </a:rPr>
              <a:t>, where taking a larger piece reduces the amount of cake available for others. And the cake cannot be enlarged anyhow.</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back</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GAN.</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“generator” network creates images based on random data. 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Researchers train the second “discriminator” network through machine learning to be able to tell the difference between a real image and a data file of</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shapes and colors. The discriminator then analyzes a series of files, some from a database of real images and others created by the generator network.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the beginning, the generator is not very good at creating realistic images and the discriminator easily flags them as fakes.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Eventually, the generator is supposed to learn from the discriminator’s responses 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(click) begin to produce increasingly more realistic images.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way the generator and discriminator are adversaries, with the former trying to fool the latter and the latter trying to avoid being fooled.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It also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comes concerns 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beginning</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that GANs are not stable, and it might never get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start to learn or generate what we want. But in the last few years, some progresses have already made.</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first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I’m</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going</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to</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introduce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application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of</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Laplacian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pyramid.</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One of the most important appilication of GAN is to generate photographs that look at least real to human observers, </a:t>
            </a:r>
            <a:r>
              <a:rPr lang="en-US" altLang="zh-CN" sz="1200" kern="1200" dirty="0" smtClean="0">
                <a:solidFill>
                  <a:schemeClr val="tx1"/>
                </a:solidFill>
                <a:effectLst/>
                <a:latin typeface="+mn-lt"/>
                <a:ea typeface="+mn-ea"/>
                <a:cs typeface="+mn-cs"/>
              </a:rPr>
              <a:t>with</a:t>
            </a:r>
            <a:r>
              <a:rPr lang="zh-CN" altLang="zh-CN" sz="1200" kern="1200" dirty="0" smtClean="0">
                <a:solidFill>
                  <a:schemeClr val="tx1"/>
                </a:solidFill>
                <a:effectLst/>
                <a:latin typeface="+mn-lt"/>
                <a:ea typeface="+mn-ea"/>
                <a:cs typeface="+mn-cs"/>
              </a:rPr>
              <a:t> many realistic characteristics, which require </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large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amount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of</a:t>
            </a:r>
            <a:r>
              <a:rPr lang="zh-CN" altLang="en-US" sz="1200" kern="1200" baseline="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training.</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It is known that </a:t>
            </a:r>
            <a:r>
              <a:rPr lang="zh-CN" altLang="zh-CN" sz="1200" i="1" kern="1200" dirty="0" smtClean="0">
                <a:solidFill>
                  <a:schemeClr val="tx1"/>
                </a:solidFill>
                <a:effectLst/>
                <a:latin typeface="+mn-lt"/>
                <a:ea typeface="+mn-ea"/>
                <a:cs typeface="+mn-cs"/>
              </a:rPr>
              <a:t>CNN</a:t>
            </a:r>
            <a:r>
              <a:rPr lang="en-US" altLang="zh-CN" sz="1200" kern="1200" dirty="0" smtClean="0">
                <a:solidFill>
                  <a:schemeClr val="tx1"/>
                </a:solidFill>
                <a:effectLst/>
                <a:latin typeface="+mn-lt"/>
                <a:ea typeface="+mn-ea"/>
                <a:cs typeface="+mn-cs"/>
              </a:rPr>
              <a:t>(</a:t>
            </a:r>
            <a:r>
              <a:rPr kumimoji="1" lang="en-US" altLang="zh-CN" sz="1200" dirty="0" smtClean="0"/>
              <a:t>Convolutional</a:t>
            </a:r>
            <a:r>
              <a:rPr kumimoji="1" lang="zh-CN" altLang="en-US" sz="1200" dirty="0" smtClean="0"/>
              <a:t> </a:t>
            </a:r>
            <a:r>
              <a:rPr kumimoji="1" lang="en-US" altLang="zh-CN" sz="1200" dirty="0" smtClean="0"/>
              <a:t>neural</a:t>
            </a:r>
            <a:r>
              <a:rPr kumimoji="1" lang="zh-CN" altLang="en-US" sz="1200" dirty="0" smtClean="0"/>
              <a:t> </a:t>
            </a:r>
            <a:r>
              <a:rPr kumimoji="1" lang="en-US" altLang="zh-CN" sz="1200" dirty="0" smtClean="0"/>
              <a:t>networks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can be used to increase the resolution of pictures.</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In 2014, researchers stated that using a series of network based on CNN framwork to produce pictures </a:t>
            </a:r>
            <a:r>
              <a:rPr lang="en-US" altLang="zh-CN" sz="1200" kern="1200" dirty="0" smtClean="0">
                <a:solidFill>
                  <a:schemeClr val="tx1"/>
                </a:solidFill>
                <a:effectLst/>
                <a:latin typeface="+mn-lt"/>
                <a:ea typeface="+mn-ea"/>
                <a:cs typeface="+mn-cs"/>
              </a:rPr>
              <a:t>can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produce</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much</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higher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resolution. </a:t>
            </a:r>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other word, every layer of the pyramid will produce a higher resolution outcome which will be used as the input of next layer.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 this application makes the learning process of GAN sequential, which means completing the learning process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step by step instead of in one time.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second progress is about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using GANs to transform text to image</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this task including 2 main parts.</a:t>
            </a:r>
            <a:endParaRPr lang="zh-CN" altLang="zh-CN" sz="1200" kern="1200" dirty="0" smtClean="0">
              <a:solidFill>
                <a:schemeClr val="tx1"/>
              </a:solidFill>
              <a:effectLst/>
              <a:latin typeface="+mn-lt"/>
              <a:ea typeface="+mn-ea"/>
              <a:cs typeface="+mn-cs"/>
            </a:endParaRPr>
          </a:p>
          <a:p>
            <a:pPr lvl="0"/>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using natural language process to understand the content</a:t>
            </a:r>
            <a:endParaRPr lang="zh-CN" altLang="zh-CN" sz="1200" kern="1200" dirty="0" smtClean="0">
              <a:solidFill>
                <a:schemeClr val="tx1"/>
              </a:solidFill>
              <a:effectLst/>
              <a:latin typeface="+mn-lt"/>
              <a:ea typeface="+mn-ea"/>
              <a:cs typeface="+mn-cs"/>
            </a:endParaRPr>
          </a:p>
          <a:p>
            <a:pPr lvl="0"/>
            <a:r>
              <a:rPr lang="en-US" altLang="zh-CN" sz="1200" b="1" kern="1200" dirty="0" smtClean="0">
                <a:solidFill>
                  <a:schemeClr val="tx1"/>
                </a:solidFill>
                <a:effectLst/>
                <a:latin typeface="+mn-lt"/>
                <a:ea typeface="+mn-ea"/>
                <a:cs typeface="+mn-cs"/>
              </a:rPr>
              <a:t>2.</a:t>
            </a:r>
            <a:r>
              <a:rPr lang="zh-CN" altLang="en-US" sz="1200" b="1"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using generator net to present</a:t>
            </a:r>
            <a:r>
              <a:rPr lang="zh-CN" altLang="en-US" sz="1200" b="1"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the meaning by a natural image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which means the discriminator has to make sure that “fake” or unnatural images are rejected as well as images that mismatch the text. </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To achieve these goals, both of the generator and discriminator are equipped with text encoder which can create text attributes as conditions of the training process of GAN.</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9F23B1A-72F2-0B45-A9AB-59FCA552F697}"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7D64E2CA-4E84-3C44-97DF-EFBEBA64F5B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569812B-F557-594E-9A72-B802287651E9}"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4E2CA-4E84-3C44-97DF-EFBEBA64F5B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9812B-F557-594E-9A72-B802287651E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2947" y="1122363"/>
            <a:ext cx="9930064" cy="2387600"/>
          </a:xfrm>
        </p:spPr>
        <p:txBody>
          <a:bodyPr>
            <a:normAutofit/>
          </a:bodyPr>
          <a:lstStyle/>
          <a:p>
            <a:r>
              <a:rPr lang="zh-CN" altLang="zh-CN" sz="4800" dirty="0"/>
              <a:t>Generative adversarial </a:t>
            </a:r>
            <a:r>
              <a:rPr lang="zh-CN" altLang="zh-CN" sz="4800" dirty="0" smtClean="0"/>
              <a:t>network</a:t>
            </a:r>
            <a:r>
              <a:rPr lang="zh-CN" altLang="en-US" sz="4800" dirty="0" smtClean="0"/>
              <a:t> </a:t>
            </a:r>
            <a:r>
              <a:rPr lang="en-US" altLang="zh-CN" sz="4800" dirty="0" smtClean="0"/>
              <a:t>(GAN)</a:t>
            </a:r>
            <a:endParaRPr kumimoji="1" lang="zh-CN" altLang="en-US" sz="4800" dirty="0"/>
          </a:p>
        </p:txBody>
      </p:sp>
      <p:sp>
        <p:nvSpPr>
          <p:cNvPr id="3" name="副标题 2"/>
          <p:cNvSpPr>
            <a:spLocks noGrp="1"/>
          </p:cNvSpPr>
          <p:nvPr>
            <p:ph type="subTitle" idx="1"/>
          </p:nvPr>
        </p:nvSpPr>
        <p:spPr>
          <a:xfrm>
            <a:off x="1524000" y="3850104"/>
            <a:ext cx="9144000" cy="1407695"/>
          </a:xfrm>
        </p:spPr>
        <p:txBody>
          <a:bodyPr/>
          <a:lstStyle/>
          <a:p>
            <a:r>
              <a:rPr kumimoji="1" lang="en-US" altLang="zh-CN" dirty="0" smtClean="0"/>
              <a:t>Liu</a:t>
            </a:r>
            <a:r>
              <a:rPr kumimoji="1" lang="zh-CN" altLang="en-US" dirty="0" smtClean="0"/>
              <a:t> </a:t>
            </a:r>
            <a:r>
              <a:rPr kumimoji="1" lang="en-US" altLang="zh-CN" dirty="0" err="1" smtClean="0"/>
              <a:t>jinyu</a:t>
            </a:r>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25952"/>
            <a:ext cx="12192000" cy="5232048"/>
          </a:xfrm>
          <a:prstGeom prst="rect">
            <a:avLst/>
          </a:prstGeom>
        </p:spPr>
      </p:pic>
      <p:sp>
        <p:nvSpPr>
          <p:cNvPr id="3" name="标题 1"/>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3600" dirty="0" smtClean="0"/>
              <a:t>Using GANs to transform text to image</a:t>
            </a:r>
            <a:endParaRPr lang="zh-CN" altLang="zh-CN" sz="3600" dirty="0"/>
          </a:p>
        </p:txBody>
      </p:sp>
      <p:sp>
        <p:nvSpPr>
          <p:cNvPr id="4" name="文本框 3"/>
          <p:cNvSpPr txBox="1"/>
          <p:nvPr/>
        </p:nvSpPr>
        <p:spPr>
          <a:xfrm>
            <a:off x="11492204" y="41959"/>
            <a:ext cx="1399592" cy="646331"/>
          </a:xfrm>
          <a:prstGeom prst="rect">
            <a:avLst/>
          </a:prstGeom>
          <a:noFill/>
        </p:spPr>
        <p:txBody>
          <a:bodyPr wrap="square" rtlCol="0">
            <a:spAutoFit/>
          </a:bodyPr>
          <a:lstStyle/>
          <a:p>
            <a:r>
              <a:rPr kumimoji="1" lang="en-US" altLang="zh-CN" sz="3600" smtClean="0"/>
              <a:t>P9</a:t>
            </a:r>
            <a:endParaRPr kumimoji="1" lang="zh-CN" alt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3600" dirty="0" smtClean="0"/>
              <a:t>Using GANs to generate super resolution image</a:t>
            </a:r>
            <a:endParaRPr lang="zh-CN" altLang="zh-CN" sz="36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7000" y="1399592"/>
            <a:ext cx="9398000" cy="5029200"/>
          </a:xfrm>
          <a:prstGeom prst="rect">
            <a:avLst/>
          </a:prstGeom>
        </p:spPr>
      </p:pic>
      <p:sp>
        <p:nvSpPr>
          <p:cNvPr id="4" name="文本框 3"/>
          <p:cNvSpPr txBox="1"/>
          <p:nvPr/>
        </p:nvSpPr>
        <p:spPr>
          <a:xfrm>
            <a:off x="11297817" y="6105626"/>
            <a:ext cx="1399592" cy="646331"/>
          </a:xfrm>
          <a:prstGeom prst="rect">
            <a:avLst/>
          </a:prstGeom>
          <a:noFill/>
        </p:spPr>
        <p:txBody>
          <a:bodyPr wrap="square" rtlCol="0">
            <a:spAutoFit/>
          </a:bodyPr>
          <a:lstStyle/>
          <a:p>
            <a:r>
              <a:rPr kumimoji="1" lang="en-US" altLang="zh-CN" sz="3600" smtClean="0"/>
              <a:t>P10</a:t>
            </a:r>
            <a:endParaRPr kumimoji="1" lang="zh-CN" alt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861" y="2567149"/>
            <a:ext cx="10515600" cy="1325563"/>
          </a:xfrm>
        </p:spPr>
        <p:txBody>
          <a:bodyPr/>
          <a:lstStyle/>
          <a:p>
            <a:pPr algn="ctr"/>
            <a:r>
              <a:rPr kumimoji="1" lang="en-US" altLang="zh-CN" dirty="0" smtClean="0"/>
              <a:t>THANK</a:t>
            </a:r>
            <a:r>
              <a:rPr kumimoji="1" lang="zh-CN" altLang="en-US" dirty="0" smtClean="0"/>
              <a:t> </a:t>
            </a:r>
            <a:r>
              <a:rPr kumimoji="1" lang="en-US" altLang="zh-CN" dirty="0" smtClean="0"/>
              <a:t>YOU</a:t>
            </a:r>
            <a:r>
              <a:rPr kumimoji="1" lang="zh-CN" altLang="en-US" dirty="0" smtClean="0"/>
              <a:t> </a:t>
            </a:r>
            <a:r>
              <a:rPr kumimoji="1" lang="en-US" altLang="zh-CN" dirty="0" smtClean="0"/>
              <a:t>FOR</a:t>
            </a:r>
            <a:r>
              <a:rPr kumimoji="1" lang="zh-CN" altLang="en-US" dirty="0" smtClean="0"/>
              <a:t> </a:t>
            </a:r>
            <a:r>
              <a:rPr kumimoji="1" lang="en-US" altLang="zh-CN" dirty="0" smtClean="0"/>
              <a:t>LISTENING</a:t>
            </a:r>
            <a:endParaRPr kumimoji="1"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Generative adversarial network</a:t>
            </a:r>
            <a:endParaRPr kumimoji="1" lang="zh-CN" altLang="en-US" dirty="0"/>
          </a:p>
        </p:txBody>
      </p:sp>
      <p:sp>
        <p:nvSpPr>
          <p:cNvPr id="3" name="内容占位符 2"/>
          <p:cNvSpPr>
            <a:spLocks noGrp="1"/>
          </p:cNvSpPr>
          <p:nvPr>
            <p:ph idx="1"/>
          </p:nvPr>
        </p:nvSpPr>
        <p:spPr/>
        <p:txBody>
          <a:bodyPr/>
          <a:lstStyle/>
          <a:p>
            <a:pPr>
              <a:lnSpc>
                <a:spcPct val="150000"/>
              </a:lnSpc>
            </a:pPr>
            <a:r>
              <a:rPr lang="en-US" altLang="zh-CN" dirty="0" smtClean="0"/>
              <a:t>The birth of GANs </a:t>
            </a:r>
            <a:endParaRPr lang="en-US" altLang="zh-CN" dirty="0" smtClean="0"/>
          </a:p>
          <a:p>
            <a:pPr>
              <a:lnSpc>
                <a:spcPct val="150000"/>
              </a:lnSpc>
            </a:pPr>
            <a:r>
              <a:rPr lang="en-US" altLang="zh-CN" dirty="0" smtClean="0"/>
              <a:t>LAPGANs </a:t>
            </a:r>
            <a:r>
              <a:rPr lang="en-US" altLang="zh-CN" dirty="0"/>
              <a:t>- The application of Laplacian Pyramid</a:t>
            </a:r>
            <a:r>
              <a:rPr lang="zh-CN" altLang="zh-CN" dirty="0" smtClean="0">
                <a:effectLst/>
              </a:rPr>
              <a:t> </a:t>
            </a:r>
            <a:endParaRPr lang="en-US" altLang="zh-CN" dirty="0" smtClean="0">
              <a:effectLst/>
            </a:endParaRPr>
          </a:p>
          <a:p>
            <a:pPr>
              <a:lnSpc>
                <a:spcPct val="150000"/>
              </a:lnSpc>
            </a:pPr>
            <a:r>
              <a:rPr lang="en-US" altLang="zh-CN" dirty="0" smtClean="0"/>
              <a:t>Using </a:t>
            </a:r>
            <a:r>
              <a:rPr lang="en-US" altLang="zh-CN" dirty="0"/>
              <a:t>GANs to transform text to image</a:t>
            </a:r>
            <a:endParaRPr lang="zh-CN" altLang="zh-CN" dirty="0"/>
          </a:p>
          <a:p>
            <a:pPr>
              <a:lnSpc>
                <a:spcPct val="150000"/>
              </a:lnSpc>
            </a:pPr>
            <a:r>
              <a:rPr lang="en-US" altLang="zh-CN" dirty="0"/>
              <a:t>Using GANs to generate super resolution </a:t>
            </a:r>
            <a:r>
              <a:rPr lang="en-US" altLang="zh-CN" dirty="0" smtClean="0"/>
              <a:t>image</a:t>
            </a:r>
            <a:endParaRPr lang="zh-CN" altLang="zh-CN" dirty="0"/>
          </a:p>
        </p:txBody>
      </p:sp>
      <p:sp>
        <p:nvSpPr>
          <p:cNvPr id="4" name="文本框 3"/>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P1</a:t>
            </a:r>
            <a:endParaRPr kumimoji="1" lang="zh-CN" alt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3950" y="1420239"/>
            <a:ext cx="3867617" cy="3941053"/>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464" t="3061" r="945" b="3039"/>
          <a:stretch>
            <a:fillRect/>
          </a:stretch>
        </p:blipFill>
        <p:spPr>
          <a:xfrm>
            <a:off x="6011694" y="2334638"/>
            <a:ext cx="4708187" cy="1790322"/>
          </a:xfrm>
          <a:prstGeom prst="rect">
            <a:avLst/>
          </a:prstGeom>
        </p:spPr>
      </p:pic>
      <p:sp>
        <p:nvSpPr>
          <p:cNvPr id="6" name="标题 1"/>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smtClean="0"/>
              <a:t>The birth of GANs</a:t>
            </a:r>
            <a:endParaRPr kumimoji="1" lang="zh-CN" altLang="en-US" sz="3600" dirty="0"/>
          </a:p>
        </p:txBody>
      </p:sp>
      <p:sp>
        <p:nvSpPr>
          <p:cNvPr id="7" name="文本框 6"/>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P2</a:t>
            </a:r>
            <a:endParaRPr kumimoji="1"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c912c66c2524b659912dd8602eeec8b.jpeg"/>
          <p:cNvPicPr/>
          <p:nvPr/>
        </p:nvPicPr>
        <p:blipFill>
          <a:blip r:embed="rId1">
            <a:extLst>
              <a:ext uri="{28A0092B-C50C-407E-A947-70E740481C1C}">
                <a14:useLocalDpi xmlns:a14="http://schemas.microsoft.com/office/drawing/2010/main" val="0"/>
              </a:ext>
            </a:extLst>
          </a:blip>
          <a:srcRect/>
          <a:stretch>
            <a:fillRect/>
          </a:stretch>
        </p:blipFill>
        <p:spPr bwMode="auto">
          <a:xfrm>
            <a:off x="1798041" y="1296771"/>
            <a:ext cx="8690665" cy="3793845"/>
          </a:xfrm>
          <a:prstGeom prst="rect">
            <a:avLst/>
          </a:prstGeom>
          <a:noFill/>
          <a:ln>
            <a:noFill/>
          </a:ln>
        </p:spPr>
      </p:pic>
      <p:sp>
        <p:nvSpPr>
          <p:cNvPr id="3" name="标题 1"/>
          <p:cNvSpPr txBox="1"/>
          <p:nvPr/>
        </p:nvSpPr>
        <p:spPr>
          <a:xfrm>
            <a:off x="885573" y="544279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smtClean="0"/>
              <a:t>GAN</a:t>
            </a:r>
            <a:endParaRPr kumimoji="1" lang="zh-CN" altLang="en-US" dirty="0"/>
          </a:p>
        </p:txBody>
      </p:sp>
      <p:sp>
        <p:nvSpPr>
          <p:cNvPr id="4" name="标题 1"/>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smtClean="0"/>
              <a:t>The birth of GANs</a:t>
            </a:r>
            <a:endParaRPr kumimoji="1" lang="zh-CN" altLang="en-US" sz="3600" dirty="0"/>
          </a:p>
        </p:txBody>
      </p:sp>
      <p:sp>
        <p:nvSpPr>
          <p:cNvPr id="5" name="文本框 4"/>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P3</a:t>
            </a:r>
            <a:endParaRPr kumimoji="1" lang="zh-CN" altLang="en-US" sz="3600" dirty="0"/>
          </a:p>
        </p:txBody>
      </p:sp>
      <p:pic>
        <p:nvPicPr>
          <p:cNvPr id="6" name="图片 5" descr="1496618597094-Screen-Shot-2017-06-04-at-42253-PM.png"/>
          <p:cNvPicPr/>
          <p:nvPr/>
        </p:nvPicPr>
        <p:blipFill>
          <a:blip r:embed="rId2">
            <a:extLst>
              <a:ext uri="{28A0092B-C50C-407E-A947-70E740481C1C}">
                <a14:useLocalDpi xmlns:a14="http://schemas.microsoft.com/office/drawing/2010/main" val="0"/>
              </a:ext>
            </a:extLst>
          </a:blip>
          <a:srcRect/>
          <a:stretch>
            <a:fillRect/>
          </a:stretch>
        </p:blipFill>
        <p:spPr bwMode="auto">
          <a:xfrm>
            <a:off x="7374787" y="3837818"/>
            <a:ext cx="4458933" cy="21509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smtClean="0"/>
              <a:t>The birth of GANs</a:t>
            </a:r>
            <a:endParaRPr kumimoji="1" lang="zh-CN" altLang="en-US" sz="3600" dirty="0"/>
          </a:p>
        </p:txBody>
      </p:sp>
      <p:sp>
        <p:nvSpPr>
          <p:cNvPr id="5" name="文本框 4"/>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P4</a:t>
            </a:r>
            <a:endParaRPr kumimoji="1" lang="zh-CN" altLang="en-US" sz="36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7461" y="1428117"/>
            <a:ext cx="8486765" cy="42075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LAPGANs - The application of Laplacian</a:t>
            </a:r>
            <a:r>
              <a:rPr lang="zh-CN" altLang="en-US" sz="3600" dirty="0" smtClean="0"/>
              <a:t> </a:t>
            </a:r>
            <a:r>
              <a:rPr lang="en-US" altLang="zh-CN" sz="3600" dirty="0" smtClean="0"/>
              <a:t>Pyramid</a:t>
            </a:r>
            <a:r>
              <a:rPr lang="zh-CN" altLang="zh-CN" sz="3600" dirty="0" smtClean="0">
                <a:effectLst/>
              </a:rPr>
              <a:t> </a:t>
            </a:r>
            <a:endParaRPr kumimoji="1" lang="zh-CN" altLang="en-US" sz="3600" dirty="0"/>
          </a:p>
        </p:txBody>
      </p:sp>
      <p:sp>
        <p:nvSpPr>
          <p:cNvPr id="5" name="文本框 4"/>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P5</a:t>
            </a:r>
            <a:endParaRPr kumimoji="1" lang="zh-CN" altLang="en-US" sz="36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7233" y="1690688"/>
            <a:ext cx="9977534" cy="3533710"/>
          </a:xfrm>
          <a:prstGeom prst="rect">
            <a:avLst/>
          </a:prstGeom>
        </p:spPr>
      </p:pic>
      <p:sp>
        <p:nvSpPr>
          <p:cNvPr id="7" name="文本框 6"/>
          <p:cNvSpPr txBox="1"/>
          <p:nvPr/>
        </p:nvSpPr>
        <p:spPr>
          <a:xfrm>
            <a:off x="3806891" y="5465514"/>
            <a:ext cx="5990253" cy="523220"/>
          </a:xfrm>
          <a:prstGeom prst="rect">
            <a:avLst/>
          </a:prstGeom>
          <a:noFill/>
        </p:spPr>
        <p:txBody>
          <a:bodyPr wrap="square" rtlCol="0">
            <a:spAutoFit/>
          </a:bodyPr>
          <a:lstStyle/>
          <a:p>
            <a:r>
              <a:rPr kumimoji="1" lang="en-US" altLang="zh-CN" sz="2800" dirty="0" smtClean="0"/>
              <a:t>Convolutional</a:t>
            </a:r>
            <a:r>
              <a:rPr kumimoji="1" lang="zh-CN" altLang="en-US" sz="2800" dirty="0" smtClean="0"/>
              <a:t> </a:t>
            </a:r>
            <a:r>
              <a:rPr kumimoji="1" lang="en-US" altLang="zh-CN" sz="2800" dirty="0" smtClean="0"/>
              <a:t>neural</a:t>
            </a:r>
            <a:r>
              <a:rPr kumimoji="1" lang="zh-CN" altLang="en-US" sz="2800" dirty="0" smtClean="0"/>
              <a:t> </a:t>
            </a:r>
            <a:r>
              <a:rPr kumimoji="1" lang="en-US" altLang="zh-CN" sz="2800" dirty="0" smtClean="0"/>
              <a:t>networks</a:t>
            </a:r>
            <a:endParaRPr kumimoji="1"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LAPGANs - The application of Laplacian</a:t>
            </a:r>
            <a:r>
              <a:rPr lang="zh-CN" altLang="en-US" sz="3600" dirty="0" smtClean="0"/>
              <a:t> </a:t>
            </a:r>
            <a:r>
              <a:rPr lang="en-US" altLang="zh-CN" sz="3600" dirty="0" smtClean="0"/>
              <a:t>Pyramid</a:t>
            </a:r>
            <a:r>
              <a:rPr lang="zh-CN" altLang="zh-CN" sz="3600" dirty="0" smtClean="0">
                <a:effectLst/>
              </a:rPr>
              <a:t> </a:t>
            </a:r>
            <a:endParaRPr kumimoji="1" lang="zh-CN" altLang="en-US" sz="36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7000" y="2451100"/>
            <a:ext cx="9398000" cy="2565400"/>
          </a:xfrm>
          <a:prstGeom prst="rect">
            <a:avLst/>
          </a:prstGeom>
        </p:spPr>
      </p:pic>
      <p:sp>
        <p:nvSpPr>
          <p:cNvPr id="4" name="文本框 3"/>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P6</a:t>
            </a:r>
            <a:endParaRPr kumimoji="1" lang="zh-CN" altLang="en-US" sz="3600" dirty="0"/>
          </a:p>
        </p:txBody>
      </p:sp>
      <p:sp>
        <p:nvSpPr>
          <p:cNvPr id="5" name="文本框 4"/>
          <p:cNvSpPr txBox="1"/>
          <p:nvPr/>
        </p:nvSpPr>
        <p:spPr>
          <a:xfrm>
            <a:off x="5057193" y="5253692"/>
            <a:ext cx="5990253" cy="523220"/>
          </a:xfrm>
          <a:prstGeom prst="rect">
            <a:avLst/>
          </a:prstGeom>
          <a:noFill/>
        </p:spPr>
        <p:txBody>
          <a:bodyPr wrap="square" rtlCol="0">
            <a:spAutoFit/>
          </a:bodyPr>
          <a:lstStyle/>
          <a:p>
            <a:r>
              <a:rPr lang="en-US" altLang="zh-CN" sz="2800"/>
              <a:t>LAPGANs</a:t>
            </a:r>
            <a:endParaRPr kumimoji="1"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3600" dirty="0" smtClean="0"/>
              <a:t>Using GANs to transform text to image</a:t>
            </a:r>
            <a:endParaRPr lang="zh-CN" altLang="zh-CN" sz="3600" dirty="0"/>
          </a:p>
        </p:txBody>
      </p:sp>
      <p:sp>
        <p:nvSpPr>
          <p:cNvPr id="3" name="文本框 2"/>
          <p:cNvSpPr txBox="1"/>
          <p:nvPr/>
        </p:nvSpPr>
        <p:spPr>
          <a:xfrm>
            <a:off x="4738399" y="2413216"/>
            <a:ext cx="8846976" cy="1569660"/>
          </a:xfrm>
          <a:prstGeom prst="rect">
            <a:avLst/>
          </a:prstGeom>
          <a:noFill/>
        </p:spPr>
        <p:txBody>
          <a:bodyPr wrap="square" rtlCol="0">
            <a:spAutoFit/>
          </a:bodyPr>
          <a:lstStyle/>
          <a:p>
            <a:pPr>
              <a:lnSpc>
                <a:spcPct val="150000"/>
              </a:lnSpc>
            </a:pPr>
            <a:r>
              <a:rPr kumimoji="1" lang="en-US" altLang="zh-CN" sz="2400" b="1" dirty="0" smtClean="0">
                <a:solidFill>
                  <a:srgbClr val="7030A0"/>
                </a:solidFill>
              </a:rPr>
              <a:t>TWO</a:t>
            </a:r>
            <a:r>
              <a:rPr kumimoji="1" lang="zh-CN" altLang="en-US" sz="2400" b="1" dirty="0" smtClean="0">
                <a:solidFill>
                  <a:srgbClr val="7030A0"/>
                </a:solidFill>
              </a:rPr>
              <a:t> </a:t>
            </a:r>
            <a:r>
              <a:rPr kumimoji="1" lang="en-US" altLang="zh-CN" sz="2400" b="1" dirty="0" smtClean="0">
                <a:solidFill>
                  <a:srgbClr val="7030A0"/>
                </a:solidFill>
              </a:rPr>
              <a:t>STEPS</a:t>
            </a:r>
            <a:endParaRPr kumimoji="1" lang="en-US" altLang="zh-CN" sz="2400" b="1" dirty="0" smtClean="0">
              <a:solidFill>
                <a:srgbClr val="7030A0"/>
              </a:solidFill>
            </a:endParaRPr>
          </a:p>
          <a:p>
            <a:pPr>
              <a:lnSpc>
                <a:spcPct val="150000"/>
              </a:lnSpc>
            </a:pPr>
            <a:r>
              <a:rPr kumimoji="1" lang="en-US" altLang="zh-CN" sz="2000" dirty="0" smtClean="0"/>
              <a:t>1.</a:t>
            </a:r>
            <a:r>
              <a:rPr kumimoji="1" lang="zh-CN" altLang="en-US" sz="2000" dirty="0" smtClean="0"/>
              <a:t> </a:t>
            </a:r>
            <a:r>
              <a:rPr kumimoji="1" lang="en-US" altLang="zh-CN" sz="2000" dirty="0" smtClean="0"/>
              <a:t>using </a:t>
            </a:r>
            <a:r>
              <a:rPr kumimoji="1" lang="en-US" altLang="zh-CN" sz="2000" i="1" dirty="0" smtClean="0"/>
              <a:t>natural language process </a:t>
            </a:r>
            <a:r>
              <a:rPr kumimoji="1" lang="en-US" altLang="zh-CN" sz="2000" dirty="0" smtClean="0"/>
              <a:t>to understand the content</a:t>
            </a:r>
            <a:endParaRPr kumimoji="1" lang="en-US" altLang="zh-CN" sz="2000" dirty="0" smtClean="0"/>
          </a:p>
          <a:p>
            <a:pPr>
              <a:lnSpc>
                <a:spcPct val="150000"/>
              </a:lnSpc>
            </a:pPr>
            <a:r>
              <a:rPr kumimoji="1" lang="en-US" altLang="zh-CN" sz="2000" dirty="0" smtClean="0"/>
              <a:t>2.</a:t>
            </a:r>
            <a:r>
              <a:rPr kumimoji="1" lang="zh-CN" altLang="en-US" sz="2000" dirty="0" smtClean="0"/>
              <a:t> </a:t>
            </a:r>
            <a:r>
              <a:rPr kumimoji="1" lang="en-US" altLang="zh-CN" sz="2000" dirty="0" smtClean="0"/>
              <a:t>using </a:t>
            </a:r>
            <a:r>
              <a:rPr kumimoji="1" lang="en-US" altLang="zh-CN" sz="2000" i="1" dirty="0" smtClean="0"/>
              <a:t>generator net </a:t>
            </a:r>
            <a:r>
              <a:rPr kumimoji="1" lang="en-US" altLang="zh-CN" sz="2000" dirty="0" smtClean="0"/>
              <a:t>to present the meaning by a natural image </a:t>
            </a:r>
            <a:endParaRPr kumimoji="1" lang="en-US" altLang="zh-CN" sz="2000" dirty="0" smtClean="0"/>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3245" r="58075" b="82032"/>
          <a:stretch>
            <a:fillRect/>
          </a:stretch>
        </p:blipFill>
        <p:spPr>
          <a:xfrm>
            <a:off x="875522" y="2413216"/>
            <a:ext cx="3862874" cy="1537095"/>
          </a:xfrm>
          <a:prstGeom prst="rect">
            <a:avLst/>
          </a:prstGeom>
        </p:spPr>
      </p:pic>
      <p:sp>
        <p:nvSpPr>
          <p:cNvPr id="5" name="文本框 4"/>
          <p:cNvSpPr txBox="1"/>
          <p:nvPr/>
        </p:nvSpPr>
        <p:spPr>
          <a:xfrm>
            <a:off x="1492898" y="4105470"/>
            <a:ext cx="3415005" cy="461665"/>
          </a:xfrm>
          <a:prstGeom prst="rect">
            <a:avLst/>
          </a:prstGeom>
          <a:noFill/>
        </p:spPr>
        <p:txBody>
          <a:bodyPr wrap="square" rtlCol="0">
            <a:spAutoFit/>
          </a:bodyPr>
          <a:lstStyle/>
          <a:p>
            <a:r>
              <a:rPr kumimoji="1" lang="en-US" altLang="zh-CN" sz="2400" dirty="0" smtClean="0">
                <a:solidFill>
                  <a:srgbClr val="7030A0"/>
                </a:solidFill>
              </a:rPr>
              <a:t>TEXT</a:t>
            </a:r>
            <a:r>
              <a:rPr kumimoji="1" lang="zh-CN" altLang="en-US" sz="2400" dirty="0" smtClean="0">
                <a:solidFill>
                  <a:srgbClr val="7030A0"/>
                </a:solidFill>
              </a:rPr>
              <a:t>      </a:t>
            </a:r>
            <a:r>
              <a:rPr kumimoji="1" lang="en-US" altLang="zh-CN" sz="2400" dirty="0" smtClean="0">
                <a:solidFill>
                  <a:srgbClr val="7030A0"/>
                </a:solidFill>
              </a:rPr>
              <a:t>—&gt;</a:t>
            </a:r>
            <a:r>
              <a:rPr kumimoji="1" lang="zh-CN" altLang="en-US" sz="2400" dirty="0" smtClean="0">
                <a:solidFill>
                  <a:srgbClr val="7030A0"/>
                </a:solidFill>
              </a:rPr>
              <a:t>    </a:t>
            </a:r>
            <a:r>
              <a:rPr kumimoji="1" lang="en-US" altLang="zh-CN" sz="2400" dirty="0" smtClean="0">
                <a:solidFill>
                  <a:srgbClr val="7030A0"/>
                </a:solidFill>
              </a:rPr>
              <a:t>IMAGE</a:t>
            </a:r>
            <a:endParaRPr kumimoji="1" lang="zh-CN" altLang="en-US" sz="2400" dirty="0">
              <a:solidFill>
                <a:srgbClr val="7030A0"/>
              </a:solidFill>
            </a:endParaRPr>
          </a:p>
        </p:txBody>
      </p:sp>
      <p:sp>
        <p:nvSpPr>
          <p:cNvPr id="6" name="文本框 5"/>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P7</a:t>
            </a:r>
            <a:endParaRPr kumimoji="1" lang="zh-CN" alt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3600" dirty="0" smtClean="0"/>
              <a:t>Using GANs to transform text to image</a:t>
            </a:r>
            <a:endParaRPr lang="zh-CN" altLang="zh-CN" sz="3600" dirty="0"/>
          </a:p>
        </p:txBody>
      </p:sp>
      <p:pic>
        <p:nvPicPr>
          <p:cNvPr id="3" name="图片 2" descr="5862569a8a366.jpeg"/>
          <p:cNvPicPr/>
          <p:nvPr/>
        </p:nvPicPr>
        <p:blipFill>
          <a:blip r:embed="rId1">
            <a:extLst>
              <a:ext uri="{28A0092B-C50C-407E-A947-70E740481C1C}">
                <a14:useLocalDpi xmlns:a14="http://schemas.microsoft.com/office/drawing/2010/main" val="0"/>
              </a:ext>
            </a:extLst>
          </a:blip>
          <a:srcRect/>
          <a:stretch>
            <a:fillRect/>
          </a:stretch>
        </p:blipFill>
        <p:spPr bwMode="auto">
          <a:xfrm>
            <a:off x="1126401" y="2575250"/>
            <a:ext cx="9939197" cy="2799183"/>
          </a:xfrm>
          <a:prstGeom prst="rect">
            <a:avLst/>
          </a:prstGeom>
          <a:noFill/>
          <a:ln>
            <a:noFill/>
          </a:ln>
        </p:spPr>
      </p:pic>
      <p:sp>
        <p:nvSpPr>
          <p:cNvPr id="4" name="文本框 3"/>
          <p:cNvSpPr txBox="1"/>
          <p:nvPr/>
        </p:nvSpPr>
        <p:spPr>
          <a:xfrm>
            <a:off x="11353800" y="5988734"/>
            <a:ext cx="1399592" cy="646331"/>
          </a:xfrm>
          <a:prstGeom prst="rect">
            <a:avLst/>
          </a:prstGeom>
          <a:noFill/>
        </p:spPr>
        <p:txBody>
          <a:bodyPr wrap="square" rtlCol="0">
            <a:spAutoFit/>
          </a:bodyPr>
          <a:lstStyle/>
          <a:p>
            <a:r>
              <a:rPr kumimoji="1" lang="en-US" altLang="zh-CN" sz="3600" dirty="0" smtClean="0"/>
              <a:t>P8</a:t>
            </a:r>
            <a:endParaRPr kumimoji="1" lang="zh-CN" altLang="en-US" sz="3600" dirty="0"/>
          </a:p>
        </p:txBody>
      </p:sp>
      <p:sp>
        <p:nvSpPr>
          <p:cNvPr id="5" name="文本框 4"/>
          <p:cNvSpPr txBox="1"/>
          <p:nvPr/>
        </p:nvSpPr>
        <p:spPr>
          <a:xfrm>
            <a:off x="4777274" y="1690688"/>
            <a:ext cx="5990253" cy="523220"/>
          </a:xfrm>
          <a:prstGeom prst="rect">
            <a:avLst/>
          </a:prstGeom>
          <a:noFill/>
        </p:spPr>
        <p:txBody>
          <a:bodyPr wrap="square" rtlCol="0">
            <a:spAutoFit/>
          </a:bodyPr>
          <a:lstStyle/>
          <a:p>
            <a:r>
              <a:rPr kumimoji="1" lang="en-US" altLang="zh-CN" sz="2800" dirty="0" smtClean="0">
                <a:solidFill>
                  <a:srgbClr val="7030A0"/>
                </a:solidFill>
              </a:rPr>
              <a:t>Text</a:t>
            </a:r>
            <a:r>
              <a:rPr kumimoji="1" lang="zh-CN" altLang="en-US" sz="2800" dirty="0" smtClean="0">
                <a:solidFill>
                  <a:srgbClr val="7030A0"/>
                </a:solidFill>
              </a:rPr>
              <a:t> </a:t>
            </a:r>
            <a:r>
              <a:rPr kumimoji="1" lang="en-US" altLang="zh-CN" sz="2800" dirty="0" smtClean="0">
                <a:solidFill>
                  <a:srgbClr val="7030A0"/>
                </a:solidFill>
              </a:rPr>
              <a:t>encoder</a:t>
            </a:r>
            <a:endParaRPr kumimoji="1" lang="zh-CN" altLang="en-US" sz="2800" dirty="0">
              <a:solidFill>
                <a:srgbClr val="7030A0"/>
              </a:solidFill>
            </a:endParaRPr>
          </a:p>
        </p:txBody>
      </p:sp>
      <p:cxnSp>
        <p:nvCxnSpPr>
          <p:cNvPr id="7" name="直线箭头连接符 6"/>
          <p:cNvCxnSpPr>
            <a:stCxn id="5" idx="1"/>
          </p:cNvCxnSpPr>
          <p:nvPr/>
        </p:nvCxnSpPr>
        <p:spPr>
          <a:xfrm flipH="1">
            <a:off x="3325062" y="1952298"/>
            <a:ext cx="1452212" cy="1182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6885357" y="1996047"/>
            <a:ext cx="1250937" cy="110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WPS Presentation</Application>
  <PresentationFormat>宽屏</PresentationFormat>
  <Paragraphs>65</Paragraphs>
  <Slides>12</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vt:lpstr>
      <vt:lpstr>DengXian Light</vt:lpstr>
      <vt:lpstr>DengXian</vt:lpstr>
      <vt:lpstr>Microsoft YaHei</vt:lpstr>
      <vt:lpstr/>
      <vt:lpstr>Arial Unicode MS</vt:lpstr>
      <vt:lpstr>Segoe Print</vt:lpstr>
      <vt:lpstr>Office 主题</vt:lpstr>
      <vt:lpstr>Generative adversarial network (GAN)</vt:lpstr>
      <vt:lpstr>Generative adversarial network</vt:lpstr>
      <vt:lpstr>PowerPoint 演示文稿</vt:lpstr>
      <vt:lpstr>PowerPoint 演示文稿</vt:lpstr>
      <vt:lpstr>PowerPoint 演示文稿</vt:lpstr>
      <vt:lpstr>LAPGANs - The application of Laplacian Pyramid </vt:lpstr>
      <vt:lpstr>LAPGANs - The application of Laplacian Pyramid </vt:lpstr>
      <vt:lpstr>PowerPoint 演示文稿</vt:lpstr>
      <vt:lpstr>PowerPoint 演示文稿</vt:lpstr>
      <vt:lpstr>PowerPoint 演示文稿</vt:lpstr>
      <vt:lpstr>PowerPoint 演示文稿</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 (GAN)</dc:title>
  <dc:creator>Microsoft Office 用户</dc:creator>
  <cp:lastModifiedBy>Bolingo</cp:lastModifiedBy>
  <cp:revision>24</cp:revision>
  <dcterms:created xsi:type="dcterms:W3CDTF">2018-01-09T13:24:00Z</dcterms:created>
  <dcterms:modified xsi:type="dcterms:W3CDTF">2018-01-12T02:49:01Z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