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37"/>
  </p:notesMasterIdLst>
  <p:handoutMasterIdLst>
    <p:handoutMasterId r:id="rId38"/>
  </p:handoutMasterIdLst>
  <p:sldIdLst>
    <p:sldId id="333" r:id="rId2"/>
    <p:sldId id="299" r:id="rId3"/>
    <p:sldId id="334" r:id="rId4"/>
    <p:sldId id="300" r:id="rId5"/>
    <p:sldId id="301" r:id="rId6"/>
    <p:sldId id="303" r:id="rId7"/>
    <p:sldId id="305" r:id="rId8"/>
    <p:sldId id="306" r:id="rId9"/>
    <p:sldId id="307" r:id="rId10"/>
    <p:sldId id="308" r:id="rId11"/>
    <p:sldId id="309" r:id="rId12"/>
    <p:sldId id="311" r:id="rId13"/>
    <p:sldId id="317" r:id="rId14"/>
    <p:sldId id="318" r:id="rId15"/>
    <p:sldId id="340" r:id="rId16"/>
    <p:sldId id="341" r:id="rId17"/>
    <p:sldId id="342" r:id="rId18"/>
    <p:sldId id="345" r:id="rId19"/>
    <p:sldId id="344" r:id="rId20"/>
    <p:sldId id="320" r:id="rId21"/>
    <p:sldId id="348" r:id="rId22"/>
    <p:sldId id="346" r:id="rId23"/>
    <p:sldId id="347" r:id="rId24"/>
    <p:sldId id="351" r:id="rId25"/>
    <p:sldId id="349" r:id="rId26"/>
    <p:sldId id="350" r:id="rId27"/>
    <p:sldId id="356" r:id="rId28"/>
    <p:sldId id="353" r:id="rId29"/>
    <p:sldId id="354" r:id="rId30"/>
    <p:sldId id="343" r:id="rId31"/>
    <p:sldId id="329" r:id="rId32"/>
    <p:sldId id="330" r:id="rId33"/>
    <p:sldId id="339" r:id="rId34"/>
    <p:sldId id="352" r:id="rId35"/>
    <p:sldId id="33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FFFF"/>
    <a:srgbClr val="FF8989"/>
    <a:srgbClr val="D9D9D9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158B3-FB12-762B-B8E4-AB3D0974DAA4}" v="55" dt="2024-12-18T08:05:39.257"/>
    <p1510:client id="{80157DAB-2236-0720-E1B7-E52FAA918288}" v="935" dt="2024-12-18T07:09:57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5153"/>
  </p:normalViewPr>
  <p:slideViewPr>
    <p:cSldViewPr snapToGrid="0" snapToObjects="1">
      <p:cViewPr varScale="1">
        <p:scale>
          <a:sx n="82" d="100"/>
          <a:sy n="82" d="100"/>
        </p:scale>
        <p:origin x="557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0F265C-9DF2-E8FB-C281-49A95720C6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88A12-072E-E9DD-75D8-792036B5C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0298-9D9B-42EE-9FBC-5BF5BA8C94E8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86D79-EFC6-014D-40F3-68F8FB024E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A9D36-8240-DBBB-128E-9E573BE9AC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436C1-A97E-48B9-A38A-E4B844973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430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15EC-E103-EA4C-8F3D-F70BFBFE368F}" type="datetimeFigureOut">
              <a:rPr lang="x-none" smtClean="0"/>
              <a:t>12/18/2024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D39E-BF79-5044-9B9C-292D64001D9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0034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B6435D3-8090-1D30-837E-5C90FCC646C1}"/>
              </a:ext>
            </a:extLst>
          </p:cNvPr>
          <p:cNvSpPr/>
          <p:nvPr userDrawn="1"/>
        </p:nvSpPr>
        <p:spPr>
          <a:xfrm>
            <a:off x="-3146" y="0"/>
            <a:ext cx="12192000" cy="20371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052" y="4674892"/>
            <a:ext cx="7464446" cy="457201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spc="8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CF256B-783D-1F47-F02E-860D3989792B}"/>
              </a:ext>
            </a:extLst>
          </p:cNvPr>
          <p:cNvSpPr/>
          <p:nvPr userDrawn="1"/>
        </p:nvSpPr>
        <p:spPr>
          <a:xfrm>
            <a:off x="-3146" y="6224026"/>
            <a:ext cx="12192000" cy="6463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04274EB-C6AD-4AF0-A8C5-76F8539F0C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6213" y="158750"/>
            <a:ext cx="9272587" cy="657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F8B375C-47B0-B098-5E2F-4B8C1BF3F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6" name="Date Placeholder 5">
            <a:extLst>
              <a:ext uri="{FF2B5EF4-FFF2-40B4-BE49-F238E27FC236}">
                <a16:creationId xmlns:a16="http://schemas.microsoft.com/office/drawing/2014/main" id="{D82B61AF-E56D-F625-4390-5F63E1884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99150" y="6372123"/>
            <a:ext cx="2373280" cy="4470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Mr. John Doe (St ID: 1906XXX)</a:t>
            </a:r>
            <a:endParaRPr lang="x-none" dirty="0"/>
          </a:p>
        </p:txBody>
      </p:sp>
      <p:sp>
        <p:nvSpPr>
          <p:cNvPr id="27" name="Footer Placeholder 6">
            <a:extLst>
              <a:ext uri="{FF2B5EF4-FFF2-40B4-BE49-F238E27FC236}">
                <a16:creationId xmlns:a16="http://schemas.microsoft.com/office/drawing/2014/main" id="{2F12B4E6-980F-B96D-7BAF-97CE9407A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72430" y="6371739"/>
            <a:ext cx="5000625" cy="44778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EEE 400: Title of the Presentation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2758542-8664-E93C-59B3-D3D4D90722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16" y="6337301"/>
            <a:ext cx="2608126" cy="5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92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21C061-E4BD-67C6-02E3-02C7112C3A29}"/>
              </a:ext>
            </a:extLst>
          </p:cNvPr>
          <p:cNvSpPr/>
          <p:nvPr userDrawn="1"/>
        </p:nvSpPr>
        <p:spPr>
          <a:xfrm>
            <a:off x="-3146" y="6297307"/>
            <a:ext cx="12192000" cy="573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Mr. John Doe (St ID: 1906XXX)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EEE 400: Title of the Presentation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99FCF85-C9C5-C5A5-AFED-825D40A292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16" y="6337301"/>
            <a:ext cx="2608126" cy="5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4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21C061-E4BD-67C6-02E3-02C7112C3A29}"/>
              </a:ext>
            </a:extLst>
          </p:cNvPr>
          <p:cNvSpPr/>
          <p:nvPr userDrawn="1"/>
        </p:nvSpPr>
        <p:spPr>
          <a:xfrm>
            <a:off x="-3146" y="6297307"/>
            <a:ext cx="12192000" cy="573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Mr. John Doe (St ID: 1906XXX)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EEE 400: Title of the Presentation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69CA169-9B9D-4F5F-99DB-9B8799CE6A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16" y="6337301"/>
            <a:ext cx="2608126" cy="5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24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21C061-E4BD-67C6-02E3-02C7112C3A29}"/>
              </a:ext>
            </a:extLst>
          </p:cNvPr>
          <p:cNvSpPr/>
          <p:nvPr userDrawn="1"/>
        </p:nvSpPr>
        <p:spPr>
          <a:xfrm>
            <a:off x="-3146" y="6297307"/>
            <a:ext cx="12192000" cy="573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Mr. John Doe (St ID: 1906XXX)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EEE 400: Title of the Presentation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3BF6E5-C98C-F708-B2BD-4219218A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788" y="1401370"/>
            <a:ext cx="5303520" cy="439337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C654A39-EB62-320C-8C11-C8083EC9B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01370"/>
            <a:ext cx="5780566" cy="439337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E481434-F0A1-536B-3509-D9027D3BA0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16" y="6337301"/>
            <a:ext cx="2608126" cy="5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57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21C061-E4BD-67C6-02E3-02C7112C3A29}"/>
              </a:ext>
            </a:extLst>
          </p:cNvPr>
          <p:cNvSpPr/>
          <p:nvPr userDrawn="1"/>
        </p:nvSpPr>
        <p:spPr>
          <a:xfrm>
            <a:off x="-3146" y="6297307"/>
            <a:ext cx="12192000" cy="573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Mr. John Doe (St ID: 1906XXX)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03088" y="1374032"/>
            <a:ext cx="5592726" cy="1347903"/>
          </a:xfrm>
        </p:spPr>
        <p:txBody>
          <a:bodyPr/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pPr algn="ctr"/>
            <a:r>
              <a:rPr lang="en-US"/>
              <a:t>EEE 400: Title of the Presentation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3BF6E5-C98C-F708-B2BD-4219218A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788" y="1401370"/>
            <a:ext cx="5303520" cy="439337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C654A39-EB62-320C-8C11-C8083EC9B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902688"/>
            <a:ext cx="5780566" cy="289205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EA50BAA-A03E-B6F3-D07D-7D0FCC923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16" y="6337301"/>
            <a:ext cx="2608126" cy="5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66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21C061-E4BD-67C6-02E3-02C7112C3A29}"/>
              </a:ext>
            </a:extLst>
          </p:cNvPr>
          <p:cNvSpPr/>
          <p:nvPr userDrawn="1"/>
        </p:nvSpPr>
        <p:spPr>
          <a:xfrm>
            <a:off x="-3146" y="6297307"/>
            <a:ext cx="12192000" cy="573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Mr. John Doe (St ID: 1906XXX)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EEE 400: Title of the Presentation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567B045-7A06-D90F-9F3E-15EF1ACBE2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16" y="6337301"/>
            <a:ext cx="2608126" cy="5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88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21C061-E4BD-67C6-02E3-02C7112C3A29}"/>
              </a:ext>
            </a:extLst>
          </p:cNvPr>
          <p:cNvSpPr/>
          <p:nvPr userDrawn="1"/>
        </p:nvSpPr>
        <p:spPr>
          <a:xfrm>
            <a:off x="-3146" y="6297307"/>
            <a:ext cx="12192000" cy="573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Mr. John Doe (St ID: 1906XXX)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EEE 400: Title of the Presentation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3BF6E5-C98C-F708-B2BD-4219218A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789" y="1967023"/>
            <a:ext cx="5303520" cy="414669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C654A39-EB62-320C-8C11-C8083EC9B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1967023"/>
            <a:ext cx="5780566" cy="414669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92C07-A07E-2C6C-A2ED-5CFA375CA0C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37789" y="1304938"/>
            <a:ext cx="530352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>
                <a:solidFill>
                  <a:srgbClr val="C00000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A2C0FB6-34A7-D512-4170-BFD90919A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1" y="1304938"/>
            <a:ext cx="575821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>
                <a:solidFill>
                  <a:srgbClr val="C00000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BA452B5-F045-0DFC-00DE-44DFE4DE1A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16" y="6337301"/>
            <a:ext cx="2608126" cy="5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32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A3B4-1E55-4DB1-A992-140FD5DEA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D5C93-98D3-4179-927C-29F9DC14A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1B4F8-97F9-48F2-A255-48549679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F1D8-0606-45A4-9CB5-1D0DA8F382F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24F21-A047-4873-A61D-445DD980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5BD99-F8CB-41A0-9430-A776DC8B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E631-790F-44B3-9737-5163F481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B6435D3-8090-1D30-837E-5C90FCC646C1}"/>
              </a:ext>
            </a:extLst>
          </p:cNvPr>
          <p:cNvSpPr/>
          <p:nvPr userDrawn="1"/>
        </p:nvSpPr>
        <p:spPr>
          <a:xfrm>
            <a:off x="-3146" y="0"/>
            <a:ext cx="12192000" cy="20371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052" y="4674892"/>
            <a:ext cx="7464446" cy="457201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spc="8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CF256B-783D-1F47-F02E-860D3989792B}"/>
              </a:ext>
            </a:extLst>
          </p:cNvPr>
          <p:cNvSpPr/>
          <p:nvPr userDrawn="1"/>
        </p:nvSpPr>
        <p:spPr>
          <a:xfrm>
            <a:off x="-3146" y="6224026"/>
            <a:ext cx="12192000" cy="6463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C9E29-EBFF-985E-158F-E3BDB4E1765B}"/>
              </a:ext>
            </a:extLst>
          </p:cNvPr>
          <p:cNvSpPr txBox="1"/>
          <p:nvPr userDrawn="1"/>
        </p:nvSpPr>
        <p:spPr>
          <a:xfrm>
            <a:off x="1559052" y="5387949"/>
            <a:ext cx="692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of Electrical and Electronic Engineering</a:t>
            </a:r>
          </a:p>
          <a:p>
            <a:r>
              <a:rPr lang="en-US" dirty="0"/>
              <a:t>Bangladesh University of Engineering and Technology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04274EB-C6AD-4AF0-A8C5-76F8539F0C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6213" y="158750"/>
            <a:ext cx="9272587" cy="657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F8B375C-47B0-B098-5E2F-4B8C1BF3F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6" name="Date Placeholder 5">
            <a:extLst>
              <a:ext uri="{FF2B5EF4-FFF2-40B4-BE49-F238E27FC236}">
                <a16:creationId xmlns:a16="http://schemas.microsoft.com/office/drawing/2014/main" id="{D82B61AF-E56D-F625-4390-5F63E1884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99150" y="6372123"/>
            <a:ext cx="2373280" cy="4470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Mr. John Doe (St ID: 1906XXX)</a:t>
            </a:r>
            <a:endParaRPr lang="x-none" dirty="0"/>
          </a:p>
        </p:txBody>
      </p:sp>
      <p:sp>
        <p:nvSpPr>
          <p:cNvPr id="27" name="Footer Placeholder 6">
            <a:extLst>
              <a:ext uri="{FF2B5EF4-FFF2-40B4-BE49-F238E27FC236}">
                <a16:creationId xmlns:a16="http://schemas.microsoft.com/office/drawing/2014/main" id="{2F12B4E6-980F-B96D-7BAF-97CE9407A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72430" y="6371739"/>
            <a:ext cx="5000625" cy="44778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EEE 400: Title of the Presentation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04232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Mr. John Doe (St ID: 1906XXX)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EEE 400: Title of the Presentation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1943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Mr. John Doe (St ID: 1906XXX)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EEE 400: Title of the Presentation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95047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Mr. John Doe (St ID: 1906XXX)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EEE 400: Title of the Presentation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3BF6E5-C98C-F708-B2BD-4219218A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788" y="1401370"/>
            <a:ext cx="5303520" cy="439337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C654A39-EB62-320C-8C11-C8083EC9B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01370"/>
            <a:ext cx="5780566" cy="439337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41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Mr. John Doe (St ID: 1906XXX)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EEE 400: Title of the Presentation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4015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Mr. John Doe (St ID: 1906XXX)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EEE 400: Title of the Presentation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3BF6E5-C98C-F708-B2BD-4219218A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789" y="1967023"/>
            <a:ext cx="5303520" cy="414669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C654A39-EB62-320C-8C11-C8083EC9B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1967023"/>
            <a:ext cx="5780566" cy="414669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92C07-A07E-2C6C-A2ED-5CFA375CA0C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37789" y="1304938"/>
            <a:ext cx="530352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>
                <a:solidFill>
                  <a:srgbClr val="C00000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A2C0FB6-34A7-D512-4170-BFD90919A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1" y="1304938"/>
            <a:ext cx="575821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>
                <a:solidFill>
                  <a:srgbClr val="C00000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Mr. John Doe (St ID: 1906XXX)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EEE 400: Title of the Presentation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3BF6E5-C98C-F708-B2BD-4219218A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597" y="1796903"/>
            <a:ext cx="5303520" cy="391349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C654A39-EB62-320C-8C11-C8083EC9B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0809" y="1796903"/>
            <a:ext cx="5780566" cy="391349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92C07-A07E-2C6C-A2ED-5CFA375CA0C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37789" y="1304938"/>
            <a:ext cx="5303520" cy="491964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>
                <a:solidFill>
                  <a:srgbClr val="C00000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A2C0FB6-34A7-D512-4170-BFD90919A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1" y="1304938"/>
            <a:ext cx="5758210" cy="491964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>
                <a:solidFill>
                  <a:srgbClr val="C00000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0794BA-A3B7-4A23-B918-0FEE4192B3A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61508" y="5741727"/>
            <a:ext cx="5303520" cy="491964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0C5A0B9-2EDE-4E12-8F33-F935C1D4C8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30353" y="5741727"/>
            <a:ext cx="5758210" cy="491964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i="1">
                <a:solidFill>
                  <a:schemeClr val="tx1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513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Mr. John Doe (St ID: 1906XXX)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EEE 400: Title of the Presentation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3BF6E5-C98C-F708-B2BD-4219218A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597" y="1796903"/>
            <a:ext cx="5303520" cy="391349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C654A39-EB62-320C-8C11-C8083EC9B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0809" y="1796903"/>
            <a:ext cx="5780566" cy="391349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92C07-A07E-2C6C-A2ED-5CFA375CA0C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37789" y="1304938"/>
            <a:ext cx="11563586" cy="491964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>
                <a:solidFill>
                  <a:srgbClr val="C00000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0C5A0B9-2EDE-4E12-8F33-F935C1D4C8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30353" y="5741727"/>
            <a:ext cx="5758210" cy="491964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i="1">
                <a:solidFill>
                  <a:schemeClr val="tx1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514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52ED7D-C8C9-FC45-9D41-2B197068D5F8}"/>
              </a:ext>
            </a:extLst>
          </p:cNvPr>
          <p:cNvSpPr/>
          <p:nvPr userDrawn="1"/>
        </p:nvSpPr>
        <p:spPr>
          <a:xfrm>
            <a:off x="-3146" y="6297307"/>
            <a:ext cx="12192000" cy="573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609" y="1493520"/>
            <a:ext cx="11546958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576C60AE-BF9F-E948-A464-57EC6013B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99149" y="6372123"/>
            <a:ext cx="2993149" cy="4470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Mr. John Doe (St ID: 1906XXX)</a:t>
            </a:r>
            <a:endParaRPr lang="x-none" dirty="0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DCD1120D-AD02-624F-AC7B-A52A109EC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81700" y="6371739"/>
            <a:ext cx="4291355" cy="44778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EEE 400: Title of the Presentation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2849F54-1AE9-9CF4-01D8-A745326B63D3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0016" y="6337301"/>
            <a:ext cx="2608126" cy="5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26" r:id="rId2"/>
    <p:sldLayoutId id="2147483711" r:id="rId3"/>
    <p:sldLayoutId id="2147483721" r:id="rId4"/>
    <p:sldLayoutId id="2147483719" r:id="rId5"/>
    <p:sldLayoutId id="2147483723" r:id="rId6"/>
    <p:sldLayoutId id="2147483725" r:id="rId7"/>
    <p:sldLayoutId id="2147483729" r:id="rId8"/>
    <p:sldLayoutId id="2147483730" r:id="rId9"/>
    <p:sldLayoutId id="2147483720" r:id="rId10"/>
    <p:sldLayoutId id="2147483718" r:id="rId11"/>
    <p:sldLayoutId id="2147483717" r:id="rId12"/>
    <p:sldLayoutId id="2147483727" r:id="rId13"/>
    <p:sldLayoutId id="2147483722" r:id="rId14"/>
    <p:sldLayoutId id="2147483724" r:id="rId15"/>
    <p:sldLayoutId id="2147483731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rgbClr val="C00000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7470F-4DA3-D451-5BD4-4E18B374B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B450A7-DAEF-BDE0-7920-86C2EB7E8346}"/>
              </a:ext>
            </a:extLst>
          </p:cNvPr>
          <p:cNvSpPr/>
          <p:nvPr/>
        </p:nvSpPr>
        <p:spPr>
          <a:xfrm>
            <a:off x="6124" y="5769349"/>
            <a:ext cx="12192000" cy="11008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BE0CC-8675-67DA-C4BA-A348895C0D93}"/>
              </a:ext>
            </a:extLst>
          </p:cNvPr>
          <p:cNvSpPr/>
          <p:nvPr/>
        </p:nvSpPr>
        <p:spPr>
          <a:xfrm>
            <a:off x="0" y="47245"/>
            <a:ext cx="12192000" cy="15192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9E614-1317-97F7-355B-B007C5339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367" y="1572766"/>
            <a:ext cx="9068586" cy="15804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Electrical  Services Design of a 10 Storied, 2 Unit Residential Building</a:t>
            </a:r>
            <a:endParaRPr lang="x-none" sz="80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0462F2E-47F0-524F-ED24-F1E5F0A5A35E}"/>
              </a:ext>
            </a:extLst>
          </p:cNvPr>
          <p:cNvSpPr txBox="1">
            <a:spLocks/>
          </p:cNvSpPr>
          <p:nvPr/>
        </p:nvSpPr>
        <p:spPr>
          <a:xfrm>
            <a:off x="4483508" y="3315210"/>
            <a:ext cx="3002646" cy="211081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cap="small" dirty="0">
                <a:solidFill>
                  <a:srgbClr val="FFFFFF"/>
                </a:solidFill>
              </a:rPr>
              <a:t>Submitted by – Group </a:t>
            </a:r>
            <a:r>
              <a:rPr lang="en-MY" cap="small" dirty="0">
                <a:solidFill>
                  <a:srgbClr val="FFFFFF"/>
                </a:solidFill>
              </a:rPr>
              <a:t>1</a:t>
            </a:r>
            <a:endParaRPr lang="x-none" sz="2800" cap="small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D67A78-AA62-F9DC-E88B-1DF86943F522}"/>
              </a:ext>
            </a:extLst>
          </p:cNvPr>
          <p:cNvSpPr/>
          <p:nvPr/>
        </p:nvSpPr>
        <p:spPr>
          <a:xfrm>
            <a:off x="2938509" y="145447"/>
            <a:ext cx="6001305" cy="13863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A89246-5C08-A359-642B-5AC43681D3E7}"/>
              </a:ext>
            </a:extLst>
          </p:cNvPr>
          <p:cNvSpPr txBox="1"/>
          <p:nvPr/>
        </p:nvSpPr>
        <p:spPr>
          <a:xfrm>
            <a:off x="4483508" y="47246"/>
            <a:ext cx="40618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EEE 414: Electrical Services Design</a:t>
            </a:r>
          </a:p>
          <a:p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895FA9-183A-AA5C-9225-3705660DFE81}"/>
              </a:ext>
            </a:extLst>
          </p:cNvPr>
          <p:cNvSpPr txBox="1"/>
          <p:nvPr/>
        </p:nvSpPr>
        <p:spPr>
          <a:xfrm>
            <a:off x="3462831" y="443850"/>
            <a:ext cx="5876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</a:rPr>
              <a:t>January 2024 Level-4 Term-2 Section-A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374B65-D3E3-1391-0140-6AFED3D5A83A}"/>
              </a:ext>
            </a:extLst>
          </p:cNvPr>
          <p:cNvSpPr txBox="1"/>
          <p:nvPr/>
        </p:nvSpPr>
        <p:spPr>
          <a:xfrm>
            <a:off x="3631800" y="857269"/>
            <a:ext cx="5795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600" dirty="0">
                <a:solidFill>
                  <a:schemeClr val="bg1"/>
                </a:solidFill>
              </a:rPr>
              <a:t>Final Project Presentation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891E3D-27E4-C74E-FB59-F7ADBC2BB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91" y="5876839"/>
            <a:ext cx="866775" cy="885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5D6ECC-9251-D804-B448-E1EDFC327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45" y="5902571"/>
            <a:ext cx="7820025" cy="74295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97BCF4A-844B-EBAC-D1B6-3EEDA9C31F69}"/>
              </a:ext>
            </a:extLst>
          </p:cNvPr>
          <p:cNvSpPr txBox="1">
            <a:spLocks/>
          </p:cNvSpPr>
          <p:nvPr/>
        </p:nvSpPr>
        <p:spPr>
          <a:xfrm>
            <a:off x="4710215" y="3965902"/>
            <a:ext cx="2566717" cy="88543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1200">
                <a:solidFill>
                  <a:srgbClr val="FFFFFF"/>
                </a:solidFill>
              </a:rPr>
              <a:t>SADAD HASAN</a:t>
            </a:r>
          </a:p>
          <a:p>
            <a:r>
              <a:rPr lang="en-MY" sz="1200" dirty="0">
                <a:solidFill>
                  <a:srgbClr val="FFFFFF"/>
                </a:solidFill>
                <a:cs typeface="Arial"/>
              </a:rPr>
              <a:t>1906163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5978776-818F-CDD5-88E8-BAABDE53C769}"/>
              </a:ext>
            </a:extLst>
          </p:cNvPr>
          <p:cNvSpPr txBox="1">
            <a:spLocks/>
          </p:cNvSpPr>
          <p:nvPr/>
        </p:nvSpPr>
        <p:spPr>
          <a:xfrm>
            <a:off x="3937" y="3965632"/>
            <a:ext cx="2350475" cy="88543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1200" dirty="0">
                <a:solidFill>
                  <a:srgbClr val="FFFFFF"/>
                </a:solidFill>
              </a:rPr>
              <a:t>S. M. TAHMEED REZA</a:t>
            </a:r>
          </a:p>
          <a:p>
            <a:r>
              <a:rPr lang="en-MY" sz="1200" dirty="0">
                <a:solidFill>
                  <a:srgbClr val="FFFFFF"/>
                </a:solidFill>
                <a:cs typeface="Arial"/>
              </a:rPr>
              <a:t>1906149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6C4A6B7-8495-C0FF-7ED7-49C5CF050FB8}"/>
              </a:ext>
            </a:extLst>
          </p:cNvPr>
          <p:cNvSpPr txBox="1">
            <a:spLocks/>
          </p:cNvSpPr>
          <p:nvPr/>
        </p:nvSpPr>
        <p:spPr>
          <a:xfrm>
            <a:off x="2358131" y="3965119"/>
            <a:ext cx="2350475" cy="88543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1200">
                <a:solidFill>
                  <a:srgbClr val="FFFFFF"/>
                </a:solidFill>
                <a:ea typeface="+mn-lt"/>
                <a:cs typeface="+mn-lt"/>
              </a:rPr>
              <a:t>ROKON UDDIN MAHMUD 1906140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D9BACA5-CDC1-5CD1-2942-22A155C94DC4}"/>
              </a:ext>
            </a:extLst>
          </p:cNvPr>
          <p:cNvSpPr txBox="1">
            <a:spLocks/>
          </p:cNvSpPr>
          <p:nvPr/>
        </p:nvSpPr>
        <p:spPr>
          <a:xfrm>
            <a:off x="7478493" y="3967774"/>
            <a:ext cx="2350475" cy="88543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1200" dirty="0">
                <a:solidFill>
                  <a:srgbClr val="FFFFFF"/>
                </a:solidFill>
              </a:rPr>
              <a:t>SHOURAV JOARDER</a:t>
            </a:r>
          </a:p>
          <a:p>
            <a:r>
              <a:rPr lang="en-MY" sz="1200" dirty="0">
                <a:solidFill>
                  <a:srgbClr val="FFFFFF"/>
                </a:solidFill>
                <a:cs typeface="Arial"/>
              </a:rPr>
              <a:t>1906156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1E2DCD74-8391-AE25-EADE-2881C6C3B61A}"/>
              </a:ext>
            </a:extLst>
          </p:cNvPr>
          <p:cNvSpPr txBox="1">
            <a:spLocks/>
          </p:cNvSpPr>
          <p:nvPr/>
        </p:nvSpPr>
        <p:spPr>
          <a:xfrm>
            <a:off x="9837852" y="3960518"/>
            <a:ext cx="2350475" cy="88543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1200" dirty="0">
                <a:solidFill>
                  <a:srgbClr val="FFFFFF"/>
                </a:solidFill>
              </a:rPr>
              <a:t>AL NAYEM</a:t>
            </a:r>
          </a:p>
          <a:p>
            <a:r>
              <a:rPr lang="en-MY" sz="1200" dirty="0">
                <a:solidFill>
                  <a:srgbClr val="FFFFFF"/>
                </a:solidFill>
                <a:cs typeface="Arial"/>
              </a:rPr>
              <a:t>1906158</a:t>
            </a:r>
          </a:p>
        </p:txBody>
      </p:sp>
    </p:spTree>
    <p:extLst>
      <p:ext uri="{BB962C8B-B14F-4D97-AF65-F5344CB8AC3E}">
        <p14:creationId xmlns:p14="http://schemas.microsoft.com/office/powerpoint/2010/main" val="1217301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CAD67-7B97-463A-6019-FC3287A7A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B3095-11A7-4A1E-C68C-4982D61F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B6DAF6-7675-37EA-B5C3-E4693714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10</a:t>
            </a:fld>
            <a:endParaRPr lang="x-none" dirty="0"/>
          </a:p>
        </p:txBody>
      </p:sp>
      <p:pic>
        <p:nvPicPr>
          <p:cNvPr id="5" name="Picture 4" descr="A blueprint of a building&#10;&#10;Description automatically generated">
            <a:extLst>
              <a:ext uri="{FF2B5EF4-FFF2-40B4-BE49-F238E27FC236}">
                <a16:creationId xmlns:a16="http://schemas.microsoft.com/office/drawing/2014/main" id="{461B0EBD-8B13-3415-EC1F-D98117692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986" y="0"/>
            <a:ext cx="6384030" cy="61989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22AC2A-2565-F8C3-8921-34727CF02682}"/>
              </a:ext>
            </a:extLst>
          </p:cNvPr>
          <p:cNvSpPr txBox="1"/>
          <p:nvPr/>
        </p:nvSpPr>
        <p:spPr>
          <a:xfrm>
            <a:off x="358995" y="2108118"/>
            <a:ext cx="2317341" cy="707886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Arial"/>
              </a:rPr>
              <a:t>ROOF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C5A87-3D67-5100-F80A-1B97C6924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E44C9-D15B-63C8-2652-FAD14892C8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92A35D-422C-0CCA-E12D-C4DABDC5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11</a:t>
            </a:fld>
            <a:endParaRPr lang="x-none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CD5A67B-D17A-D47F-C52A-465F804C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205" y="43520"/>
            <a:ext cx="10515600" cy="10210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Conduit legend:</a:t>
            </a:r>
          </a:p>
        </p:txBody>
      </p:sp>
      <p:pic>
        <p:nvPicPr>
          <p:cNvPr id="30" name="Picture 29" descr="A table of electrical cables&#10;&#10;Description automatically generated">
            <a:extLst>
              <a:ext uri="{FF2B5EF4-FFF2-40B4-BE49-F238E27FC236}">
                <a16:creationId xmlns:a16="http://schemas.microsoft.com/office/drawing/2014/main" id="{19491164-538B-AF48-DC28-19A09192E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56" y="987593"/>
            <a:ext cx="4081612" cy="41615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01E5304-D22A-42B9-7562-E419EE599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886" y="1093329"/>
            <a:ext cx="7475567" cy="395006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B6C8B8D-5BF9-117D-0A90-4967B6F5D9E5}"/>
              </a:ext>
            </a:extLst>
          </p:cNvPr>
          <p:cNvSpPr txBox="1"/>
          <p:nvPr/>
        </p:nvSpPr>
        <p:spPr>
          <a:xfrm>
            <a:off x="702205" y="5396660"/>
            <a:ext cx="11292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 </a:t>
            </a:r>
            <a:r>
              <a:rPr lang="en-US" b="1" dirty="0"/>
              <a:t>Using ECC is not necessary for normal appliances. Only to be used in SB/ESB to SB/ESB or SB/ESB to SDB/ESDB.</a:t>
            </a:r>
          </a:p>
        </p:txBody>
      </p:sp>
    </p:spTree>
    <p:extLst>
      <p:ext uri="{BB962C8B-B14F-4D97-AF65-F5344CB8AC3E}">
        <p14:creationId xmlns:p14="http://schemas.microsoft.com/office/powerpoint/2010/main" val="225422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12ED8-872B-A5F8-F920-74AB2C555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32761A-370E-2E40-5D83-8BEF545A49D3}"/>
              </a:ext>
            </a:extLst>
          </p:cNvPr>
          <p:cNvCxnSpPr>
            <a:cxnSpLocks/>
          </p:cNvCxnSpPr>
          <p:nvPr/>
        </p:nvCxnSpPr>
        <p:spPr>
          <a:xfrm>
            <a:off x="1488074" y="5880279"/>
            <a:ext cx="2133921" cy="38950"/>
          </a:xfrm>
          <a:prstGeom prst="line">
            <a:avLst/>
          </a:prstGeom>
          <a:ln w="28575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15E5A2E-899B-65B1-A751-1A2F66C7F087}"/>
              </a:ext>
            </a:extLst>
          </p:cNvPr>
          <p:cNvCxnSpPr>
            <a:cxnSpLocks/>
          </p:cNvCxnSpPr>
          <p:nvPr/>
        </p:nvCxnSpPr>
        <p:spPr>
          <a:xfrm>
            <a:off x="3279804" y="5952360"/>
            <a:ext cx="2133921" cy="38950"/>
          </a:xfrm>
          <a:prstGeom prst="line">
            <a:avLst/>
          </a:prstGeom>
          <a:ln w="28575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047FF-8117-12B9-C22C-DD9B1890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B5AE6C-5961-07F4-47C5-31AD8B86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12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AF8BB-B2D3-2C35-749D-31630686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8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Conduit Calculation: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CA8A5A-5664-8106-B56E-6A38E018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88" y="11390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Rule of thumb: </a:t>
            </a:r>
            <a:r>
              <a:rPr lang="en-US" sz="2200" dirty="0"/>
              <a:t>The minimum current rating of a conduit is 5A. So, if we consider the pf=0.8, total power will be P=</a:t>
            </a:r>
            <a:r>
              <a:rPr lang="en-US" sz="2200" dirty="0" err="1"/>
              <a:t>V</a:t>
            </a:r>
            <a:r>
              <a:rPr lang="en-US" sz="2200" baseline="-25000" dirty="0" err="1"/>
              <a:t>L</a:t>
            </a:r>
            <a:r>
              <a:rPr lang="en-US" sz="2200" dirty="0" err="1"/>
              <a:t>I</a:t>
            </a:r>
            <a:r>
              <a:rPr lang="en-US" sz="2200" baseline="-25000" dirty="0" err="1"/>
              <a:t>L</a:t>
            </a:r>
            <a:r>
              <a:rPr lang="en-US" sz="2200" dirty="0" err="1"/>
              <a:t>cos</a:t>
            </a:r>
            <a:r>
              <a:rPr lang="el-GR" sz="2200" dirty="0"/>
              <a:t>Θ</a:t>
            </a:r>
            <a:r>
              <a:rPr lang="en-US" sz="2200" dirty="0"/>
              <a:t> = 220 × 5 × 0.8 =880W.</a:t>
            </a:r>
          </a:p>
          <a:p>
            <a:pPr marL="0" indent="0">
              <a:buNone/>
            </a:pPr>
            <a:r>
              <a:rPr lang="en-US" baseline="-25000" dirty="0"/>
              <a:t>Practically, the total power rating of all appliances does not exceed 880 W. So, we can follow the process:</a:t>
            </a:r>
          </a:p>
          <a:p>
            <a:pPr marL="0" indent="0">
              <a:buNone/>
            </a:pPr>
            <a:endParaRPr lang="en-US" baseline="-25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2FC2D7-A4FC-7641-70FF-B8D5DBD7F2C6}"/>
              </a:ext>
            </a:extLst>
          </p:cNvPr>
          <p:cNvCxnSpPr>
            <a:cxnSpLocks/>
          </p:cNvCxnSpPr>
          <p:nvPr/>
        </p:nvCxnSpPr>
        <p:spPr>
          <a:xfrm flipV="1">
            <a:off x="2682217" y="3501232"/>
            <a:ext cx="1793256" cy="365734"/>
          </a:xfrm>
          <a:prstGeom prst="line">
            <a:avLst/>
          </a:prstGeom>
          <a:ln w="28575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6BEF11-7638-F369-F9BE-356551A43BB2}"/>
              </a:ext>
            </a:extLst>
          </p:cNvPr>
          <p:cNvCxnSpPr/>
          <p:nvPr/>
        </p:nvCxnSpPr>
        <p:spPr>
          <a:xfrm flipV="1">
            <a:off x="4475473" y="3451880"/>
            <a:ext cx="1974716" cy="49352"/>
          </a:xfrm>
          <a:prstGeom prst="line">
            <a:avLst/>
          </a:prstGeom>
          <a:ln w="28575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8345A5-EF8F-EFCE-15EE-1605D6988CE6}"/>
              </a:ext>
            </a:extLst>
          </p:cNvPr>
          <p:cNvCxnSpPr>
            <a:cxnSpLocks/>
          </p:cNvCxnSpPr>
          <p:nvPr/>
        </p:nvCxnSpPr>
        <p:spPr>
          <a:xfrm>
            <a:off x="6450189" y="3465420"/>
            <a:ext cx="2293127" cy="912868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E377CE-7A9D-BE32-0527-00866F896B77}"/>
              </a:ext>
            </a:extLst>
          </p:cNvPr>
          <p:cNvSpPr txBox="1"/>
          <p:nvPr/>
        </p:nvSpPr>
        <p:spPr>
          <a:xfrm>
            <a:off x="3278325" y="3321772"/>
            <a:ext cx="50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C078E0-189C-8B12-D5D4-669366ED9DA8}"/>
              </a:ext>
            </a:extLst>
          </p:cNvPr>
          <p:cNvSpPr txBox="1"/>
          <p:nvPr/>
        </p:nvSpPr>
        <p:spPr>
          <a:xfrm>
            <a:off x="5247280" y="3143475"/>
            <a:ext cx="46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1471D3-8F00-0833-C2D3-B575140FCD30}"/>
              </a:ext>
            </a:extLst>
          </p:cNvPr>
          <p:cNvSpPr txBox="1"/>
          <p:nvPr/>
        </p:nvSpPr>
        <p:spPr>
          <a:xfrm>
            <a:off x="7556691" y="3552522"/>
            <a:ext cx="44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3EC4A2-61D9-2A21-1F27-EE31F5A87580}"/>
              </a:ext>
            </a:extLst>
          </p:cNvPr>
          <p:cNvSpPr txBox="1"/>
          <p:nvPr/>
        </p:nvSpPr>
        <p:spPr>
          <a:xfrm>
            <a:off x="2397727" y="5453861"/>
            <a:ext cx="56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93FA67D-02D1-CADB-5803-1D198AEAE0D5}"/>
              </a:ext>
            </a:extLst>
          </p:cNvPr>
          <p:cNvCxnSpPr>
            <a:cxnSpLocks/>
          </p:cNvCxnSpPr>
          <p:nvPr/>
        </p:nvCxnSpPr>
        <p:spPr>
          <a:xfrm>
            <a:off x="5462831" y="5839090"/>
            <a:ext cx="2133921" cy="38950"/>
          </a:xfrm>
          <a:prstGeom prst="line">
            <a:avLst/>
          </a:prstGeom>
          <a:ln w="28575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40E04F-4FFE-FC64-FDE1-F5CA988BBFF9}"/>
              </a:ext>
            </a:extLst>
          </p:cNvPr>
          <p:cNvSpPr txBox="1"/>
          <p:nvPr/>
        </p:nvSpPr>
        <p:spPr>
          <a:xfrm>
            <a:off x="6360142" y="5464835"/>
            <a:ext cx="51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65B01D-F457-8437-64EF-9B078AF90300}"/>
              </a:ext>
            </a:extLst>
          </p:cNvPr>
          <p:cNvSpPr/>
          <p:nvPr/>
        </p:nvSpPr>
        <p:spPr>
          <a:xfrm rot="10800000">
            <a:off x="8188649" y="5400676"/>
            <a:ext cx="670443" cy="4384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131F35-1343-8BC9-8A7F-2C6D4BAB7E18}"/>
              </a:ext>
            </a:extLst>
          </p:cNvPr>
          <p:cNvSpPr txBox="1"/>
          <p:nvPr/>
        </p:nvSpPr>
        <p:spPr>
          <a:xfrm>
            <a:off x="9158857" y="5253256"/>
            <a:ext cx="2554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these cases, ECC must be used.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9B7AE1-517F-406D-A0B4-06B95609B208}"/>
              </a:ext>
            </a:extLst>
          </p:cNvPr>
          <p:cNvSpPr/>
          <p:nvPr/>
        </p:nvSpPr>
        <p:spPr>
          <a:xfrm>
            <a:off x="784788" y="4529150"/>
            <a:ext cx="7440901" cy="16771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blue grid with orange lines&#10;&#10;Description automatically generated">
            <a:extLst>
              <a:ext uri="{FF2B5EF4-FFF2-40B4-BE49-F238E27FC236}">
                <a16:creationId xmlns:a16="http://schemas.microsoft.com/office/drawing/2014/main" id="{EB85F859-084C-005F-9893-B221EE2B5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06" y="5486528"/>
            <a:ext cx="1049037" cy="570213"/>
          </a:xfrm>
          <a:prstGeom prst="rect">
            <a:avLst/>
          </a:prstGeom>
        </p:spPr>
      </p:pic>
      <p:pic>
        <p:nvPicPr>
          <p:cNvPr id="32" name="Picture 31" descr="A black and orange rectangle with a square in it&#10;&#10;Description automatically generated">
            <a:extLst>
              <a:ext uri="{FF2B5EF4-FFF2-40B4-BE49-F238E27FC236}">
                <a16:creationId xmlns:a16="http://schemas.microsoft.com/office/drawing/2014/main" id="{6AC11982-2DC0-5A0B-8A3F-3EC05C79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834" y="5239393"/>
            <a:ext cx="1171061" cy="621700"/>
          </a:xfrm>
          <a:prstGeom prst="rect">
            <a:avLst/>
          </a:prstGeom>
        </p:spPr>
      </p:pic>
      <p:pic>
        <p:nvPicPr>
          <p:cNvPr id="33" name="Picture 32" descr="A blue grid with orange lines&#10;&#10;Description automatically generated">
            <a:extLst>
              <a:ext uri="{FF2B5EF4-FFF2-40B4-BE49-F238E27FC236}">
                <a16:creationId xmlns:a16="http://schemas.microsoft.com/office/drawing/2014/main" id="{374C4568-2005-2644-CCA7-69DF8F6E0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279" y="5455636"/>
            <a:ext cx="1049037" cy="570213"/>
          </a:xfrm>
          <a:prstGeom prst="rect">
            <a:avLst/>
          </a:prstGeom>
        </p:spPr>
      </p:pic>
      <p:pic>
        <p:nvPicPr>
          <p:cNvPr id="34" name="Picture 33" descr="A blue grid with orange lines&#10;&#10;Description automatically generated">
            <a:extLst>
              <a:ext uri="{FF2B5EF4-FFF2-40B4-BE49-F238E27FC236}">
                <a16:creationId xmlns:a16="http://schemas.microsoft.com/office/drawing/2014/main" id="{FB384B3B-027E-6A92-C64D-6D7B4034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414" y="5486528"/>
            <a:ext cx="1049037" cy="570213"/>
          </a:xfrm>
          <a:prstGeom prst="rect">
            <a:avLst/>
          </a:prstGeom>
        </p:spPr>
      </p:pic>
      <p:pic>
        <p:nvPicPr>
          <p:cNvPr id="37" name="Picture 36" descr="A circle with two lines in it&#10;&#10;Description automatically generated">
            <a:extLst>
              <a:ext uri="{FF2B5EF4-FFF2-40B4-BE49-F238E27FC236}">
                <a16:creationId xmlns:a16="http://schemas.microsoft.com/office/drawing/2014/main" id="{BA48AB7A-EE42-FBD0-3886-0782655CD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439" y="4850155"/>
            <a:ext cx="674473" cy="699959"/>
          </a:xfrm>
          <a:prstGeom prst="rect">
            <a:avLst/>
          </a:prstGeom>
        </p:spPr>
      </p:pic>
      <p:pic>
        <p:nvPicPr>
          <p:cNvPr id="38" name="Picture 37" descr="A circle with two lines in it&#10;&#10;Description automatically generated">
            <a:extLst>
              <a:ext uri="{FF2B5EF4-FFF2-40B4-BE49-F238E27FC236}">
                <a16:creationId xmlns:a16="http://schemas.microsoft.com/office/drawing/2014/main" id="{A626CC65-65F6-54CA-C016-49F631B0F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223" y="4767776"/>
            <a:ext cx="674473" cy="699959"/>
          </a:xfrm>
          <a:prstGeom prst="rect">
            <a:avLst/>
          </a:prstGeom>
        </p:spPr>
      </p:pic>
      <p:pic>
        <p:nvPicPr>
          <p:cNvPr id="39" name="Picture 38" descr="A circle with two lines in it&#10;&#10;Description automatically generated">
            <a:extLst>
              <a:ext uri="{FF2B5EF4-FFF2-40B4-BE49-F238E27FC236}">
                <a16:creationId xmlns:a16="http://schemas.microsoft.com/office/drawing/2014/main" id="{8A4B01B5-2624-4F06-3D2B-A230D51C5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844" y="4850154"/>
            <a:ext cx="674473" cy="699959"/>
          </a:xfrm>
          <a:prstGeom prst="rect">
            <a:avLst/>
          </a:prstGeom>
        </p:spPr>
      </p:pic>
      <p:pic>
        <p:nvPicPr>
          <p:cNvPr id="40" name="Picture 39" descr="A blue grid with orange lines&#10;&#10;Description automatically generated">
            <a:extLst>
              <a:ext uri="{FF2B5EF4-FFF2-40B4-BE49-F238E27FC236}">
                <a16:creationId xmlns:a16="http://schemas.microsoft.com/office/drawing/2014/main" id="{18E31233-E5DC-F0FD-C687-AA1AFDF9C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27" y="3787474"/>
            <a:ext cx="1049037" cy="570213"/>
          </a:xfrm>
          <a:prstGeom prst="rect">
            <a:avLst/>
          </a:prstGeom>
        </p:spPr>
      </p:pic>
      <p:pic>
        <p:nvPicPr>
          <p:cNvPr id="41" name="Picture 40" descr="A circle with two lines in it&#10;&#10;Description automatically generated">
            <a:extLst>
              <a:ext uri="{FF2B5EF4-FFF2-40B4-BE49-F238E27FC236}">
                <a16:creationId xmlns:a16="http://schemas.microsoft.com/office/drawing/2014/main" id="{5A3F00E6-5ED9-6AD8-3666-28F011920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7357" y="3151100"/>
            <a:ext cx="674473" cy="69995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27065BF-A352-59A7-2E53-0C300C8B3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481" y="2820945"/>
            <a:ext cx="1290767" cy="1257301"/>
          </a:xfrm>
          <a:prstGeom prst="rect">
            <a:avLst/>
          </a:prstGeom>
        </p:spPr>
      </p:pic>
      <p:pic>
        <p:nvPicPr>
          <p:cNvPr id="43" name="Picture 42" descr="A square with orange lines&#10;&#10;Description automatically generated">
            <a:extLst>
              <a:ext uri="{FF2B5EF4-FFF2-40B4-BE49-F238E27FC236}">
                <a16:creationId xmlns:a16="http://schemas.microsoft.com/office/drawing/2014/main" id="{C28C0699-CEF1-9475-C103-DF7E45B2CC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2016" y="3019553"/>
            <a:ext cx="826102" cy="849785"/>
          </a:xfrm>
          <a:prstGeom prst="rect">
            <a:avLst/>
          </a:prstGeom>
        </p:spPr>
      </p:pic>
      <p:pic>
        <p:nvPicPr>
          <p:cNvPr id="44" name="Picture 43" descr="A symbol with an arrow pointing up&#10;&#10;Description automatically generated">
            <a:extLst>
              <a:ext uri="{FF2B5EF4-FFF2-40B4-BE49-F238E27FC236}">
                <a16:creationId xmlns:a16="http://schemas.microsoft.com/office/drawing/2014/main" id="{6FF912FB-A7D6-CBD9-08B2-7557FB4A1B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9260" y="3477783"/>
            <a:ext cx="780021" cy="8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32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49686-2B6C-2DD7-619B-7F88FEE6A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976E-A6C6-0FC6-BBAD-AB92806F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DCE3E8-6568-7174-0C3E-24D67DFB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13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23C5A-66E1-C7DC-FB23-3CA9D3F4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6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latin typeface="Arial"/>
                <a:cs typeface="Arial"/>
              </a:rPr>
              <a:t>Power Calculation:</a:t>
            </a:r>
          </a:p>
        </p:txBody>
      </p:sp>
      <p:pic>
        <p:nvPicPr>
          <p:cNvPr id="7" name="Picture 6" descr="A screenshot of a calculator&#10;&#10;Description automatically generated">
            <a:extLst>
              <a:ext uri="{FF2B5EF4-FFF2-40B4-BE49-F238E27FC236}">
                <a16:creationId xmlns:a16="http://schemas.microsoft.com/office/drawing/2014/main" id="{48D2897C-2E88-9826-2527-4D632B0D5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95" y="703564"/>
            <a:ext cx="5970374" cy="5450875"/>
          </a:xfrm>
          <a:prstGeom prst="rect">
            <a:avLst/>
          </a:prstGeom>
        </p:spPr>
      </p:pic>
      <p:pic>
        <p:nvPicPr>
          <p:cNvPr id="8" name="Picture 7" descr="A graph with numbers and text&#10;&#10;Description automatically generated">
            <a:extLst>
              <a:ext uri="{FF2B5EF4-FFF2-40B4-BE49-F238E27FC236}">
                <a16:creationId xmlns:a16="http://schemas.microsoft.com/office/drawing/2014/main" id="{13DA0C4D-484C-A83D-F03F-BCF131AA4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031" y="2005527"/>
            <a:ext cx="5347130" cy="235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3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ACEA5-E535-5C59-DBD4-0E5E56A18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7F5D-4DE3-A342-77AD-EA142B45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434F57-D97B-BE9B-9404-139267E7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14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70530-01AA-91CA-78D2-E95C9258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1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latin typeface="Arial"/>
                <a:cs typeface="Arial"/>
              </a:rPr>
              <a:t>Power Calculation:</a:t>
            </a:r>
            <a:endParaRPr lang="en-US" sz="3200"/>
          </a:p>
        </p:txBody>
      </p:sp>
      <p:pic>
        <p:nvPicPr>
          <p:cNvPr id="8" name="Picture 7" descr="A table with numbers and lines&#10;&#10;Description automatically generated">
            <a:extLst>
              <a:ext uri="{FF2B5EF4-FFF2-40B4-BE49-F238E27FC236}">
                <a16:creationId xmlns:a16="http://schemas.microsoft.com/office/drawing/2014/main" id="{AC25C15B-6782-C32E-A9AC-97582F8F1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484" y="983907"/>
            <a:ext cx="9212735" cy="490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6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49686-2B6C-2DD7-619B-7F88FEE6A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976E-A6C6-0FC6-BBAD-AB92806F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DCE3E8-6568-7174-0C3E-24D67DFB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15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23C5A-66E1-C7DC-FB23-3CA9D3F4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6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latin typeface="Arial"/>
                <a:cs typeface="Arial"/>
              </a:rPr>
              <a:t>Power Calculation:</a:t>
            </a:r>
          </a:p>
        </p:txBody>
      </p:sp>
      <p:pic>
        <p:nvPicPr>
          <p:cNvPr id="5" name="Picture 4" descr="A screenshot of a calculator&#10;&#10;Description automatically generated">
            <a:extLst>
              <a:ext uri="{FF2B5EF4-FFF2-40B4-BE49-F238E27FC236}">
                <a16:creationId xmlns:a16="http://schemas.microsoft.com/office/drawing/2014/main" id="{ACBAFCAE-AE78-5BC7-C6B6-E88D8CBDF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5" y="841932"/>
            <a:ext cx="6397711" cy="3186757"/>
          </a:xfrm>
          <a:prstGeom prst="rect">
            <a:avLst/>
          </a:prstGeom>
        </p:spPr>
      </p:pic>
      <p:pic>
        <p:nvPicPr>
          <p:cNvPr id="9" name="Picture 8" descr="A spreadsheet with numbers and numbers&#10;&#10;Description automatically generated">
            <a:extLst>
              <a:ext uri="{FF2B5EF4-FFF2-40B4-BE49-F238E27FC236}">
                <a16:creationId xmlns:a16="http://schemas.microsoft.com/office/drawing/2014/main" id="{B484A0C7-AD6B-D736-2850-4F5EB444B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349" y="839358"/>
            <a:ext cx="5655790" cy="492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69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49686-2B6C-2DD7-619B-7F88FEE6A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976E-A6C6-0FC6-BBAD-AB92806F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DCE3E8-6568-7174-0C3E-24D67DFB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16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23C5A-66E1-C7DC-FB23-3CA9D3F4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6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latin typeface="Arial"/>
                <a:cs typeface="Arial"/>
              </a:rPr>
              <a:t>Power Calculation:</a:t>
            </a:r>
          </a:p>
        </p:txBody>
      </p:sp>
      <p:pic>
        <p:nvPicPr>
          <p:cNvPr id="6" name="Picture 5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5467C8EB-5DE3-C6AD-B8FF-2EDFE7077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496"/>
            <a:ext cx="7414055" cy="2628900"/>
          </a:xfrm>
          <a:prstGeom prst="rect">
            <a:avLst/>
          </a:prstGeom>
        </p:spPr>
      </p:pic>
      <p:pic>
        <p:nvPicPr>
          <p:cNvPr id="7" name="Picture 6" descr="A screenshot of a calculator&#10;&#10;Description automatically generated">
            <a:extLst>
              <a:ext uri="{FF2B5EF4-FFF2-40B4-BE49-F238E27FC236}">
                <a16:creationId xmlns:a16="http://schemas.microsoft.com/office/drawing/2014/main" id="{F55095E9-B183-8529-2F87-4511B1CC3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952" y="3432991"/>
            <a:ext cx="5931500" cy="285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4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49686-2B6C-2DD7-619B-7F88FEE6A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976E-A6C6-0FC6-BBAD-AB92806F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DCE3E8-6568-7174-0C3E-24D67DFB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17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23C5A-66E1-C7DC-FB23-3CA9D3F4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6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latin typeface="Arial"/>
                <a:cs typeface="Arial"/>
              </a:rPr>
              <a:t>Power Calculation:</a:t>
            </a:r>
          </a:p>
        </p:txBody>
      </p:sp>
      <p:pic>
        <p:nvPicPr>
          <p:cNvPr id="5" name="Picture 4" descr="A table with numbers and lines&#10;&#10;Description automatically generated">
            <a:extLst>
              <a:ext uri="{FF2B5EF4-FFF2-40B4-BE49-F238E27FC236}">
                <a16:creationId xmlns:a16="http://schemas.microsoft.com/office/drawing/2014/main" id="{5746E160-A059-541D-86F7-6840FF867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89" y="1094088"/>
            <a:ext cx="9655518" cy="385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21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6EEA6-76B0-C207-CF29-097EFD955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E2232-DF70-120F-09A8-87A6BA5D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625B43-BEE5-B7A4-C43B-3FC70EA3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18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2D066-105D-F90B-2B92-718BC8E6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40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Single Line Diagram of Typical Floor (MDB &amp; EMDB):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F75CC9-5340-9933-FE5B-2151222CB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900181" y="461548"/>
            <a:ext cx="4391638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86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5C811-7DBE-8EF1-1D10-A285013C7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7991-B8DD-40FD-4453-5E98E681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DCAD94-2573-3957-151C-216E2F3F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19</a:t>
            </a:fld>
            <a:endParaRPr lang="x-non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BCBA71-B351-62B9-B66A-1E8DD580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588" y="-2378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Single Line Diagram of Typical Floor (SDB):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84089-AA9D-0CB1-C4FE-3DF8664FC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561723" y="-1075888"/>
            <a:ext cx="4913030" cy="901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2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CAA8B-4A0A-8311-3130-0C209099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A0B13A-71C9-F2E3-7452-32C3044F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</a:t>
            </a:fld>
            <a:endParaRPr lang="x-non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B2A5497-D067-1DDD-6C2A-11DCBA026B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328"/>
          <a:stretch/>
        </p:blipFill>
        <p:spPr>
          <a:xfrm>
            <a:off x="281549" y="1335741"/>
            <a:ext cx="11404455" cy="41327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73D69EE-6F3A-155D-E6BB-2338B7862C9A}"/>
              </a:ext>
            </a:extLst>
          </p:cNvPr>
          <p:cNvSpPr txBox="1"/>
          <p:nvPr/>
        </p:nvSpPr>
        <p:spPr>
          <a:xfrm>
            <a:off x="1057835" y="501537"/>
            <a:ext cx="60960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C00000"/>
                </a:solidFill>
                <a:cs typeface="Arial" panose="020B0604020202020204" pitchFamily="34" charset="0"/>
              </a:rPr>
              <a:t>Project Objectives:</a:t>
            </a:r>
          </a:p>
        </p:txBody>
      </p:sp>
    </p:spTree>
    <p:extLst>
      <p:ext uri="{BB962C8B-B14F-4D97-AF65-F5344CB8AC3E}">
        <p14:creationId xmlns:p14="http://schemas.microsoft.com/office/powerpoint/2010/main" val="2622460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D8CCF-4025-4BB3-C577-5FD261002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D2882-C177-4C87-EE73-55C3C86F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29598C-3BE6-F224-CEE9-E457658B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20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409FF-D256-F154-6951-5261A33F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40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Single Line Diagram of Typical Floor (ESDB):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336BFC-5751-7CC0-2660-812CC5DEA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633189" y="-1418996"/>
            <a:ext cx="4928701" cy="97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76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B68BC-99CD-31A1-FF4C-550E24085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C5FC5-6C82-3848-66FB-D49BEFF0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2CB5ED-38A9-FB8F-21C3-2BE6E80F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21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F7D2D-94A8-B8B3-6A61-86714692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40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Single Line Diagram of Ground Floor (MDB &amp; EMDB):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CE1715-FDDF-AE16-00BF-570DFC71C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25707" y="72971"/>
            <a:ext cx="4421518" cy="688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85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DEFCA-0C2B-7E31-7837-CECCB0B85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920F6-006E-9371-B5CA-9C7FCC3D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80BB1F-0F7E-C0B9-815D-05BB28FB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22</a:t>
            </a:fld>
            <a:endParaRPr lang="x-non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A5D51D-1DEC-45BA-DCF5-6A2FF583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588" y="-2378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Single Line Diagram of Ground Floor (SDB):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C9A2BB-BA08-3627-2705-1304DEEAC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633030" y="-698643"/>
            <a:ext cx="4927558" cy="825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98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93B44-6D57-F47A-B335-6B1A88DBB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D28EA-F38C-B627-3FB3-EF6E55AC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1E4A25-2D0C-130E-2D33-DBAD8574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23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85613-6DA7-3839-3B5D-C82ECF72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40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Single Line Diagram of Ground Floor (ESDB):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1893D5-16A6-DB71-DF70-9637A7BDD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669208" y="-1214246"/>
            <a:ext cx="4875215" cy="927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52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30BBF-DA01-33AE-48EA-2087D3969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1F9FC-49F9-1A44-4D0A-B7A3CB24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0BFA8-6376-2304-A63F-91E275D1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24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C86BB-1955-9303-F4D0-092AB09D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40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Single Line Diagram of Underground Floor (MDB &amp; EMDB):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959128-C7C9-F0E3-030D-477648BE4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41150" y="-236883"/>
            <a:ext cx="4713191" cy="733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27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16878-55EE-8540-F8A4-92B057128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5A18-F3FF-B471-F148-982EF925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874919-F07D-478E-DDF8-9D211B06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25</a:t>
            </a:fld>
            <a:endParaRPr lang="x-non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932C4B-61F0-1C14-CC3A-1E40182D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588" y="-2378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Single Line Diagram of Underground Floor (SDB):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30D4F-7790-403C-EF5C-29016E6BB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966972" y="-197346"/>
            <a:ext cx="4249550" cy="725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1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C219F-24E9-FC26-9B4F-73F8BC4A3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637FD-6C4C-6215-22C2-3A39E0C316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C49BD7-0124-378B-2378-297A2F49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26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CE4EC-C011-94AF-1897-BC84EC6E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40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Single Line Diagram of Underground Floor (ESDB):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50793A-442F-B036-60AD-C244E2787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237863" y="-230183"/>
            <a:ext cx="3718337" cy="733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84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F2468-6E4A-E00D-B0F9-C70D0EF2B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84DCD-F4AA-D838-C1FE-027598DD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6187E3-61A2-936E-EE72-7657BB38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27</a:t>
            </a:fld>
            <a:endParaRPr lang="x-non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42B40A-2EEB-1BD1-7603-22366B17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588" y="-2378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Single Line Diagram of Roof (SDB):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6E16B-A324-3B7B-3514-91A1632DC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22070" y="-1465126"/>
            <a:ext cx="4249550" cy="97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20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0D41D-CE48-4E97-896C-408C5BDAD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7F6A8-0D68-0C21-0559-8E8999A7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5AD69A-AD47-9432-19F2-282BB344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28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A12DE-D673-2D19-00C4-BB4F5516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40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Full Building Diagram (MDB):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119F2E-267A-970B-66D9-9B7CA9626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686811" y="-1840905"/>
            <a:ext cx="4890990" cy="1058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89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DAB32-50D9-6674-ED81-20A4F75D8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2486-3BBD-5387-8359-9EC2E5217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FED3EC-4262-80B4-78E9-7FB14CA5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29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95AF6-0E3E-161A-B9DA-BFF9B892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40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Full Building Diagram (EMDB):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5A273-625F-CC43-9BAD-448B5F6E2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599044" y="-1827784"/>
            <a:ext cx="5066523" cy="1058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B94E2-23EA-B323-9327-CE3F5DEA9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4794-54EC-1CF7-0E16-3D274FFD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36AD4D-60A6-3865-EEC1-5F73C88D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3</a:t>
            </a:fld>
            <a:endParaRPr lang="x-none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D75C72C-080A-9F37-AF71-7BCD26DEF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612270"/>
              </p:ext>
            </p:extLst>
          </p:nvPr>
        </p:nvGraphicFramePr>
        <p:xfrm>
          <a:off x="1454190" y="922668"/>
          <a:ext cx="9066178" cy="50913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59658">
                  <a:extLst>
                    <a:ext uri="{9D8B030D-6E8A-4147-A177-3AD203B41FA5}">
                      <a16:colId xmlns:a16="http://schemas.microsoft.com/office/drawing/2014/main" val="1648103290"/>
                    </a:ext>
                  </a:extLst>
                </a:gridCol>
                <a:gridCol w="5806520">
                  <a:extLst>
                    <a:ext uri="{9D8B030D-6E8A-4147-A177-3AD203B41FA5}">
                      <a16:colId xmlns:a16="http://schemas.microsoft.com/office/drawing/2014/main" val="3004175182"/>
                    </a:ext>
                  </a:extLst>
                </a:gridCol>
              </a:tblGrid>
              <a:tr h="717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Type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High-rise Residential Building</a:t>
                      </a:r>
                      <a:endParaRPr lang="en-US" sz="16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444196"/>
                  </a:ext>
                </a:extLst>
              </a:tr>
              <a:tr h="717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Length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51'-0" (15.55 m)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6101210"/>
                  </a:ext>
                </a:extLst>
              </a:tr>
              <a:tr h="717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Width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50'-0" (15.24 m)</a:t>
                      </a:r>
                      <a:endParaRPr lang="en-US" sz="16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4337919"/>
                  </a:ext>
                </a:extLst>
              </a:tr>
              <a:tr h="717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Area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2550 </a:t>
                      </a:r>
                      <a:r>
                        <a:rPr lang="en-US" sz="2000" kern="100" dirty="0" err="1">
                          <a:effectLst/>
                        </a:rPr>
                        <a:t>sq.ft</a:t>
                      </a:r>
                      <a:r>
                        <a:rPr lang="en-US" sz="2000" kern="100" dirty="0">
                          <a:effectLst/>
                        </a:rPr>
                        <a:t> (236.982 </a:t>
                      </a:r>
                      <a:r>
                        <a:rPr lang="en-US" sz="2000" kern="100" dirty="0" err="1">
                          <a:effectLst/>
                        </a:rPr>
                        <a:t>sq.m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6420758"/>
                  </a:ext>
                </a:extLst>
              </a:tr>
              <a:tr h="784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No. of floors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11(9 common dwelling floors, 1 ground, 1 underground)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9989277"/>
                  </a:ext>
                </a:extLst>
              </a:tr>
              <a:tr h="717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Units per floor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9909749"/>
                  </a:ext>
                </a:extLst>
              </a:tr>
              <a:tr h="717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Area of a unit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1275 </a:t>
                      </a:r>
                      <a:r>
                        <a:rPr lang="en-US" sz="2000" kern="1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sq.ft</a:t>
                      </a:r>
                      <a:r>
                        <a:rPr lang="en-US" sz="2000" kern="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(118.491 </a:t>
                      </a:r>
                      <a:r>
                        <a:rPr lang="en-US" sz="2000" kern="1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sq.m</a:t>
                      </a:r>
                      <a:r>
                        <a:rPr lang="en-US" sz="2000" kern="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953364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230097A-DA1F-A44D-E373-89A277EEDD19}"/>
              </a:ext>
            </a:extLst>
          </p:cNvPr>
          <p:cNvSpPr txBox="1"/>
          <p:nvPr/>
        </p:nvSpPr>
        <p:spPr>
          <a:xfrm>
            <a:off x="853506" y="153227"/>
            <a:ext cx="755596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C00000"/>
                </a:solidFill>
                <a:cs typeface="Arial" panose="020B0604020202020204" pitchFamily="34" charset="0"/>
              </a:rPr>
              <a:t>Building Specification:</a:t>
            </a:r>
          </a:p>
        </p:txBody>
      </p:sp>
    </p:spTree>
    <p:extLst>
      <p:ext uri="{BB962C8B-B14F-4D97-AF65-F5344CB8AC3E}">
        <p14:creationId xmlns:p14="http://schemas.microsoft.com/office/powerpoint/2010/main" val="4172132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5C811-7DBE-8EF1-1D10-A285013C7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7991-B8DD-40FD-4453-5E98E681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DCAD94-2573-3957-151C-216E2F3F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30</a:t>
            </a:fld>
            <a:endParaRPr lang="x-none" dirty="0"/>
          </a:p>
        </p:txBody>
      </p:sp>
      <p:pic>
        <p:nvPicPr>
          <p:cNvPr id="7" name="Picture 6" descr="A black and blue screen with white text&#10;&#10;Description automatically generated">
            <a:extLst>
              <a:ext uri="{FF2B5EF4-FFF2-40B4-BE49-F238E27FC236}">
                <a16:creationId xmlns:a16="http://schemas.microsoft.com/office/drawing/2014/main" id="{91DA3F77-70FA-CDD1-60D8-3B6EBE1F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79" y="0"/>
            <a:ext cx="6096164" cy="6374028"/>
          </a:xfrm>
          <a:prstGeom prst="rect">
            <a:avLst/>
          </a:prstGeom>
        </p:spPr>
      </p:pic>
      <p:pic>
        <p:nvPicPr>
          <p:cNvPr id="8" name="Picture 7" descr="A black and white text on a black background&#10;&#10;Description automatically generated">
            <a:extLst>
              <a:ext uri="{FF2B5EF4-FFF2-40B4-BE49-F238E27FC236}">
                <a16:creationId xmlns:a16="http://schemas.microsoft.com/office/drawing/2014/main" id="{00D4F808-CBE2-0881-16B1-4EDF82793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049" y="2129095"/>
            <a:ext cx="6068713" cy="211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44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76935-692E-747C-1EC3-1AC95A181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8B9C3-80C1-367C-A6A2-CC3E1460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93C971-EDE4-EACE-C494-7E7BBF20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31</a:t>
            </a:fld>
            <a:endParaRPr lang="x-none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16D492-7AAC-9DCB-8972-8CB845227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6" b="2640"/>
          <a:stretch/>
        </p:blipFill>
        <p:spPr bwMode="auto">
          <a:xfrm>
            <a:off x="474953" y="896091"/>
            <a:ext cx="5450284" cy="481963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E35B9B-002F-8464-3ACC-F66F8F584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677" y="834545"/>
            <a:ext cx="5468112" cy="30287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49E227-64CD-FB8D-FD4C-A67793DF549E}"/>
                  </a:ext>
                </a:extLst>
              </p:cNvPr>
              <p:cNvSpPr txBox="1"/>
              <p:nvPr/>
            </p:nvSpPr>
            <p:spPr>
              <a:xfrm>
                <a:off x="5629350" y="4076260"/>
                <a:ext cx="6096000" cy="1781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As we have three phase 200 KVA transformer, room area should be 40 m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</a:t>
                </a:r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Corresponding LT, HT panels and meter room should be (130-40) = 90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pPr marL="0" marR="16510" algn="just">
                  <a:spcBef>
                    <a:spcPts val="1385"/>
                  </a:spcBef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As our generator is 20 KW, the area of the room should be 20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D49E227-64CD-FB8D-FD4C-A67793DF5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350" y="4076260"/>
                <a:ext cx="6096000" cy="1781513"/>
              </a:xfrm>
              <a:prstGeom prst="rect">
                <a:avLst/>
              </a:prstGeom>
              <a:blipFill rotWithShape="1">
                <a:blip r:embed="rId4"/>
                <a:stretch>
                  <a:fillRect l="-800" t="-685" r="-1400" b="-4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935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D782F-DEFF-CB2F-72D9-8F8F65D7F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E5EFB-6E06-505B-EBC0-D67BA35C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9051A5-8A2C-6B01-3059-CAA79A3D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32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6F87E-8F23-195F-879C-EE15AC294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4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Lightning Protection System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452986"/>
            <a:ext cx="10515600" cy="17211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A lightning protection system (LPS) in a building is a system designed to </a:t>
            </a:r>
            <a:r>
              <a:rPr lang="en-US" sz="2000" b="1" dirty="0"/>
              <a:t>safeguard the structure </a:t>
            </a:r>
            <a:r>
              <a:rPr lang="en-US" sz="2000" dirty="0"/>
              <a:t>and its occupants from the destructive effects of lightning strikes. It works by </a:t>
            </a:r>
            <a:r>
              <a:rPr lang="en-US" sz="2000" b="1" dirty="0"/>
              <a:t>providing a low-resistance path</a:t>
            </a:r>
            <a:r>
              <a:rPr lang="en-US" sz="2000" dirty="0"/>
              <a:t> for the lightning current to travel safely to the ground, thereby minimizing the risk of fire, structural damage, and harm to people or equipment inside the building.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925140" y="3272181"/>
            <a:ext cx="82188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Components:</a:t>
            </a:r>
          </a:p>
          <a:p>
            <a:pPr algn="just"/>
            <a:r>
              <a:rPr lang="en-US" dirty="0"/>
              <a:t>1. </a:t>
            </a:r>
            <a:r>
              <a:rPr lang="en-US" b="1" dirty="0"/>
              <a:t>Lightning Arrestor</a:t>
            </a:r>
            <a:r>
              <a:rPr lang="en-US" dirty="0"/>
              <a:t>: A lightning arrester (or lightning arrestor) is a protective device used to shield electrical systems and equipment from the damaging effects of lightning strikes or power surges.</a:t>
            </a:r>
          </a:p>
          <a:p>
            <a:pPr algn="just"/>
            <a:r>
              <a:rPr lang="en-US" dirty="0"/>
              <a:t>2. </a:t>
            </a:r>
            <a:r>
              <a:rPr lang="en-US" b="1" dirty="0"/>
              <a:t>Down Conductor</a:t>
            </a:r>
            <a:r>
              <a:rPr lang="en-US" dirty="0"/>
              <a:t>: These are metal cables or conductors that provide a path for the lightning current to flow from the air terminals to the ground. They are installed along the exterior walls of the building.</a:t>
            </a:r>
          </a:p>
          <a:p>
            <a:pPr algn="just"/>
            <a:r>
              <a:rPr lang="en-US" dirty="0"/>
              <a:t>3. </a:t>
            </a:r>
            <a:r>
              <a:rPr lang="en-US" b="1" dirty="0"/>
              <a:t>Roof Conductor</a:t>
            </a:r>
            <a:r>
              <a:rPr lang="en-US" dirty="0"/>
              <a:t>: It is a metal conductor installed on the roof of a building to direct the electrical energy from a lightning strike safely toward the ground. </a:t>
            </a:r>
          </a:p>
          <a:p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730" y="3640501"/>
            <a:ext cx="2193682" cy="20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562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D782F-DEFF-CB2F-72D9-8F8F65D7F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E5EFB-6E06-505B-EBC0-D67BA35C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9051A5-8A2C-6B01-3059-CAA79A3D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33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6F87E-8F23-195F-879C-EE15AC294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Calculation for Lightning Protection System: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2546" y="1451918"/>
            <a:ext cx="1040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arrestor is needed </a:t>
            </a:r>
            <a:r>
              <a:rPr lang="en-US" dirty="0">
                <a:solidFill>
                  <a:srgbClr val="C00000"/>
                </a:solidFill>
              </a:rPr>
              <a:t>per 25 ft </a:t>
            </a:r>
            <a:r>
              <a:rPr lang="en-US" dirty="0"/>
              <a:t>of the perimeter of the roof.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leads us to 9 arrestors.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down conductor is needed for </a:t>
            </a:r>
            <a:r>
              <a:rPr lang="en-US" dirty="0">
                <a:solidFill>
                  <a:srgbClr val="C00000"/>
                </a:solidFill>
              </a:rPr>
              <a:t>the first 80 sq-m </a:t>
            </a:r>
            <a:r>
              <a:rPr lang="en-US" dirty="0"/>
              <a:t>and 1 down conductor per </a:t>
            </a:r>
            <a:r>
              <a:rPr lang="en-US" dirty="0">
                <a:solidFill>
                  <a:srgbClr val="C00000"/>
                </a:solidFill>
              </a:rPr>
              <a:t>100 sq-m for the 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leads us to 3 down conductors.</a:t>
            </a:r>
          </a:p>
        </p:txBody>
      </p:sp>
    </p:spTree>
    <p:extLst>
      <p:ext uri="{BB962C8B-B14F-4D97-AF65-F5344CB8AC3E}">
        <p14:creationId xmlns:p14="http://schemas.microsoft.com/office/powerpoint/2010/main" val="2198234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2592-B62B-56DC-EEAA-4C5971CD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Credits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3D9F13-F4B7-52AD-AAED-4435C1E5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Mr. John Doe (St ID: 1906XXX)</a:t>
            </a:r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B2BAD-4A18-91E4-4156-9B3F0D6C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34</a:t>
            </a:fld>
            <a:endParaRPr lang="x-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F0944-EE3D-AD75-7EDF-C5C87DB704FF}"/>
              </a:ext>
            </a:extLst>
          </p:cNvPr>
          <p:cNvSpPr txBox="1"/>
          <p:nvPr/>
        </p:nvSpPr>
        <p:spPr>
          <a:xfrm>
            <a:off x="1994275" y="1183805"/>
            <a:ext cx="411273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cs typeface="Arial"/>
              </a:rPr>
              <a:t>Co-</a:t>
            </a:r>
            <a:r>
              <a:rPr lang="en-US" sz="2400" b="1" dirty="0" err="1">
                <a:cs typeface="Arial"/>
              </a:rPr>
              <a:t>ordinator</a:t>
            </a:r>
            <a:endParaRPr lang="en-US" sz="2400" b="1">
              <a:cs typeface="Arial"/>
            </a:endParaRPr>
          </a:p>
          <a:p>
            <a:pPr algn="ctr"/>
            <a:r>
              <a:rPr lang="en-US" sz="2400" dirty="0">
                <a:cs typeface="Arial"/>
              </a:rPr>
              <a:t>EVERYONE</a:t>
            </a:r>
          </a:p>
          <a:p>
            <a:pPr algn="ctr"/>
            <a:endParaRPr lang="en-US" sz="2400" dirty="0">
              <a:cs typeface="Arial"/>
            </a:endParaRPr>
          </a:p>
          <a:p>
            <a:pPr algn="ctr"/>
            <a:r>
              <a:rPr lang="en-US" sz="2400" b="1" dirty="0">
                <a:cs typeface="Arial"/>
              </a:rPr>
              <a:t>Layout Design</a:t>
            </a:r>
          </a:p>
          <a:p>
            <a:pPr algn="ctr"/>
            <a:r>
              <a:rPr lang="en-US" sz="2400" dirty="0">
                <a:cs typeface="Arial"/>
              </a:rPr>
              <a:t>S. M. TAHMEED REZA</a:t>
            </a:r>
          </a:p>
          <a:p>
            <a:pPr algn="ctr"/>
            <a:endParaRPr lang="en-US" sz="2400" dirty="0">
              <a:cs typeface="Arial"/>
            </a:endParaRPr>
          </a:p>
          <a:p>
            <a:pPr algn="ctr"/>
            <a:r>
              <a:rPr lang="en-US" sz="2400" b="1" dirty="0">
                <a:cs typeface="Arial"/>
              </a:rPr>
              <a:t>Power Calculation</a:t>
            </a:r>
          </a:p>
          <a:p>
            <a:pPr algn="ctr"/>
            <a:r>
              <a:rPr lang="en-US" sz="2400" dirty="0">
                <a:cs typeface="Arial"/>
              </a:rPr>
              <a:t>SHOURAV JOARDER</a:t>
            </a:r>
          </a:p>
          <a:p>
            <a:pPr algn="ctr"/>
            <a:r>
              <a:rPr lang="en-US" sz="2400" dirty="0">
                <a:cs typeface="Arial"/>
              </a:rPr>
              <a:t>AL NAYEM</a:t>
            </a:r>
          </a:p>
          <a:p>
            <a:pPr algn="ctr"/>
            <a:endParaRPr lang="en-US" sz="2400" dirty="0">
              <a:cs typeface="Arial"/>
            </a:endParaRPr>
          </a:p>
          <a:p>
            <a:pPr algn="ctr"/>
            <a:endParaRPr lang="en-US" sz="2400" b="1" dirty="0">
              <a:cs typeface="Arial"/>
            </a:endParaRPr>
          </a:p>
          <a:p>
            <a:pPr algn="ctr"/>
            <a:endParaRPr lang="en-US" sz="2400" b="1" dirty="0"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6BDCBA-0C98-F9FB-BCEB-7CD726E835EE}"/>
              </a:ext>
            </a:extLst>
          </p:cNvPr>
          <p:cNvSpPr txBox="1"/>
          <p:nvPr/>
        </p:nvSpPr>
        <p:spPr>
          <a:xfrm>
            <a:off x="6102896" y="1183805"/>
            <a:ext cx="411273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cs typeface="Arial"/>
              </a:rPr>
              <a:t>Circuit Diagram</a:t>
            </a:r>
          </a:p>
          <a:p>
            <a:pPr algn="ctr"/>
            <a:r>
              <a:rPr lang="en-US" sz="2400" dirty="0">
                <a:cs typeface="Arial"/>
              </a:rPr>
              <a:t>ROKON UDDIN AHMED</a:t>
            </a:r>
          </a:p>
          <a:p>
            <a:pPr algn="ctr"/>
            <a:endParaRPr lang="en-US" sz="2400" dirty="0">
              <a:cs typeface="Arial"/>
            </a:endParaRPr>
          </a:p>
          <a:p>
            <a:pPr algn="ctr"/>
            <a:r>
              <a:rPr lang="en-US" sz="2400" b="1" dirty="0">
                <a:cs typeface="Arial"/>
              </a:rPr>
              <a:t>Presentation</a:t>
            </a:r>
          </a:p>
          <a:p>
            <a:pPr algn="ctr"/>
            <a:r>
              <a:rPr lang="en-US" sz="2400" dirty="0">
                <a:cs typeface="Arial"/>
              </a:rPr>
              <a:t>SADAD HASAN</a:t>
            </a:r>
          </a:p>
          <a:p>
            <a:pPr algn="ctr"/>
            <a:endParaRPr lang="en-US" sz="2400" dirty="0">
              <a:cs typeface="Arial"/>
            </a:endParaRPr>
          </a:p>
          <a:p>
            <a:pPr algn="ctr"/>
            <a:r>
              <a:rPr lang="en-US" sz="2400" b="1" dirty="0">
                <a:cs typeface="Arial"/>
              </a:rPr>
              <a:t>Report</a:t>
            </a:r>
          </a:p>
          <a:p>
            <a:pPr algn="ctr"/>
            <a:r>
              <a:rPr lang="en-US" sz="2400" dirty="0">
                <a:cs typeface="Arial"/>
              </a:rPr>
              <a:t>EVERYONE</a:t>
            </a:r>
          </a:p>
          <a:p>
            <a:pPr algn="ctr"/>
            <a:endParaRPr lang="en-US" sz="24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6661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C75CD-E883-5F02-F69B-3C5695D21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49DB1-CBE7-DEC9-CA74-32F41E93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3D344E-0699-38B6-5D99-286F9919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35</a:t>
            </a:fld>
            <a:endParaRPr lang="x-none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7A131B6-204F-AAD1-9A6C-D4DBEAA46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1526170"/>
            <a:ext cx="10787644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Thank You. 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12603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93221-0CDE-C77B-4024-832B9F0F4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26C6A-F04E-0442-FDC8-A2F269C9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1F0D78-357D-9EF6-397E-1FBAA7C1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4</a:t>
            </a:fld>
            <a:endParaRPr lang="x-none" dirty="0"/>
          </a:p>
        </p:txBody>
      </p:sp>
      <p:pic>
        <p:nvPicPr>
          <p:cNvPr id="8" name="Picture 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7A03D49-469B-8B63-CEF8-A2E51DDE6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5" y="-970"/>
            <a:ext cx="12192000" cy="307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5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42B6F-DD26-8872-EFAD-98F14A95B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A161F-C0BE-72CA-272D-ED07E2F7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71DF18-8A04-A5B6-0116-103B54B4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5</a:t>
            </a:fld>
            <a:endParaRPr lang="x-none" dirty="0"/>
          </a:p>
        </p:txBody>
      </p:sp>
      <p:sp>
        <p:nvSpPr>
          <p:cNvPr id="2" name="Down Arrow 7">
            <a:extLst>
              <a:ext uri="{FF2B5EF4-FFF2-40B4-BE49-F238E27FC236}">
                <a16:creationId xmlns:a16="http://schemas.microsoft.com/office/drawing/2014/main" id="{ED52DB75-2CB9-C323-5A32-4EF2B36B6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31D775-9C51-821D-331B-8C857A73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23" y="2543723"/>
            <a:ext cx="1905414" cy="128880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Fixture</a:t>
            </a:r>
            <a:br>
              <a:rPr lang="en-US" sz="36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Legend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1068D0-C469-DCD1-6F4D-C53FD5518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271" y="262533"/>
            <a:ext cx="4712098" cy="58650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9035C8-AFFA-FC75-2A88-1EE4C225C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1" y="1802390"/>
            <a:ext cx="4299528" cy="288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7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5CFFB-B1F0-A6F8-742C-9C814E38E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36D43-520C-B422-C338-9516D380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3F7B6-8752-24AC-32E1-1BDDCE16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6</a:t>
            </a:fld>
            <a:endParaRPr lang="x-none" dirty="0"/>
          </a:p>
        </p:txBody>
      </p:sp>
      <p:sp>
        <p:nvSpPr>
          <p:cNvPr id="2" name="Down Arrow 7">
            <a:extLst>
              <a:ext uri="{FF2B5EF4-FFF2-40B4-BE49-F238E27FC236}">
                <a16:creationId xmlns:a16="http://schemas.microsoft.com/office/drawing/2014/main" id="{B5F2BE80-DF29-1B03-D76F-85CFE21E0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50DABE-D779-85D8-8B3F-2936650A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Required Lux Ratings: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24F0382-A4B8-A8BD-1330-0276478C6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9491" y="1210235"/>
            <a:ext cx="7546673" cy="410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0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D7918-4536-BE40-4285-F9F3FC994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9931C-BADB-3650-3DC4-DFB775A9B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79FD6E-2C7F-36E3-21D9-0C33E2BB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7</a:t>
            </a:fld>
            <a:endParaRPr lang="x-none" dirty="0"/>
          </a:p>
        </p:txBody>
      </p:sp>
      <p:pic>
        <p:nvPicPr>
          <p:cNvPr id="5" name="Picture 4" descr="A blueprint of a house&#10;&#10;Description automatically generated">
            <a:extLst>
              <a:ext uri="{FF2B5EF4-FFF2-40B4-BE49-F238E27FC236}">
                <a16:creationId xmlns:a16="http://schemas.microsoft.com/office/drawing/2014/main" id="{77C301AD-12CE-8EAA-DC50-ACD7A74AD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384" y="0"/>
            <a:ext cx="6160042" cy="6178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DC752B-687C-AE8A-CEC1-50C4EFEC8546}"/>
              </a:ext>
            </a:extLst>
          </p:cNvPr>
          <p:cNvSpPr txBox="1"/>
          <p:nvPr/>
        </p:nvSpPr>
        <p:spPr>
          <a:xfrm>
            <a:off x="358995" y="2108118"/>
            <a:ext cx="2317341" cy="132343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Arial"/>
              </a:rPr>
              <a:t>TYPICAL FLOOR</a:t>
            </a:r>
            <a:endParaRPr lang="en-US" sz="400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160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435BB-3DB0-A772-D6E0-3A29840AA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58C5D-4D61-BD26-D04F-A70C3889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2C202A-4335-61D0-EB5B-79E1FAD1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8</a:t>
            </a:fld>
            <a:endParaRPr lang="x-none" dirty="0"/>
          </a:p>
        </p:txBody>
      </p:sp>
      <p:pic>
        <p:nvPicPr>
          <p:cNvPr id="5" name="Picture 4" descr="A blueprint of a room with cars and lights&#10;&#10;Description automatically generated">
            <a:extLst>
              <a:ext uri="{FF2B5EF4-FFF2-40B4-BE49-F238E27FC236}">
                <a16:creationId xmlns:a16="http://schemas.microsoft.com/office/drawing/2014/main" id="{C018C8F5-2B23-1B21-0EA9-2377FBF5E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577" y="-100445"/>
            <a:ext cx="6337300" cy="61929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3F04EB-5F53-9E5D-BFCF-68A337C5480E}"/>
              </a:ext>
            </a:extLst>
          </p:cNvPr>
          <p:cNvSpPr txBox="1"/>
          <p:nvPr/>
        </p:nvSpPr>
        <p:spPr>
          <a:xfrm>
            <a:off x="358995" y="2108118"/>
            <a:ext cx="2386613" cy="707886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Arial"/>
              </a:rPr>
              <a:t>GARAGE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0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878B9-897F-F4F8-001E-D8F60F51B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B94E0-55D8-3AAF-A4F6-C4499C82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574249-7FA4-0F55-0EF2-B54D2A81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9</a:t>
            </a:fld>
            <a:endParaRPr lang="x-none" dirty="0"/>
          </a:p>
        </p:txBody>
      </p:sp>
      <p:pic>
        <p:nvPicPr>
          <p:cNvPr id="5" name="Picture 4" descr="A blueprint of a parking lot&#10;&#10;Description automatically generated">
            <a:extLst>
              <a:ext uri="{FF2B5EF4-FFF2-40B4-BE49-F238E27FC236}">
                <a16:creationId xmlns:a16="http://schemas.microsoft.com/office/drawing/2014/main" id="{D6A8D83A-1113-5DD1-2A80-1AEEA12D3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123" y="146"/>
            <a:ext cx="6325755" cy="6141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9A43B6-DB50-C9D2-86B5-8993CA0E91F8}"/>
              </a:ext>
            </a:extLst>
          </p:cNvPr>
          <p:cNvSpPr txBox="1"/>
          <p:nvPr/>
        </p:nvSpPr>
        <p:spPr>
          <a:xfrm>
            <a:off x="358995" y="2108118"/>
            <a:ext cx="2559795" cy="132343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Arial"/>
              </a:rPr>
              <a:t>UNDER-</a:t>
            </a:r>
          </a:p>
          <a:p>
            <a:r>
              <a:rPr lang="en-US" sz="4000" dirty="0">
                <a:solidFill>
                  <a:schemeClr val="bg1"/>
                </a:solidFill>
                <a:cs typeface="Arial"/>
              </a:rPr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2638081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{05D23346-88B9-1E48-85E6-2D29E7791F05}tf10001067</Template>
  <TotalTime>5110</TotalTime>
  <Words>932</Words>
  <Application>Microsoft Office PowerPoint</Application>
  <PresentationFormat>Widescreen</PresentationFormat>
  <Paragraphs>168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 Narrow</vt:lpstr>
      <vt:lpstr>Calibri</vt:lpstr>
      <vt:lpstr>Cambria Math</vt:lpstr>
      <vt:lpstr>Garamond</vt:lpstr>
      <vt:lpstr>Times New Roman</vt:lpstr>
      <vt:lpstr>Savon</vt:lpstr>
      <vt:lpstr>Electrical  Services Design of a 10 Storied, 2 Unit Residential Building</vt:lpstr>
      <vt:lpstr>PowerPoint Presentation</vt:lpstr>
      <vt:lpstr>PowerPoint Presentation</vt:lpstr>
      <vt:lpstr>PowerPoint Presentation</vt:lpstr>
      <vt:lpstr>Fixture Legend</vt:lpstr>
      <vt:lpstr>Required Lux Ratings:</vt:lpstr>
      <vt:lpstr>PowerPoint Presentation</vt:lpstr>
      <vt:lpstr>PowerPoint Presentation</vt:lpstr>
      <vt:lpstr>PowerPoint Presentation</vt:lpstr>
      <vt:lpstr>PowerPoint Presentation</vt:lpstr>
      <vt:lpstr>Conduit legend:</vt:lpstr>
      <vt:lpstr>Conduit Calculation:</vt:lpstr>
      <vt:lpstr>Power Calculation:</vt:lpstr>
      <vt:lpstr>Power Calculation:</vt:lpstr>
      <vt:lpstr>Power Calculation:</vt:lpstr>
      <vt:lpstr>Power Calculation:</vt:lpstr>
      <vt:lpstr>Power Calculation:</vt:lpstr>
      <vt:lpstr>Single Line Diagram of Typical Floor (MDB &amp; EMDB):</vt:lpstr>
      <vt:lpstr>Single Line Diagram of Typical Floor (SDB):</vt:lpstr>
      <vt:lpstr>Single Line Diagram of Typical Floor (ESDB):</vt:lpstr>
      <vt:lpstr>Single Line Diagram of Ground Floor (MDB &amp; EMDB):</vt:lpstr>
      <vt:lpstr>Single Line Diagram of Ground Floor (SDB):</vt:lpstr>
      <vt:lpstr>Single Line Diagram of Ground Floor (ESDB):</vt:lpstr>
      <vt:lpstr>Single Line Diagram of Underground Floor (MDB &amp; EMDB):</vt:lpstr>
      <vt:lpstr>Single Line Diagram of Underground Floor (SDB):</vt:lpstr>
      <vt:lpstr>Single Line Diagram of Underground Floor (ESDB):</vt:lpstr>
      <vt:lpstr>Single Line Diagram of Roof (SDB):</vt:lpstr>
      <vt:lpstr>Full Building Diagram (MDB):</vt:lpstr>
      <vt:lpstr>Full Building Diagram (EMDB):</vt:lpstr>
      <vt:lpstr>PowerPoint Presentation</vt:lpstr>
      <vt:lpstr>PowerPoint Presentation</vt:lpstr>
      <vt:lpstr>Lightning Protection System</vt:lpstr>
      <vt:lpstr>Calculation for Lightning Protection System:</vt:lpstr>
      <vt:lpstr>Credits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Sajid Muhaimin Choudhury</dc:creator>
  <cp:lastModifiedBy>Rokon Uddin</cp:lastModifiedBy>
  <cp:revision>323</cp:revision>
  <dcterms:created xsi:type="dcterms:W3CDTF">2021-07-11T09:27:00Z</dcterms:created>
  <dcterms:modified xsi:type="dcterms:W3CDTF">2024-12-18T08:27:42Z</dcterms:modified>
</cp:coreProperties>
</file>