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9" r:id="rId1"/>
  </p:sldMasterIdLst>
  <p:notesMasterIdLst>
    <p:notesMasterId r:id="rId36"/>
  </p:notesMasterIdLst>
  <p:handoutMasterIdLst>
    <p:handoutMasterId r:id="rId37"/>
  </p:handoutMasterIdLst>
  <p:sldIdLst>
    <p:sldId id="333" r:id="rId2"/>
    <p:sldId id="299" r:id="rId3"/>
    <p:sldId id="334" r:id="rId4"/>
    <p:sldId id="300" r:id="rId5"/>
    <p:sldId id="301" r:id="rId6"/>
    <p:sldId id="302" r:id="rId7"/>
    <p:sldId id="303" r:id="rId8"/>
    <p:sldId id="305" r:id="rId9"/>
    <p:sldId id="306" r:id="rId10"/>
    <p:sldId id="307" r:id="rId11"/>
    <p:sldId id="309" r:id="rId12"/>
    <p:sldId id="311" r:id="rId13"/>
    <p:sldId id="312" r:id="rId14"/>
    <p:sldId id="313" r:id="rId15"/>
    <p:sldId id="315" r:id="rId16"/>
    <p:sldId id="316" r:id="rId17"/>
    <p:sldId id="317" r:id="rId18"/>
    <p:sldId id="318" r:id="rId19"/>
    <p:sldId id="319" r:id="rId20"/>
    <p:sldId id="320" r:id="rId21"/>
    <p:sldId id="321" r:id="rId22"/>
    <p:sldId id="322" r:id="rId23"/>
    <p:sldId id="323" r:id="rId24"/>
    <p:sldId id="324" r:id="rId25"/>
    <p:sldId id="325" r:id="rId26"/>
    <p:sldId id="326" r:id="rId27"/>
    <p:sldId id="327" r:id="rId28"/>
    <p:sldId id="328" r:id="rId29"/>
    <p:sldId id="329" r:id="rId30"/>
    <p:sldId id="330" r:id="rId31"/>
    <p:sldId id="339" r:id="rId32"/>
    <p:sldId id="331" r:id="rId33"/>
    <p:sldId id="336" r:id="rId34"/>
    <p:sldId id="337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FFFFFF"/>
    <a:srgbClr val="FF8989"/>
    <a:srgbClr val="D9D9D9"/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24DBE8-8353-4C84-8C95-44945D97D796}" v="244" dt="2022-12-25T14:23:12.9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48" autoAdjust="0"/>
    <p:restoredTop sz="95153"/>
  </p:normalViewPr>
  <p:slideViewPr>
    <p:cSldViewPr snapToGrid="0" snapToObjects="1">
      <p:cViewPr varScale="1">
        <p:scale>
          <a:sx n="101" d="100"/>
          <a:sy n="101" d="100"/>
        </p:scale>
        <p:origin x="114" y="3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90F265C-9DF2-E8FB-C281-49A95720C62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688A12-072E-E9DD-75D8-792036B5CA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5F0298-9D9B-42EE-9FBC-5BF5BA8C94E8}" type="datetimeFigureOut">
              <a:rPr lang="en-GB" smtClean="0"/>
              <a:t>18/12/2024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286D79-EFC6-014D-40F3-68F8FB024E0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CA9D36-8240-DBBB-128E-9E573BE9AC2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C436C1-A97E-48B9-A38A-E4B8449736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14307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6F15EC-E103-EA4C-8F3D-F70BFBFE368F}" type="datetimeFigureOut">
              <a:rPr lang="x-none" smtClean="0"/>
              <a:t>12/18/2024</a:t>
            </a:fld>
            <a:endParaRPr 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15D39E-BF79-5044-9B9C-292D64001D90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300343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5B6435D3-8090-1D30-837E-5C90FCC646C1}"/>
              </a:ext>
            </a:extLst>
          </p:cNvPr>
          <p:cNvSpPr/>
          <p:nvPr userDrawn="1"/>
        </p:nvSpPr>
        <p:spPr>
          <a:xfrm>
            <a:off x="-3146" y="0"/>
            <a:ext cx="12192000" cy="203716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60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9052" y="4674892"/>
            <a:ext cx="7464446" cy="457201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 spc="8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CF256B-783D-1F47-F02E-860D3989792B}"/>
              </a:ext>
            </a:extLst>
          </p:cNvPr>
          <p:cNvSpPr/>
          <p:nvPr userDrawn="1"/>
        </p:nvSpPr>
        <p:spPr>
          <a:xfrm>
            <a:off x="-3146" y="6224026"/>
            <a:ext cx="12192000" cy="64633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04274EB-C6AD-4AF0-A8C5-76F8539F0C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46213" y="158750"/>
            <a:ext cx="9272587" cy="65780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4F8B375C-47B0-B098-5E2F-4B8C1BF3FC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6412" y="6396262"/>
            <a:ext cx="673041" cy="4200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400" b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fld id="{E9C29D53-9981-884B-B5B6-B5743DF81FD1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26" name="Date Placeholder 5">
            <a:extLst>
              <a:ext uri="{FF2B5EF4-FFF2-40B4-BE49-F238E27FC236}">
                <a16:creationId xmlns:a16="http://schemas.microsoft.com/office/drawing/2014/main" id="{D82B61AF-E56D-F625-4390-5F63E1884E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899150" y="6372123"/>
            <a:ext cx="2373280" cy="44701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/>
              <a:t>Mr. John Doe (St ID: 1906XXX)</a:t>
            </a:r>
            <a:endParaRPr lang="x-none" dirty="0"/>
          </a:p>
        </p:txBody>
      </p:sp>
      <p:sp>
        <p:nvSpPr>
          <p:cNvPr id="27" name="Footer Placeholder 6">
            <a:extLst>
              <a:ext uri="{FF2B5EF4-FFF2-40B4-BE49-F238E27FC236}">
                <a16:creationId xmlns:a16="http://schemas.microsoft.com/office/drawing/2014/main" id="{2F12B4E6-980F-B96D-7BAF-97CE9407A8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72430" y="6371739"/>
            <a:ext cx="5000625" cy="447781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/>
              <a:t>EEE 400: Title of the Presentation</a:t>
            </a:r>
            <a:endParaRPr lang="x-none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A2758542-8664-E93C-59B3-D3D4D90722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016" y="6337301"/>
            <a:ext cx="2608126" cy="50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8921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21C061-E4BD-67C6-02E3-02C7112C3A29}"/>
              </a:ext>
            </a:extLst>
          </p:cNvPr>
          <p:cNvSpPr/>
          <p:nvPr userDrawn="1"/>
        </p:nvSpPr>
        <p:spPr>
          <a:xfrm>
            <a:off x="-3146" y="6297307"/>
            <a:ext cx="12192000" cy="57305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649038-E67C-F32D-3A4E-49766B9CE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Mr. John Doe (St ID: 1906XXX)</a:t>
            </a:r>
            <a:endParaRPr lang="x-non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079AD-4F4B-2A08-E54B-560665B9A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EEE 400: Title of the Presentation</a:t>
            </a:r>
            <a:endParaRPr lang="x-non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BC4AE-B903-2951-368D-1CD59AE1F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x-none" smtClean="0"/>
              <a:pPr/>
              <a:t>‹#›</a:t>
            </a:fld>
            <a:endParaRPr lang="x-none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99FCF85-C9C5-C5A5-AFED-825D40A292C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016" y="6337301"/>
            <a:ext cx="2608126" cy="50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240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21C061-E4BD-67C6-02E3-02C7112C3A29}"/>
              </a:ext>
            </a:extLst>
          </p:cNvPr>
          <p:cNvSpPr/>
          <p:nvPr userDrawn="1"/>
        </p:nvSpPr>
        <p:spPr>
          <a:xfrm>
            <a:off x="-3146" y="6297307"/>
            <a:ext cx="12192000" cy="57305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649038-E67C-F32D-3A4E-49766B9CE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Mr. John Doe (St ID: 1906XXX)</a:t>
            </a:r>
            <a:endParaRPr lang="x-non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079AD-4F4B-2A08-E54B-560665B9A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EEE 400: Title of the Presentation</a:t>
            </a:r>
            <a:endParaRPr lang="x-non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BC4AE-B903-2951-368D-1CD59AE1F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x-none" smtClean="0"/>
              <a:pPr/>
              <a:t>‹#›</a:t>
            </a:fld>
            <a:endParaRPr lang="x-none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F69CA169-9B9D-4F5F-99DB-9B8799CE6A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016" y="6337301"/>
            <a:ext cx="2608126" cy="50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9246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21C061-E4BD-67C6-02E3-02C7112C3A29}"/>
              </a:ext>
            </a:extLst>
          </p:cNvPr>
          <p:cNvSpPr/>
          <p:nvPr userDrawn="1"/>
        </p:nvSpPr>
        <p:spPr>
          <a:xfrm>
            <a:off x="-3146" y="6297307"/>
            <a:ext cx="12192000" cy="57305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649038-E67C-F32D-3A4E-49766B9CE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Mr. John Doe (St ID: 1906XXX)</a:t>
            </a:r>
            <a:endParaRPr lang="x-non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079AD-4F4B-2A08-E54B-560665B9A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EEE 400: Title of the Presentation</a:t>
            </a:r>
            <a:endParaRPr lang="x-non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BC4AE-B903-2951-368D-1CD59AE1F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83BF6E5-C98C-F708-B2BD-4219218A89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7788" y="1401370"/>
            <a:ext cx="5303520" cy="439337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9C654A39-EB62-320C-8C11-C8083EC9B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401370"/>
            <a:ext cx="5780566" cy="439337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6E481434-F0A1-536B-3509-D9027D3BA0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016" y="6337301"/>
            <a:ext cx="2608126" cy="50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8577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21C061-E4BD-67C6-02E3-02C7112C3A29}"/>
              </a:ext>
            </a:extLst>
          </p:cNvPr>
          <p:cNvSpPr/>
          <p:nvPr userDrawn="1"/>
        </p:nvSpPr>
        <p:spPr>
          <a:xfrm>
            <a:off x="-3146" y="6297307"/>
            <a:ext cx="12192000" cy="57305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649038-E67C-F32D-3A4E-49766B9CE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Mr. John Doe (St ID: 1906XXX)</a:t>
            </a:r>
            <a:endParaRPr lang="x-non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079AD-4F4B-2A08-E54B-560665B9A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03088" y="1374032"/>
            <a:ext cx="5592726" cy="1347903"/>
          </a:xfrm>
        </p:spPr>
        <p:txBody>
          <a:bodyPr/>
          <a:lstStyle>
            <a:lvl1pPr>
              <a:defRPr sz="3200">
                <a:solidFill>
                  <a:srgbClr val="C00000"/>
                </a:solidFill>
              </a:defRPr>
            </a:lvl1pPr>
          </a:lstStyle>
          <a:p>
            <a:pPr algn="ctr"/>
            <a:r>
              <a:rPr lang="en-US"/>
              <a:t>EEE 400: Title of the Presentation</a:t>
            </a:r>
            <a:endParaRPr lang="x-non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BC4AE-B903-2951-368D-1CD59AE1F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83BF6E5-C98C-F708-B2BD-4219218A89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7788" y="1401370"/>
            <a:ext cx="5303520" cy="439337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9C654A39-EB62-320C-8C11-C8083EC9B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2902688"/>
            <a:ext cx="5780566" cy="289205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FEA50BAA-A03E-B6F3-D07D-7D0FCC9237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016" y="6337301"/>
            <a:ext cx="2608126" cy="50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9668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21C061-E4BD-67C6-02E3-02C7112C3A29}"/>
              </a:ext>
            </a:extLst>
          </p:cNvPr>
          <p:cNvSpPr/>
          <p:nvPr userDrawn="1"/>
        </p:nvSpPr>
        <p:spPr>
          <a:xfrm>
            <a:off x="-3146" y="6297307"/>
            <a:ext cx="12192000" cy="57305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649038-E67C-F32D-3A4E-49766B9CE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Mr. John Doe (St ID: 1906XXX)</a:t>
            </a:r>
            <a:endParaRPr lang="x-non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079AD-4F4B-2A08-E54B-560665B9A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EEE 400: Title of the Presentation</a:t>
            </a:r>
            <a:endParaRPr lang="x-non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BC4AE-B903-2951-368D-1CD59AE1F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x-none" smtClean="0"/>
              <a:pPr/>
              <a:t>‹#›</a:t>
            </a:fld>
            <a:endParaRPr lang="x-none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7567B045-7A06-D90F-9F3E-15EF1ACBE2E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016" y="6337301"/>
            <a:ext cx="2608126" cy="50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2882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21C061-E4BD-67C6-02E3-02C7112C3A29}"/>
              </a:ext>
            </a:extLst>
          </p:cNvPr>
          <p:cNvSpPr/>
          <p:nvPr userDrawn="1"/>
        </p:nvSpPr>
        <p:spPr>
          <a:xfrm>
            <a:off x="-3146" y="6297307"/>
            <a:ext cx="12192000" cy="57305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649038-E67C-F32D-3A4E-49766B9CE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Mr. John Doe (St ID: 1906XXX)</a:t>
            </a:r>
            <a:endParaRPr lang="x-non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079AD-4F4B-2A08-E54B-560665B9A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EEE 400: Title of the Presentation</a:t>
            </a:r>
            <a:endParaRPr lang="x-non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BC4AE-B903-2951-368D-1CD59AE1F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83BF6E5-C98C-F708-B2BD-4219218A89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7789" y="1967023"/>
            <a:ext cx="5303520" cy="414669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9C654A39-EB62-320C-8C11-C8083EC9B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1" y="1967023"/>
            <a:ext cx="5780566" cy="414669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592C07-A07E-2C6C-A2ED-5CFA375CA0C7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37789" y="1304938"/>
            <a:ext cx="530352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2800" b="1">
                <a:solidFill>
                  <a:srgbClr val="C00000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EA2C0FB6-34A7-D512-4170-BFD90919A9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1" y="1304938"/>
            <a:ext cx="575821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2800" b="1">
                <a:solidFill>
                  <a:srgbClr val="C00000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FBA452B5-F045-0DFC-00DE-44DFE4DE1A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016" y="6337301"/>
            <a:ext cx="2608126" cy="50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0326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EA3B4-1E55-4DB1-A992-140FD5DEA2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1D5C93-98D3-4179-927C-29F9DC14A2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1B4F8-97F9-48F2-A255-485496797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BF1D8-0606-45A4-9CB5-1D0DA8F382F3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24F21-A047-4873-A61D-445DD9801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05BD99-F8CB-41A0-9430-A776DC8B0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BE631-790F-44B3-9737-5163F4815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5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5B6435D3-8090-1D30-837E-5C90FCC646C1}"/>
              </a:ext>
            </a:extLst>
          </p:cNvPr>
          <p:cNvSpPr/>
          <p:nvPr userDrawn="1"/>
        </p:nvSpPr>
        <p:spPr>
          <a:xfrm>
            <a:off x="-3146" y="0"/>
            <a:ext cx="12192000" cy="203716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60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9052" y="4674892"/>
            <a:ext cx="7464446" cy="457201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 spc="8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CF256B-783D-1F47-F02E-860D3989792B}"/>
              </a:ext>
            </a:extLst>
          </p:cNvPr>
          <p:cNvSpPr/>
          <p:nvPr userDrawn="1"/>
        </p:nvSpPr>
        <p:spPr>
          <a:xfrm>
            <a:off x="-3146" y="6224026"/>
            <a:ext cx="12192000" cy="64633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A8C9E29-EBFF-985E-158F-E3BDB4E1765B}"/>
              </a:ext>
            </a:extLst>
          </p:cNvPr>
          <p:cNvSpPr txBox="1"/>
          <p:nvPr userDrawn="1"/>
        </p:nvSpPr>
        <p:spPr>
          <a:xfrm>
            <a:off x="1559052" y="5387949"/>
            <a:ext cx="6924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Department of Electrical and Electronic Engineering</a:t>
            </a:r>
          </a:p>
          <a:p>
            <a:r>
              <a:rPr lang="en-US" dirty="0"/>
              <a:t>Bangladesh University of Engineering and Technology</a:t>
            </a:r>
            <a:endParaRPr lang="en-GB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04274EB-C6AD-4AF0-A8C5-76F8539F0C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46213" y="158750"/>
            <a:ext cx="9272587" cy="65780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4F8B375C-47B0-B098-5E2F-4B8C1BF3FC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6412" y="6396262"/>
            <a:ext cx="673041" cy="4200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400" b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fld id="{E9C29D53-9981-884B-B5B6-B5743DF81FD1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26" name="Date Placeholder 5">
            <a:extLst>
              <a:ext uri="{FF2B5EF4-FFF2-40B4-BE49-F238E27FC236}">
                <a16:creationId xmlns:a16="http://schemas.microsoft.com/office/drawing/2014/main" id="{D82B61AF-E56D-F625-4390-5F63E1884E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899150" y="6372123"/>
            <a:ext cx="2373280" cy="44701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/>
              <a:t>Mr. John Doe (St ID: 1906XXX)</a:t>
            </a:r>
            <a:endParaRPr lang="x-none" dirty="0"/>
          </a:p>
        </p:txBody>
      </p:sp>
      <p:sp>
        <p:nvSpPr>
          <p:cNvPr id="27" name="Footer Placeholder 6">
            <a:extLst>
              <a:ext uri="{FF2B5EF4-FFF2-40B4-BE49-F238E27FC236}">
                <a16:creationId xmlns:a16="http://schemas.microsoft.com/office/drawing/2014/main" id="{2F12B4E6-980F-B96D-7BAF-97CE9407A8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72430" y="6371739"/>
            <a:ext cx="5000625" cy="447781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/>
              <a:t>EEE 400: Title of the Presentation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6042323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649038-E67C-F32D-3A4E-49766B9CE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Mr. John Doe (St ID: 1906XXX)</a:t>
            </a:r>
            <a:endParaRPr lang="x-non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079AD-4F4B-2A08-E54B-560665B9A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EEE 400: Title of the Presentation</a:t>
            </a:r>
            <a:endParaRPr lang="x-non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BC4AE-B903-2951-368D-1CD59AE1F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x-none" smtClean="0"/>
              <a:pPr/>
              <a:t>‹#›</a:t>
            </a:fld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219430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649038-E67C-F32D-3A4E-49766B9CE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Mr. John Doe (St ID: 1906XXX)</a:t>
            </a:r>
            <a:endParaRPr lang="x-non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079AD-4F4B-2A08-E54B-560665B9A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EEE 400: Title of the Presentation</a:t>
            </a:r>
            <a:endParaRPr lang="x-non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BC4AE-B903-2951-368D-1CD59AE1F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x-none" smtClean="0"/>
              <a:pPr/>
              <a:t>‹#›</a:t>
            </a:fld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950477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649038-E67C-F32D-3A4E-49766B9CE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Mr. John Doe (St ID: 1906XXX)</a:t>
            </a:r>
            <a:endParaRPr lang="x-non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079AD-4F4B-2A08-E54B-560665B9A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EEE 400: Title of the Presentation</a:t>
            </a:r>
            <a:endParaRPr lang="x-non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BC4AE-B903-2951-368D-1CD59AE1F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83BF6E5-C98C-F708-B2BD-4219218A89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7788" y="1401370"/>
            <a:ext cx="5303520" cy="439337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9C654A39-EB62-320C-8C11-C8083EC9B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401370"/>
            <a:ext cx="5780566" cy="439337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413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649038-E67C-F32D-3A4E-49766B9CE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Mr. John Doe (St ID: 1906XXX)</a:t>
            </a:r>
            <a:endParaRPr lang="x-non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079AD-4F4B-2A08-E54B-560665B9A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EEE 400: Title of the Presentation</a:t>
            </a:r>
            <a:endParaRPr lang="x-non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BC4AE-B903-2951-368D-1CD59AE1F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x-none" smtClean="0"/>
              <a:pPr/>
              <a:t>‹#›</a:t>
            </a:fld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140156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649038-E67C-F32D-3A4E-49766B9CE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Mr. John Doe (St ID: 1906XXX)</a:t>
            </a:r>
            <a:endParaRPr lang="x-non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079AD-4F4B-2A08-E54B-560665B9A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EEE 400: Title of the Presentation</a:t>
            </a:r>
            <a:endParaRPr lang="x-non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BC4AE-B903-2951-368D-1CD59AE1F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83BF6E5-C98C-F708-B2BD-4219218A89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7789" y="1967023"/>
            <a:ext cx="5303520" cy="4146697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9C654A39-EB62-320C-8C11-C8083EC9B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1" y="1967023"/>
            <a:ext cx="5780566" cy="4146697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592C07-A07E-2C6C-A2ED-5CFA375CA0C7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37789" y="1304938"/>
            <a:ext cx="530352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2800" b="1">
                <a:solidFill>
                  <a:srgbClr val="C00000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EA2C0FB6-34A7-D512-4170-BFD90919A9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1" y="1304938"/>
            <a:ext cx="575821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2800" b="1">
                <a:solidFill>
                  <a:srgbClr val="C00000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1442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649038-E67C-F32D-3A4E-49766B9CE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Mr. John Doe (St ID: 1906XXX)</a:t>
            </a:r>
            <a:endParaRPr lang="x-non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079AD-4F4B-2A08-E54B-560665B9A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EEE 400: Title of the Presentation</a:t>
            </a:r>
            <a:endParaRPr lang="x-non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BC4AE-B903-2951-368D-1CD59AE1F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83BF6E5-C98C-F708-B2BD-4219218A89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2597" y="1796903"/>
            <a:ext cx="5303520" cy="391349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9C654A39-EB62-320C-8C11-C8083EC9B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20809" y="1796903"/>
            <a:ext cx="5780566" cy="391349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592C07-A07E-2C6C-A2ED-5CFA375CA0C7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37789" y="1304938"/>
            <a:ext cx="5303520" cy="491964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2800" b="1">
                <a:solidFill>
                  <a:srgbClr val="C00000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EA2C0FB6-34A7-D512-4170-BFD90919A9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1" y="1304938"/>
            <a:ext cx="5758210" cy="491964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2800" b="1">
                <a:solidFill>
                  <a:srgbClr val="C00000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40794BA-A3B7-4A23-B918-0FEE4192B3A1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361508" y="5741727"/>
            <a:ext cx="5303520" cy="491964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i="1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D0C5A0B9-2EDE-4E12-8F33-F935C1D4C80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30353" y="5741727"/>
            <a:ext cx="5758210" cy="491964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i="1">
                <a:solidFill>
                  <a:schemeClr val="tx1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5133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649038-E67C-F32D-3A4E-49766B9CE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Mr. John Doe (St ID: 1906XXX)</a:t>
            </a:r>
            <a:endParaRPr lang="x-non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079AD-4F4B-2A08-E54B-560665B9A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EEE 400: Title of the Presentation</a:t>
            </a:r>
            <a:endParaRPr lang="x-non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BC4AE-B903-2951-368D-1CD59AE1F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83BF6E5-C98C-F708-B2BD-4219218A89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2597" y="1796903"/>
            <a:ext cx="5303520" cy="391349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9C654A39-EB62-320C-8C11-C8083EC9B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20809" y="1796903"/>
            <a:ext cx="5780566" cy="391349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592C07-A07E-2C6C-A2ED-5CFA375CA0C7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37789" y="1304938"/>
            <a:ext cx="11563586" cy="491964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2800" b="1">
                <a:solidFill>
                  <a:srgbClr val="C00000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D0C5A0B9-2EDE-4E12-8F33-F935C1D4C80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30353" y="5741727"/>
            <a:ext cx="5758210" cy="491964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i="1">
                <a:solidFill>
                  <a:schemeClr val="tx1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15146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sv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852ED7D-C8C9-FC45-9D41-2B197068D5F8}"/>
              </a:ext>
            </a:extLst>
          </p:cNvPr>
          <p:cNvSpPr/>
          <p:nvPr userDrawn="1"/>
        </p:nvSpPr>
        <p:spPr>
          <a:xfrm>
            <a:off x="-3146" y="6297307"/>
            <a:ext cx="12192000" cy="5730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9609" y="459714"/>
            <a:ext cx="11546958" cy="7290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9609" y="1493520"/>
            <a:ext cx="11546958" cy="4541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26412" y="6396262"/>
            <a:ext cx="673041" cy="4200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400" b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fld id="{E9C29D53-9981-884B-B5B6-B5743DF81FD1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10" name="Date Placeholder 5">
            <a:extLst>
              <a:ext uri="{FF2B5EF4-FFF2-40B4-BE49-F238E27FC236}">
                <a16:creationId xmlns:a16="http://schemas.microsoft.com/office/drawing/2014/main" id="{576C60AE-BF9F-E948-A464-57EC6013BD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899149" y="6372123"/>
            <a:ext cx="2993149" cy="44701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/>
              <a:t>Mr. John Doe (St ID: 1906XXX)</a:t>
            </a:r>
            <a:endParaRPr lang="x-none" dirty="0"/>
          </a:p>
        </p:txBody>
      </p:sp>
      <p:sp>
        <p:nvSpPr>
          <p:cNvPr id="11" name="Footer Placeholder 6">
            <a:extLst>
              <a:ext uri="{FF2B5EF4-FFF2-40B4-BE49-F238E27FC236}">
                <a16:creationId xmlns:a16="http://schemas.microsoft.com/office/drawing/2014/main" id="{DCD1120D-AD02-624F-AC7B-A52A109ECB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981700" y="6371739"/>
            <a:ext cx="4291355" cy="447781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/>
              <a:t>EEE 400: Title of the Presentation</a:t>
            </a:r>
            <a:endParaRPr lang="x-none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92849F54-1AE9-9CF4-01D8-A745326B63D3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0016" y="6337301"/>
            <a:ext cx="2608126" cy="50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827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26" r:id="rId2"/>
    <p:sldLayoutId id="2147483711" r:id="rId3"/>
    <p:sldLayoutId id="2147483721" r:id="rId4"/>
    <p:sldLayoutId id="2147483719" r:id="rId5"/>
    <p:sldLayoutId id="2147483723" r:id="rId6"/>
    <p:sldLayoutId id="2147483725" r:id="rId7"/>
    <p:sldLayoutId id="2147483729" r:id="rId8"/>
    <p:sldLayoutId id="2147483730" r:id="rId9"/>
    <p:sldLayoutId id="2147483720" r:id="rId10"/>
    <p:sldLayoutId id="2147483718" r:id="rId11"/>
    <p:sldLayoutId id="2147483717" r:id="rId12"/>
    <p:sldLayoutId id="2147483727" r:id="rId13"/>
    <p:sldLayoutId id="2147483722" r:id="rId14"/>
    <p:sldLayoutId id="2147483724" r:id="rId15"/>
    <p:sldLayoutId id="2147483731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400" kern="1200" cap="none" spc="0" baseline="0" dirty="0">
          <a:solidFill>
            <a:srgbClr val="C00000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3.xml"/><Relationship Id="rId4" Type="http://schemas.microsoft.com/office/2007/relationships/hdphoto" Target="../media/hdphoto1.wdp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sgeshop.com/shop/ac-led-20-watt-4ft-daylight-t-8-compact/" TargetMode="External"/><Relationship Id="rId2" Type="http://schemas.openxmlformats.org/officeDocument/2006/relationships/hyperlink" Target="https://ssgeshop.com/shop/super-star-led-lux-eye-safe/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hbri.gov.bd/site/page/a5c13d7e-212d-4a16-bbf9-3e1ad937ba56/%E0%A6%AC%E0%A6%BE%E0%A6%82%E0%A6%B2%E0%A6%BE%E0%A6%A6%E0%A7%87%E0%A6%B6-%E0%A6%9C%E0%A6%BE%E0%A6%A4%E0%A7%80%E0%A6%AF%E0%A6%BC-%E0%A6%AC%E0%A6%BF%E0%A6%B2%E0%A7%8D%E0%A6%A1%E0%A6%BF%E0%A6%82-%E0%A6%95%E0%A7%8B%E0%A6%A1-(BNBC)" TargetMode="External"/><Relationship Id="rId5" Type="http://schemas.openxmlformats.org/officeDocument/2006/relationships/hyperlink" Target="https://vision.com.bd/fan/exhaust-fan/vision-exhaust-fan-8-en-2/" TargetMode="External"/><Relationship Id="rId4" Type="http://schemas.openxmlformats.org/officeDocument/2006/relationships/hyperlink" Target="https://www.displayspecifications.com/en/model-power-consumption/78e8d13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B7470F-4DA3-D451-5BD4-4E18B374BC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CB450A7-DAEF-BDE0-7920-86C2EB7E8346}"/>
              </a:ext>
            </a:extLst>
          </p:cNvPr>
          <p:cNvSpPr/>
          <p:nvPr/>
        </p:nvSpPr>
        <p:spPr>
          <a:xfrm>
            <a:off x="6124" y="5769349"/>
            <a:ext cx="12192000" cy="110080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2BE0CC-8675-67DA-C4BA-A348895C0D93}"/>
              </a:ext>
            </a:extLst>
          </p:cNvPr>
          <p:cNvSpPr/>
          <p:nvPr/>
        </p:nvSpPr>
        <p:spPr>
          <a:xfrm>
            <a:off x="0" y="47245"/>
            <a:ext cx="12192000" cy="151929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29E614-1317-97F7-355B-B007C53394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4367" y="1572766"/>
            <a:ext cx="9068586" cy="158040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Electrical  Services Design of a 10 Storied, 2 Unit Residential Building</a:t>
            </a:r>
            <a:endParaRPr lang="x-none" sz="8000" cap="non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973345-B27C-9A43-F01B-5826A87D6C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16783" y="5235793"/>
            <a:ext cx="2350475" cy="514704"/>
          </a:xfrm>
        </p:spPr>
        <p:txBody>
          <a:bodyPr>
            <a:normAutofit fontScale="25000" lnSpcReduction="20000"/>
          </a:bodyPr>
          <a:lstStyle/>
          <a:p>
            <a:r>
              <a:rPr lang="en-US" sz="4800" dirty="0" err="1"/>
              <a:t>Rokon</a:t>
            </a:r>
            <a:r>
              <a:rPr lang="en-US" sz="4800" dirty="0"/>
              <a:t> Uddin Mahmud</a:t>
            </a:r>
            <a:endParaRPr lang="x-none" sz="4800" dirty="0"/>
          </a:p>
          <a:p>
            <a:r>
              <a:rPr lang="en-MY" sz="8000" dirty="0"/>
              <a:t>19060140</a:t>
            </a:r>
            <a:endParaRPr lang="x-none" sz="800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E5978776-818F-CDD5-88E8-BAABDE53C769}"/>
              </a:ext>
            </a:extLst>
          </p:cNvPr>
          <p:cNvSpPr txBox="1">
            <a:spLocks/>
          </p:cNvSpPr>
          <p:nvPr/>
        </p:nvSpPr>
        <p:spPr>
          <a:xfrm>
            <a:off x="2201905" y="5235793"/>
            <a:ext cx="2350475" cy="8854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 spc="8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MY" sz="1200" dirty="0"/>
              <a:t>S.M. </a:t>
            </a:r>
            <a:r>
              <a:rPr lang="en-MY" sz="1200" dirty="0" err="1"/>
              <a:t>Tahmeed</a:t>
            </a:r>
            <a:r>
              <a:rPr lang="en-MY" sz="1200" dirty="0"/>
              <a:t> Reza</a:t>
            </a:r>
            <a:endParaRPr lang="x-none" sz="1200" dirty="0"/>
          </a:p>
          <a:p>
            <a:r>
              <a:rPr lang="en-MY" sz="2000" dirty="0"/>
              <a:t>1906149</a:t>
            </a:r>
            <a:endParaRPr lang="x-none" sz="2000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6C4A6B7-8495-C0FF-7ED7-49C5CF050FB8}"/>
              </a:ext>
            </a:extLst>
          </p:cNvPr>
          <p:cNvSpPr txBox="1">
            <a:spLocks/>
          </p:cNvSpPr>
          <p:nvPr/>
        </p:nvSpPr>
        <p:spPr>
          <a:xfrm>
            <a:off x="4810608" y="5216940"/>
            <a:ext cx="2350475" cy="8854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 spc="8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MY" sz="1200" dirty="0" err="1"/>
              <a:t>Shourov</a:t>
            </a:r>
            <a:r>
              <a:rPr lang="en-MY" sz="1200" dirty="0"/>
              <a:t> </a:t>
            </a:r>
            <a:r>
              <a:rPr lang="en-MY" sz="1200" dirty="0" err="1"/>
              <a:t>Joarder</a:t>
            </a:r>
            <a:endParaRPr lang="x-none" sz="1200" dirty="0"/>
          </a:p>
          <a:p>
            <a:r>
              <a:rPr lang="en-MY" sz="2000" dirty="0"/>
              <a:t>1906156</a:t>
            </a:r>
            <a:endParaRPr lang="x-none" sz="2000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997BCF4A-844B-EBAC-D1B6-3EEDA9C31F69}"/>
              </a:ext>
            </a:extLst>
          </p:cNvPr>
          <p:cNvSpPr txBox="1">
            <a:spLocks/>
          </p:cNvSpPr>
          <p:nvPr/>
        </p:nvSpPr>
        <p:spPr>
          <a:xfrm>
            <a:off x="7517045" y="5218733"/>
            <a:ext cx="2350475" cy="8854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 spc="8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Al </a:t>
            </a:r>
            <a:r>
              <a:rPr lang="en-US" sz="1200" dirty="0" err="1"/>
              <a:t>Nayem</a:t>
            </a:r>
            <a:endParaRPr lang="x-none" sz="1200" dirty="0"/>
          </a:p>
          <a:p>
            <a:r>
              <a:rPr lang="en-MY" sz="2000" dirty="0"/>
              <a:t>1906158</a:t>
            </a:r>
            <a:endParaRPr lang="x-none" sz="2000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C0462F2E-47F0-524F-ED24-F1E5F0A5A35E}"/>
              </a:ext>
            </a:extLst>
          </p:cNvPr>
          <p:cNvSpPr txBox="1">
            <a:spLocks/>
          </p:cNvSpPr>
          <p:nvPr/>
        </p:nvSpPr>
        <p:spPr>
          <a:xfrm>
            <a:off x="4483508" y="3026886"/>
            <a:ext cx="3033537" cy="8854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 spc="8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x-none" cap="small" dirty="0"/>
              <a:t>Submitted by – Group </a:t>
            </a:r>
            <a:r>
              <a:rPr lang="en-MY" cap="small" dirty="0"/>
              <a:t>1</a:t>
            </a:r>
            <a:endParaRPr lang="x-none" sz="2800" cap="small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D67A78-AA62-F9DC-E88B-1DF86943F522}"/>
              </a:ext>
            </a:extLst>
          </p:cNvPr>
          <p:cNvSpPr/>
          <p:nvPr/>
        </p:nvSpPr>
        <p:spPr>
          <a:xfrm>
            <a:off x="2938509" y="145447"/>
            <a:ext cx="6001305" cy="13863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A89246-5C08-A359-642B-5AC43681D3E7}"/>
              </a:ext>
            </a:extLst>
          </p:cNvPr>
          <p:cNvSpPr txBox="1"/>
          <p:nvPr/>
        </p:nvSpPr>
        <p:spPr>
          <a:xfrm>
            <a:off x="4483508" y="47246"/>
            <a:ext cx="406188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EEE 414: Electrical Services Design</a:t>
            </a:r>
          </a:p>
          <a:p>
            <a:endParaRPr lang="en-MY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F895FA9-183A-AA5C-9225-3705660DFE81}"/>
              </a:ext>
            </a:extLst>
          </p:cNvPr>
          <p:cNvSpPr txBox="1"/>
          <p:nvPr/>
        </p:nvSpPr>
        <p:spPr>
          <a:xfrm>
            <a:off x="3462831" y="443850"/>
            <a:ext cx="58769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2400" dirty="0">
                <a:solidFill>
                  <a:schemeClr val="bg1"/>
                </a:solidFill>
              </a:rPr>
              <a:t>January 2024 Level-4 Term-2 Section-A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0374B65-D3E3-1391-0140-6AFED3D5A83A}"/>
              </a:ext>
            </a:extLst>
          </p:cNvPr>
          <p:cNvSpPr txBox="1"/>
          <p:nvPr/>
        </p:nvSpPr>
        <p:spPr>
          <a:xfrm>
            <a:off x="3631800" y="857269"/>
            <a:ext cx="57951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3600" dirty="0">
                <a:solidFill>
                  <a:schemeClr val="bg1"/>
                </a:solidFill>
              </a:rPr>
              <a:t>Final Project Presentation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AD9BACA5-CDC1-5CD1-2942-22A155C94DC4}"/>
              </a:ext>
            </a:extLst>
          </p:cNvPr>
          <p:cNvSpPr txBox="1">
            <a:spLocks/>
          </p:cNvSpPr>
          <p:nvPr/>
        </p:nvSpPr>
        <p:spPr>
          <a:xfrm>
            <a:off x="9988924" y="5216940"/>
            <a:ext cx="2350475" cy="8854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 spc="8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Sadad Hasan</a:t>
            </a:r>
            <a:endParaRPr lang="x-none" sz="1200" dirty="0"/>
          </a:p>
          <a:p>
            <a:r>
              <a:rPr lang="en-MY" sz="2000" dirty="0"/>
              <a:t>19060163</a:t>
            </a:r>
            <a:endParaRPr lang="x-none" sz="2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C891E3D-27E4-C74E-FB59-F7ADBC2BB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8091" y="5876839"/>
            <a:ext cx="866775" cy="8858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65D6ECC-9251-D804-B448-E1EDFC327D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0945" y="5902571"/>
            <a:ext cx="7820025" cy="7429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7FFF5DE-F4F6-56BA-EFF8-442CF39732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34721" y="3852827"/>
            <a:ext cx="1257300" cy="139014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7137613-766C-DC33-1743-66E339A934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8027" y="3792057"/>
            <a:ext cx="1328949" cy="145091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9E81458-0D12-8297-799B-1A0B42D6A1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0571" y="3718347"/>
            <a:ext cx="1243621" cy="148582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A80370D-37AA-552B-1D3E-DB7B4925F1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35667" y="3788036"/>
            <a:ext cx="1243621" cy="145091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4D971DDA-C8E8-5C5C-53B8-94F7D1AC24E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98020" y="3732242"/>
            <a:ext cx="1129622" cy="1450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301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9878B9-897F-F4F8-001E-D8F60F51BA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5B94E0-55D8-3AAF-A4F6-C4499C8268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54432" y="6367468"/>
            <a:ext cx="3671980" cy="447012"/>
          </a:xfrm>
        </p:spPr>
        <p:txBody>
          <a:bodyPr/>
          <a:lstStyle/>
          <a:p>
            <a:r>
              <a:rPr lang="en-US" dirty="0"/>
              <a:t>EEE 414: Electrical Services Design</a:t>
            </a:r>
            <a:endParaRPr lang="x-non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574249-7FA4-0F55-0EF2-B54D2A812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x-none" smtClean="0"/>
              <a:pPr/>
              <a:t>10</a:t>
            </a:fld>
            <a:endParaRPr lang="x-non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5C0924-1E64-D781-E04A-4DAB03C52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7590" y="-1"/>
            <a:ext cx="8024410" cy="627159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636F996-41AE-3560-CC21-26813A7C0A97}"/>
              </a:ext>
            </a:extLst>
          </p:cNvPr>
          <p:cNvSpPr txBox="1"/>
          <p:nvPr/>
        </p:nvSpPr>
        <p:spPr>
          <a:xfrm>
            <a:off x="200025" y="110609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Underground Floor Plan</a:t>
            </a:r>
          </a:p>
        </p:txBody>
      </p:sp>
    </p:spTree>
    <p:extLst>
      <p:ext uri="{BB962C8B-B14F-4D97-AF65-F5344CB8AC3E}">
        <p14:creationId xmlns:p14="http://schemas.microsoft.com/office/powerpoint/2010/main" val="2638081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8C5A87-3D67-5100-F80A-1B97C6924F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E44C9-D15B-63C8-2652-FAD14892C8E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54432" y="6367468"/>
            <a:ext cx="3671980" cy="447012"/>
          </a:xfrm>
        </p:spPr>
        <p:txBody>
          <a:bodyPr/>
          <a:lstStyle/>
          <a:p>
            <a:r>
              <a:rPr lang="en-US" dirty="0"/>
              <a:t>EEE 414: Electrical Services Design</a:t>
            </a:r>
            <a:endParaRPr lang="x-non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92A35D-422C-0CCA-E12D-C4DABDC53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x-none" smtClean="0"/>
              <a:pPr/>
              <a:t>11</a:t>
            </a:fld>
            <a:endParaRPr lang="x-none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DCD5A67B-D17A-D47F-C52A-465F804C8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205" y="43520"/>
            <a:ext cx="10515600" cy="102101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+mn-lt"/>
              </a:rPr>
              <a:t>Conduit Legend:</a:t>
            </a:r>
          </a:p>
        </p:txBody>
      </p:sp>
      <p:pic>
        <p:nvPicPr>
          <p:cNvPr id="30" name="Picture 29" descr="A table of electrical cables&#10;&#10;Description automatically generated">
            <a:extLst>
              <a:ext uri="{FF2B5EF4-FFF2-40B4-BE49-F238E27FC236}">
                <a16:creationId xmlns:a16="http://schemas.microsoft.com/office/drawing/2014/main" id="{19491164-538B-AF48-DC28-19A09192E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456" y="987593"/>
            <a:ext cx="4081612" cy="4161532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B01E5304-D22A-42B9-7562-E419EE5997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3886" y="1093329"/>
            <a:ext cx="7475567" cy="3950061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1B6C8B8D-5BF9-117D-0A90-4967B6F5D9E5}"/>
              </a:ext>
            </a:extLst>
          </p:cNvPr>
          <p:cNvSpPr txBox="1"/>
          <p:nvPr/>
        </p:nvSpPr>
        <p:spPr>
          <a:xfrm>
            <a:off x="702205" y="5396660"/>
            <a:ext cx="112925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* </a:t>
            </a:r>
            <a:r>
              <a:rPr lang="en-US" b="1" dirty="0"/>
              <a:t>Using ECC is not necessary for normal appliances. Only to be used in SB/ESB to SB/ESB or SB/ESB to SDB/ESDB.</a:t>
            </a:r>
          </a:p>
        </p:txBody>
      </p:sp>
    </p:spTree>
    <p:extLst>
      <p:ext uri="{BB962C8B-B14F-4D97-AF65-F5344CB8AC3E}">
        <p14:creationId xmlns:p14="http://schemas.microsoft.com/office/powerpoint/2010/main" val="2254221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012ED8-872B-A5F8-F920-74AB2C5550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047FF-8117-12B9-C22C-DD9B1890740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54432" y="6367468"/>
            <a:ext cx="3671980" cy="447012"/>
          </a:xfrm>
        </p:spPr>
        <p:txBody>
          <a:bodyPr/>
          <a:lstStyle/>
          <a:p>
            <a:r>
              <a:rPr lang="en-US" dirty="0"/>
              <a:t>EEE 414: Electrical Services Design</a:t>
            </a:r>
            <a:endParaRPr lang="x-non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B5AE6C-5961-07F4-47C5-31AD8B864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x-none" smtClean="0"/>
              <a:pPr/>
              <a:t>12</a:t>
            </a:fld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1AF8BB-B2D3-2C35-749D-31630686B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489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+mn-lt"/>
              </a:rPr>
              <a:t>Conduit Calculation: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FCA8A5A-5664-8106-B56E-6A38E0189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788" y="113907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200" b="1" dirty="0"/>
              <a:t>Rule of thumb: </a:t>
            </a:r>
            <a:r>
              <a:rPr lang="en-US" sz="2200" dirty="0"/>
              <a:t>The minimum current rating of a conduit is 5A. So, if we consider the pf=0.8, total power will be P=</a:t>
            </a:r>
            <a:r>
              <a:rPr lang="en-US" sz="2200" dirty="0" err="1"/>
              <a:t>V</a:t>
            </a:r>
            <a:r>
              <a:rPr lang="en-US" sz="2200" baseline="-25000" dirty="0" err="1"/>
              <a:t>L</a:t>
            </a:r>
            <a:r>
              <a:rPr lang="en-US" sz="2200" dirty="0" err="1"/>
              <a:t>I</a:t>
            </a:r>
            <a:r>
              <a:rPr lang="en-US" sz="2200" baseline="-25000" dirty="0" err="1"/>
              <a:t>L</a:t>
            </a:r>
            <a:r>
              <a:rPr lang="en-US" sz="2200" dirty="0" err="1"/>
              <a:t>cos</a:t>
            </a:r>
            <a:r>
              <a:rPr lang="el-GR" sz="2200" dirty="0"/>
              <a:t>Θ</a:t>
            </a:r>
            <a:r>
              <a:rPr lang="en-US" sz="2200" dirty="0"/>
              <a:t> = 220 × 5 × 0.8 =880W.</a:t>
            </a:r>
          </a:p>
          <a:p>
            <a:pPr marL="0" indent="0">
              <a:buNone/>
            </a:pPr>
            <a:r>
              <a:rPr lang="en-US" baseline="-25000" dirty="0"/>
              <a:t>Practically, the total power rating of all appliances does not exceed 880 W. So, we can follow the process:</a:t>
            </a:r>
          </a:p>
          <a:p>
            <a:pPr marL="0" indent="0">
              <a:buNone/>
            </a:pPr>
            <a:endParaRPr lang="en-US" baseline="-25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3EAC0B-B866-28A7-BB87-B550E7B61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2280671" y="3212595"/>
            <a:ext cx="803091" cy="5056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96C355-7D8E-31BD-5DF9-496934FD38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0360" y="3143476"/>
            <a:ext cx="1050227" cy="7234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9607990-195E-61D2-2244-4AF7365C6C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5190" y="3036795"/>
            <a:ext cx="1069998" cy="8301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4820255-9DC0-89CA-82A1-92AF98A128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62840" y="3866965"/>
            <a:ext cx="1160951" cy="51132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DD4D3E3-D4DA-1C46-619B-D33C3E86D0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8381571" y="3177585"/>
            <a:ext cx="723489" cy="670442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B2FC2D7-A4FC-7641-70FF-B8D5DBD7F2C6}"/>
              </a:ext>
            </a:extLst>
          </p:cNvPr>
          <p:cNvCxnSpPr>
            <a:cxnSpLocks/>
            <a:stCxn id="6" idx="1"/>
          </p:cNvCxnSpPr>
          <p:nvPr/>
        </p:nvCxnSpPr>
        <p:spPr>
          <a:xfrm flipV="1">
            <a:off x="2682217" y="3501232"/>
            <a:ext cx="1793256" cy="365734"/>
          </a:xfrm>
          <a:prstGeom prst="line">
            <a:avLst/>
          </a:prstGeom>
          <a:ln w="28575"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46BEF11-7638-F369-F9BE-356551A43BB2}"/>
              </a:ext>
            </a:extLst>
          </p:cNvPr>
          <p:cNvCxnSpPr/>
          <p:nvPr/>
        </p:nvCxnSpPr>
        <p:spPr>
          <a:xfrm flipV="1">
            <a:off x="4475473" y="3451880"/>
            <a:ext cx="1974716" cy="49352"/>
          </a:xfrm>
          <a:prstGeom prst="line">
            <a:avLst/>
          </a:prstGeom>
          <a:ln w="28575"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78345A5-EF8F-EFCE-15EE-1605D6988CE6}"/>
              </a:ext>
            </a:extLst>
          </p:cNvPr>
          <p:cNvCxnSpPr>
            <a:endCxn id="9" idx="2"/>
          </p:cNvCxnSpPr>
          <p:nvPr/>
        </p:nvCxnSpPr>
        <p:spPr>
          <a:xfrm>
            <a:off x="6450189" y="3465420"/>
            <a:ext cx="2293127" cy="912868"/>
          </a:xfrm>
          <a:prstGeom prst="line">
            <a:avLst/>
          </a:prstGeom>
          <a:ln w="28575"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BE377CE-7A9D-BE32-0527-00866F896B77}"/>
              </a:ext>
            </a:extLst>
          </p:cNvPr>
          <p:cNvSpPr txBox="1"/>
          <p:nvPr/>
        </p:nvSpPr>
        <p:spPr>
          <a:xfrm>
            <a:off x="3278325" y="3321772"/>
            <a:ext cx="509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C078E0-189C-8B12-D5D4-669366ED9DA8}"/>
              </a:ext>
            </a:extLst>
          </p:cNvPr>
          <p:cNvSpPr txBox="1"/>
          <p:nvPr/>
        </p:nvSpPr>
        <p:spPr>
          <a:xfrm>
            <a:off x="5247280" y="3143475"/>
            <a:ext cx="462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1471D3-8F00-0833-C2D3-B575140FCD30}"/>
              </a:ext>
            </a:extLst>
          </p:cNvPr>
          <p:cNvSpPr txBox="1"/>
          <p:nvPr/>
        </p:nvSpPr>
        <p:spPr>
          <a:xfrm>
            <a:off x="7556691" y="3552522"/>
            <a:ext cx="440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C3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B0E5DF6-B762-44DE-E2DC-569A80A3A2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4864" y="5442987"/>
            <a:ext cx="1160951" cy="51132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643BE4F-E789-6295-66CD-F3FAF3880D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1263595" y="4756895"/>
            <a:ext cx="723489" cy="67044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5032DA8-7CF3-BE67-6599-BE23C1D500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98369" y="5442987"/>
            <a:ext cx="1160951" cy="51132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5991710-6918-F760-8A44-770CFA5A8C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3257557" y="4756895"/>
            <a:ext cx="723489" cy="670442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D8126E8-F8C7-2932-36D6-FECBB49E6AC6}"/>
              </a:ext>
            </a:extLst>
          </p:cNvPr>
          <p:cNvCxnSpPr>
            <a:cxnSpLocks/>
          </p:cNvCxnSpPr>
          <p:nvPr/>
        </p:nvCxnSpPr>
        <p:spPr>
          <a:xfrm>
            <a:off x="1625339" y="5878110"/>
            <a:ext cx="1953505" cy="0"/>
          </a:xfrm>
          <a:prstGeom prst="line">
            <a:avLst/>
          </a:prstGeom>
          <a:ln w="28575"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23EC4A2-61D9-2A21-1F27-EE31F5A87580}"/>
              </a:ext>
            </a:extLst>
          </p:cNvPr>
          <p:cNvSpPr txBox="1"/>
          <p:nvPr/>
        </p:nvSpPr>
        <p:spPr>
          <a:xfrm>
            <a:off x="2397727" y="5453861"/>
            <a:ext cx="568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C1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2C9E3A9-05B9-F379-2530-65515C9B9B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8338" y="5444072"/>
            <a:ext cx="1160951" cy="51132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89B2304-956A-4322-E475-9D80F49F09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5027068" y="4756895"/>
            <a:ext cx="723489" cy="67044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F122702-059E-29B6-F899-5053D92F4A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73299" y="5400676"/>
            <a:ext cx="1104900" cy="55245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93FA67D-02D1-CADB-5803-1D198AEAE0D5}"/>
              </a:ext>
            </a:extLst>
          </p:cNvPr>
          <p:cNvCxnSpPr>
            <a:cxnSpLocks/>
          </p:cNvCxnSpPr>
          <p:nvPr/>
        </p:nvCxnSpPr>
        <p:spPr>
          <a:xfrm>
            <a:off x="5462831" y="5839090"/>
            <a:ext cx="2133921" cy="38950"/>
          </a:xfrm>
          <a:prstGeom prst="line">
            <a:avLst/>
          </a:prstGeom>
          <a:ln w="28575"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140E04F-4FFE-FC64-FDE1-F5CA988BBFF9}"/>
              </a:ext>
            </a:extLst>
          </p:cNvPr>
          <p:cNvSpPr txBox="1"/>
          <p:nvPr/>
        </p:nvSpPr>
        <p:spPr>
          <a:xfrm>
            <a:off x="6360142" y="5464835"/>
            <a:ext cx="516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C1</a:t>
            </a: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C65B01D-F457-8437-64EF-9B078AF90300}"/>
              </a:ext>
            </a:extLst>
          </p:cNvPr>
          <p:cNvSpPr/>
          <p:nvPr/>
        </p:nvSpPr>
        <p:spPr>
          <a:xfrm rot="10800000">
            <a:off x="8188649" y="5400676"/>
            <a:ext cx="670443" cy="43841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4131F35-1343-8BC9-8A7F-2C6D4BAB7E18}"/>
              </a:ext>
            </a:extLst>
          </p:cNvPr>
          <p:cNvSpPr txBox="1"/>
          <p:nvPr/>
        </p:nvSpPr>
        <p:spPr>
          <a:xfrm>
            <a:off x="9158857" y="5253256"/>
            <a:ext cx="2554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For these cases, ECC must be used.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29B7AE1-517F-406D-A0B4-06B95609B208}"/>
              </a:ext>
            </a:extLst>
          </p:cNvPr>
          <p:cNvSpPr/>
          <p:nvPr/>
        </p:nvSpPr>
        <p:spPr>
          <a:xfrm>
            <a:off x="784788" y="4529150"/>
            <a:ext cx="7440901" cy="167716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1328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64124F-DE9E-C570-50AB-508EA437A1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73CD4-EEF0-1254-6EC2-F3B26C2F77C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54432" y="6367468"/>
            <a:ext cx="3671980" cy="447012"/>
          </a:xfrm>
        </p:spPr>
        <p:txBody>
          <a:bodyPr/>
          <a:lstStyle/>
          <a:p>
            <a:r>
              <a:rPr lang="en-US" dirty="0"/>
              <a:t>EEE 414: Electrical Services Design</a:t>
            </a:r>
            <a:endParaRPr lang="x-non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E9CE01-DBFF-79A1-5B0F-1A71771B7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x-none" smtClean="0"/>
              <a:pPr/>
              <a:t>13</a:t>
            </a:fld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EE1EC9-9109-6EC1-52EF-C4A8E6F11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764" y="-8311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+mn-lt"/>
              </a:rPr>
              <a:t>Conduit Calculation:</a:t>
            </a:r>
            <a:endParaRPr lang="en-US" sz="32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02B8B47-2343-3AAB-8C13-C5C59E2DC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764" y="1377390"/>
            <a:ext cx="10515600" cy="4351338"/>
          </a:xfrm>
        </p:spPr>
        <p:txBody>
          <a:bodyPr>
            <a:normAutofit/>
          </a:bodyPr>
          <a:lstStyle/>
          <a:p>
            <a:r>
              <a:rPr lang="en-US" sz="2200" dirty="0"/>
              <a:t>For P load (3000W), we get current around 17 A. In the current rating and conduit area is 6 mm^2. So, a new conduit label </a:t>
            </a:r>
            <a:r>
              <a:rPr lang="en-US" sz="2200" b="1" dirty="0"/>
              <a:t>C10</a:t>
            </a:r>
            <a:r>
              <a:rPr lang="en-US" sz="2200" dirty="0"/>
              <a:t> is defined.</a:t>
            </a:r>
          </a:p>
          <a:p>
            <a:r>
              <a:rPr lang="en-US" sz="2200" dirty="0"/>
              <a:t>For Q load (4000W), we get current around 22.73 A. In the current rating and conduit area is 10 mm^2. So, a new conduit label </a:t>
            </a:r>
            <a:r>
              <a:rPr lang="en-US" sz="2200" b="1" dirty="0"/>
              <a:t>C11</a:t>
            </a:r>
            <a:r>
              <a:rPr lang="en-US" sz="2200" dirty="0"/>
              <a:t> is defined.</a:t>
            </a:r>
          </a:p>
          <a:p>
            <a:endParaRPr lang="en-US" sz="2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DB672B-765F-6355-5646-53B459C62A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565" y="3863415"/>
            <a:ext cx="9598572" cy="218122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520CA73-AC5D-AE6F-1FF3-054CE514B78B}"/>
              </a:ext>
            </a:extLst>
          </p:cNvPr>
          <p:cNvCxnSpPr/>
          <p:nvPr/>
        </p:nvCxnSpPr>
        <p:spPr>
          <a:xfrm flipH="1" flipV="1">
            <a:off x="7728812" y="4113255"/>
            <a:ext cx="178676" cy="34684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4F370C5-E46A-9ED2-643C-F9BA32C29E33}"/>
              </a:ext>
            </a:extLst>
          </p:cNvPr>
          <p:cNvSpPr txBox="1"/>
          <p:nvPr/>
        </p:nvSpPr>
        <p:spPr>
          <a:xfrm>
            <a:off x="7304949" y="3772927"/>
            <a:ext cx="84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C11,12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21408C0-7302-34B5-ED52-0D59A5842ED9}"/>
              </a:ext>
            </a:extLst>
          </p:cNvPr>
          <p:cNvCxnSpPr/>
          <p:nvPr/>
        </p:nvCxnSpPr>
        <p:spPr>
          <a:xfrm>
            <a:off x="8648139" y="4797034"/>
            <a:ext cx="457200" cy="1744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5F3492C-B812-A7F5-07B3-95E9881562BD}"/>
              </a:ext>
            </a:extLst>
          </p:cNvPr>
          <p:cNvSpPr txBox="1"/>
          <p:nvPr/>
        </p:nvSpPr>
        <p:spPr>
          <a:xfrm>
            <a:off x="9095815" y="4884262"/>
            <a:ext cx="628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C12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DCFA2CF-5D69-56BD-CD17-D6A94DBE4901}"/>
              </a:ext>
            </a:extLst>
          </p:cNvPr>
          <p:cNvCxnSpPr/>
          <p:nvPr/>
        </p:nvCxnSpPr>
        <p:spPr>
          <a:xfrm>
            <a:off x="8324289" y="5000110"/>
            <a:ext cx="914400" cy="3407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361A558-9B54-514E-7B6C-990630794807}"/>
              </a:ext>
            </a:extLst>
          </p:cNvPr>
          <p:cNvSpPr txBox="1"/>
          <p:nvPr/>
        </p:nvSpPr>
        <p:spPr>
          <a:xfrm>
            <a:off x="9229165" y="5203865"/>
            <a:ext cx="628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C10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FA029E0-1A58-36C2-71E4-760160238480}"/>
              </a:ext>
            </a:extLst>
          </p:cNvPr>
          <p:cNvCxnSpPr/>
          <p:nvPr/>
        </p:nvCxnSpPr>
        <p:spPr>
          <a:xfrm flipH="1">
            <a:off x="7467039" y="5203865"/>
            <a:ext cx="114300" cy="52486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31994D9-B6EE-F9A4-75A4-BD95E7012612}"/>
              </a:ext>
            </a:extLst>
          </p:cNvPr>
          <p:cNvSpPr txBox="1"/>
          <p:nvPr/>
        </p:nvSpPr>
        <p:spPr>
          <a:xfrm>
            <a:off x="7120526" y="5728728"/>
            <a:ext cx="697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C11</a:t>
            </a:r>
          </a:p>
        </p:txBody>
      </p:sp>
    </p:spTree>
    <p:extLst>
      <p:ext uri="{BB962C8B-B14F-4D97-AF65-F5344CB8AC3E}">
        <p14:creationId xmlns:p14="http://schemas.microsoft.com/office/powerpoint/2010/main" val="4005848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C3F7B0-A78A-8413-6059-6E33B6AEB7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FAEBF-97B9-6DD8-DD41-156804AB22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54432" y="6367468"/>
            <a:ext cx="3671980" cy="447012"/>
          </a:xfrm>
        </p:spPr>
        <p:txBody>
          <a:bodyPr/>
          <a:lstStyle/>
          <a:p>
            <a:r>
              <a:rPr lang="en-US" dirty="0"/>
              <a:t>EEE 414: Electrical Services Design</a:t>
            </a:r>
            <a:endParaRPr lang="x-non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2070928-47F9-89F0-7675-4D0042A28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x-none" smtClean="0"/>
              <a:pPr/>
              <a:t>14</a:t>
            </a:fld>
            <a:endParaRPr lang="x-non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35B6C1-C2FF-A1B6-A366-F8B0B8661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2936" y="21210"/>
            <a:ext cx="8959064" cy="62563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5D097E9-FE8B-1C23-667B-62E256848CB4}"/>
              </a:ext>
            </a:extLst>
          </p:cNvPr>
          <p:cNvSpPr txBox="1"/>
          <p:nvPr/>
        </p:nvSpPr>
        <p:spPr>
          <a:xfrm>
            <a:off x="0" y="238125"/>
            <a:ext cx="29766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Typical Floor Plan</a:t>
            </a:r>
          </a:p>
          <a:p>
            <a:r>
              <a:rPr lang="en-US" sz="2400" b="1" dirty="0"/>
              <a:t>With Conduit</a:t>
            </a:r>
          </a:p>
        </p:txBody>
      </p:sp>
    </p:spTree>
    <p:extLst>
      <p:ext uri="{BB962C8B-B14F-4D97-AF65-F5344CB8AC3E}">
        <p14:creationId xmlns:p14="http://schemas.microsoft.com/office/powerpoint/2010/main" val="33880010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4935D4-B464-9BAE-5E55-2DBC408ADA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19F5D5-56AE-840E-3F96-0A0FC85727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54432" y="6367468"/>
            <a:ext cx="3671980" cy="447012"/>
          </a:xfrm>
        </p:spPr>
        <p:txBody>
          <a:bodyPr/>
          <a:lstStyle/>
          <a:p>
            <a:r>
              <a:rPr lang="en-US" dirty="0"/>
              <a:t>EEE 414: Electrical Services Design</a:t>
            </a:r>
            <a:endParaRPr lang="x-non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25F7F2-8EDD-92A0-3CEF-D8B38AD27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x-none" smtClean="0"/>
              <a:pPr/>
              <a:t>15</a:t>
            </a:fld>
            <a:endParaRPr lang="x-non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9EA32A-83B6-7B22-0062-7E624C190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5927" y="0"/>
            <a:ext cx="8356073" cy="62775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01197C5-D145-1857-78E5-F804119F16E2}"/>
              </a:ext>
            </a:extLst>
          </p:cNvPr>
          <p:cNvSpPr txBox="1"/>
          <p:nvPr/>
        </p:nvSpPr>
        <p:spPr>
          <a:xfrm>
            <a:off x="114300" y="85725"/>
            <a:ext cx="29766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Ground Floor Plan</a:t>
            </a:r>
          </a:p>
          <a:p>
            <a:r>
              <a:rPr lang="en-US" sz="2400" b="1" dirty="0"/>
              <a:t>With Conduit</a:t>
            </a:r>
          </a:p>
        </p:txBody>
      </p:sp>
    </p:spTree>
    <p:extLst>
      <p:ext uri="{BB962C8B-B14F-4D97-AF65-F5344CB8AC3E}">
        <p14:creationId xmlns:p14="http://schemas.microsoft.com/office/powerpoint/2010/main" val="26420866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127FB8-0113-2C19-E10E-541467D57A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F80363-58C6-659B-ABE6-A439954A97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54432" y="6367468"/>
            <a:ext cx="3671980" cy="447012"/>
          </a:xfrm>
        </p:spPr>
        <p:txBody>
          <a:bodyPr/>
          <a:lstStyle/>
          <a:p>
            <a:r>
              <a:rPr lang="en-US" dirty="0"/>
              <a:t>EEE 414: Electrical Services Design</a:t>
            </a:r>
            <a:endParaRPr lang="x-non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BA60BA-9CB6-C9A0-A350-86E9D252B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x-none" smtClean="0"/>
              <a:pPr/>
              <a:t>16</a:t>
            </a:fld>
            <a:endParaRPr lang="x-non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489DB8-7962-6C82-03CE-DD833E7E9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6373" y="0"/>
            <a:ext cx="8205627" cy="62775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C661F17-D718-9328-D6DB-E5EEE46C81B3}"/>
              </a:ext>
            </a:extLst>
          </p:cNvPr>
          <p:cNvSpPr txBox="1"/>
          <p:nvPr/>
        </p:nvSpPr>
        <p:spPr>
          <a:xfrm>
            <a:off x="114300" y="85725"/>
            <a:ext cx="37433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Underground Floor Plan</a:t>
            </a:r>
          </a:p>
          <a:p>
            <a:r>
              <a:rPr lang="en-US" sz="2400" b="1" dirty="0"/>
              <a:t>With Conduit</a:t>
            </a:r>
          </a:p>
        </p:txBody>
      </p:sp>
    </p:spTree>
    <p:extLst>
      <p:ext uri="{BB962C8B-B14F-4D97-AF65-F5344CB8AC3E}">
        <p14:creationId xmlns:p14="http://schemas.microsoft.com/office/powerpoint/2010/main" val="2548305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549686-2B6C-2DD7-619B-7F88FEE6AD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976E-A6C6-0FC6-BBAD-AB92806F52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54432" y="6367468"/>
            <a:ext cx="3671980" cy="447012"/>
          </a:xfrm>
        </p:spPr>
        <p:txBody>
          <a:bodyPr/>
          <a:lstStyle/>
          <a:p>
            <a:r>
              <a:rPr lang="en-US" dirty="0"/>
              <a:t>EEE 414: Electrical Services Design</a:t>
            </a:r>
            <a:endParaRPr lang="x-non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DCE3E8-6568-7174-0C3E-24D67DFBE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x-none" smtClean="0"/>
              <a:pPr/>
              <a:t>17</a:t>
            </a:fld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423C5A-66E1-C7DC-FB23-3CA9D3F47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3361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Circuit-wise Calculation: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D33749-22AD-3638-C93E-03AF4A66C4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474" y="816236"/>
            <a:ext cx="6991961" cy="24659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F47BFB5-CCED-3063-4A78-C83841298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8756" y="3195470"/>
            <a:ext cx="5777188" cy="3041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8390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0ACEA5-E535-5C59-DBD4-0E5E56A182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47F5D-4DE3-A342-77AD-EA142B4577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54432" y="6367468"/>
            <a:ext cx="3671980" cy="447012"/>
          </a:xfrm>
        </p:spPr>
        <p:txBody>
          <a:bodyPr/>
          <a:lstStyle/>
          <a:p>
            <a:r>
              <a:rPr lang="en-US" dirty="0"/>
              <a:t>EEE 414: Electrical Services Design</a:t>
            </a:r>
            <a:endParaRPr lang="x-non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5434F57-D97B-BE9B-9404-139267E72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x-none" smtClean="0"/>
              <a:pPr/>
              <a:t>18</a:t>
            </a:fld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270530-01AA-91CA-78D2-E95C9258A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311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Circuit-wise Calculation:</a:t>
            </a:r>
            <a:endParaRPr lang="en-US" sz="3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45557F-A4BE-2601-F07D-A9E6434D47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6515" y="1190886"/>
            <a:ext cx="8702850" cy="4906926"/>
          </a:xfrm>
        </p:spPr>
      </p:pic>
    </p:spTree>
    <p:extLst>
      <p:ext uri="{BB962C8B-B14F-4D97-AF65-F5344CB8AC3E}">
        <p14:creationId xmlns:p14="http://schemas.microsoft.com/office/powerpoint/2010/main" val="26423661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C5C811-7DBE-8EF1-1D10-A285013C7D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37991-B8DD-40FD-4453-5E98E68170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54432" y="6367468"/>
            <a:ext cx="3671980" cy="447012"/>
          </a:xfrm>
        </p:spPr>
        <p:txBody>
          <a:bodyPr/>
          <a:lstStyle/>
          <a:p>
            <a:r>
              <a:rPr lang="en-US" dirty="0"/>
              <a:t>EEE 414: Electrical Services Design</a:t>
            </a:r>
            <a:endParaRPr lang="x-non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DCAD94-2573-3957-151C-216E2F3F7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x-none" smtClean="0"/>
              <a:pPr/>
              <a:t>19</a:t>
            </a:fld>
            <a:endParaRPr lang="x-none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FBCBA71-B351-62B9-B66A-1E8DD5809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588" y="-23780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Single Line Diagram: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49B8DB-4E08-351E-7802-125DB8B64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112" y="619419"/>
            <a:ext cx="9054923" cy="561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225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CAA8B-4A0A-8311-3130-0C2090990F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54432" y="6367468"/>
            <a:ext cx="3671980" cy="447012"/>
          </a:xfrm>
        </p:spPr>
        <p:txBody>
          <a:bodyPr/>
          <a:lstStyle/>
          <a:p>
            <a:r>
              <a:rPr lang="en-US" dirty="0"/>
              <a:t>EEE 414: Electrical Services Design</a:t>
            </a:r>
            <a:endParaRPr lang="x-non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A0B13A-71C9-F2E3-7452-32C3044F1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x-none" smtClean="0"/>
              <a:pPr/>
              <a:t>2</a:t>
            </a:fld>
            <a:endParaRPr lang="x-none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B2A5497-D067-1DDD-6C2A-11DCBA026BB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0328"/>
          <a:stretch/>
        </p:blipFill>
        <p:spPr>
          <a:xfrm>
            <a:off x="281549" y="1335741"/>
            <a:ext cx="11404455" cy="413273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73D69EE-6F3A-155D-E6BB-2338B7862C9A}"/>
              </a:ext>
            </a:extLst>
          </p:cNvPr>
          <p:cNvSpPr txBox="1"/>
          <p:nvPr/>
        </p:nvSpPr>
        <p:spPr>
          <a:xfrm>
            <a:off x="1057835" y="501537"/>
            <a:ext cx="6096000" cy="535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solidFill>
                  <a:srgbClr val="C00000"/>
                </a:solidFill>
                <a:cs typeface="Arial" panose="020B0604020202020204" pitchFamily="34" charset="0"/>
              </a:rPr>
              <a:t>Project Objectives:</a:t>
            </a:r>
          </a:p>
        </p:txBody>
      </p:sp>
    </p:spTree>
    <p:extLst>
      <p:ext uri="{BB962C8B-B14F-4D97-AF65-F5344CB8AC3E}">
        <p14:creationId xmlns:p14="http://schemas.microsoft.com/office/powerpoint/2010/main" val="26224604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FD8CCF-4025-4BB3-C577-5FD2610027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D2882-C177-4C87-EE73-55C3C86F7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54432" y="6367468"/>
            <a:ext cx="3671980" cy="447012"/>
          </a:xfrm>
        </p:spPr>
        <p:txBody>
          <a:bodyPr/>
          <a:lstStyle/>
          <a:p>
            <a:r>
              <a:rPr lang="en-US" dirty="0"/>
              <a:t>EEE 414: Electrical Services Design</a:t>
            </a:r>
            <a:endParaRPr lang="x-non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629598C-3BE6-F224-CEE9-E457658B5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x-none" smtClean="0"/>
              <a:pPr/>
              <a:t>20</a:t>
            </a:fld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5409FF-D256-F154-6951-5261A33F3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2403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Single Line Diagram: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3B6285-661A-89EE-B8E3-49FACEBE1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477" y="873211"/>
            <a:ext cx="9476082" cy="524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4760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03D596-1E6A-FC86-9443-B3F07EDD5D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1BF3A-E7A2-2658-95E2-3DF182830C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54432" y="6367468"/>
            <a:ext cx="3671980" cy="447012"/>
          </a:xfrm>
        </p:spPr>
        <p:txBody>
          <a:bodyPr/>
          <a:lstStyle/>
          <a:p>
            <a:r>
              <a:rPr lang="en-US" dirty="0"/>
              <a:t>EEE 414: Electrical Services Design</a:t>
            </a:r>
            <a:endParaRPr lang="x-non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55A0CD-FBD1-BCF9-F12D-68569B99D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x-none" smtClean="0"/>
              <a:pPr/>
              <a:t>21</a:t>
            </a:fld>
            <a:endParaRPr lang="x-none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3A09E48-9BA0-F581-4937-9D7C89B70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189" y="-6214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Single Line Diagram: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64AC384-C77B-BFE9-7F9F-A9FA42D7C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800" y="866767"/>
            <a:ext cx="9766823" cy="5390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958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6DA705-4B6A-5EB6-EEEF-D27EFD5BC0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507DE-78F0-15AC-6340-CE6F58B9B4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54432" y="6367468"/>
            <a:ext cx="3671980" cy="447012"/>
          </a:xfrm>
        </p:spPr>
        <p:txBody>
          <a:bodyPr/>
          <a:lstStyle/>
          <a:p>
            <a:r>
              <a:rPr lang="en-US" dirty="0"/>
              <a:t>EEE 414: Electrical Services Design</a:t>
            </a:r>
            <a:endParaRPr lang="x-non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A0D08E-BB35-004B-5C2E-AC1E2EEC2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x-none" smtClean="0"/>
              <a:pPr/>
              <a:t>22</a:t>
            </a:fld>
            <a:endParaRPr lang="x-none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4E5F2E1-214B-E7A7-DE1F-587E31887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563" y="-7265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MDB and EMDB Connection Diagram: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924403-C1D7-209D-6D56-E20E6939918A}"/>
              </a:ext>
            </a:extLst>
          </p:cNvPr>
          <p:cNvSpPr txBox="1"/>
          <p:nvPr/>
        </p:nvSpPr>
        <p:spPr>
          <a:xfrm>
            <a:off x="1848060" y="1322397"/>
            <a:ext cx="2068236" cy="3853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16510" algn="just">
              <a:lnSpc>
                <a:spcPct val="115000"/>
              </a:lnSpc>
              <a:spcBef>
                <a:spcPts val="1385"/>
              </a:spcBef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Regular Unit: 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7DB1EDC-FCAF-B154-F76E-8A7CF1644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406" y="2077015"/>
            <a:ext cx="7300447" cy="390244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A6AD5D2-7E06-BAB2-F022-8317178A5FD6}"/>
              </a:ext>
            </a:extLst>
          </p:cNvPr>
          <p:cNvSpPr txBox="1"/>
          <p:nvPr/>
        </p:nvSpPr>
        <p:spPr>
          <a:xfrm>
            <a:off x="8275706" y="1322355"/>
            <a:ext cx="2884512" cy="3853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16510" algn="just">
              <a:lnSpc>
                <a:spcPct val="115000"/>
              </a:lnSpc>
              <a:spcBef>
                <a:spcPts val="1385"/>
              </a:spcBef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Regular Unit(emergency):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3F1D98C-8DA3-3FA3-EE7A-7C8D3D34C5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2677" y="2412692"/>
            <a:ext cx="4736718" cy="2948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050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F8E211-8EBF-0A27-C151-38F9D8ACA0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61F678-5FCF-450A-E266-31F7B2F309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54432" y="6367468"/>
            <a:ext cx="3671980" cy="447012"/>
          </a:xfrm>
        </p:spPr>
        <p:txBody>
          <a:bodyPr/>
          <a:lstStyle/>
          <a:p>
            <a:r>
              <a:rPr lang="en-US" dirty="0"/>
              <a:t>EEE 414: Electrical Services Design</a:t>
            </a:r>
            <a:endParaRPr lang="x-non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2604FB-5741-B3E7-D075-D9364364F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x-none" smtClean="0"/>
              <a:pPr/>
              <a:t>23</a:t>
            </a:fld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86C9DD-B215-D798-0FA2-05EEB1605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MDB and EMDB Connection Diagram:</a:t>
            </a:r>
            <a:endParaRPr lang="en-US" sz="3200" dirty="0"/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FA71653D-BAFC-C6B5-577F-E667B8055A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3561"/>
          <a:stretch/>
        </p:blipFill>
        <p:spPr bwMode="auto">
          <a:xfrm rot="5400000">
            <a:off x="-123427" y="1241214"/>
            <a:ext cx="5139991" cy="455566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F38443E-3141-D2E6-86D7-2E630EE07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8442" y="1424275"/>
            <a:ext cx="7240853" cy="3694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7442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6EF896-A631-2AF7-2F7B-9D00B76C7C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F74551-5BEF-B904-1E78-8FF5564670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54432" y="6367468"/>
            <a:ext cx="3671980" cy="447012"/>
          </a:xfrm>
        </p:spPr>
        <p:txBody>
          <a:bodyPr/>
          <a:lstStyle/>
          <a:p>
            <a:r>
              <a:rPr lang="en-US" dirty="0"/>
              <a:t>EEE 414: Electrical Services Design</a:t>
            </a:r>
            <a:endParaRPr lang="x-non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C59F5F-5915-10C9-1CF2-04F375921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x-none" smtClean="0"/>
              <a:pPr/>
              <a:t>24</a:t>
            </a:fld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2CF54F-C43A-20F4-1159-1B0DC7780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27406"/>
            <a:ext cx="13025336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MDB and EMDB Connection Diagram: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5825B7-BCD0-AE7A-2575-C82912C6A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42" y="1412997"/>
            <a:ext cx="7268510" cy="37508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C9B4552-EA87-9378-7359-972CCE4210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5786" y="1598440"/>
            <a:ext cx="4724401" cy="433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6652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FA82C4-90BD-B070-FB81-E023A0C813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3FEA52-C995-A31B-55D3-D783D65D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54432" y="6367468"/>
            <a:ext cx="3671980" cy="447012"/>
          </a:xfrm>
        </p:spPr>
        <p:txBody>
          <a:bodyPr/>
          <a:lstStyle/>
          <a:p>
            <a:r>
              <a:rPr lang="en-US" dirty="0"/>
              <a:t>EEE 414: Electrical Services Design</a:t>
            </a:r>
            <a:endParaRPr lang="x-non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35130CB-B707-48C6-88F9-0611D456E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x-none" smtClean="0"/>
              <a:pPr/>
              <a:t>25</a:t>
            </a:fld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102207-BFBF-0EBB-1CA4-A8A14ECD8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MDB and EMDB Connection Diagram:</a:t>
            </a:r>
            <a:endParaRPr lang="en-US" sz="3200" dirty="0"/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0BCAD399-A461-E30D-9ECF-FA7868AF04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62" y="1210922"/>
            <a:ext cx="5068951" cy="381631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3DBB82-92D1-677E-100C-D1B1828838B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3376" y="1376769"/>
            <a:ext cx="6949291" cy="31773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82432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0450CB-D91E-6EAA-DE23-E995508385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0E7742-C3FB-9A31-9BE6-76C0BA669B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54432" y="6367468"/>
            <a:ext cx="3671980" cy="447012"/>
          </a:xfrm>
        </p:spPr>
        <p:txBody>
          <a:bodyPr/>
          <a:lstStyle/>
          <a:p>
            <a:r>
              <a:rPr lang="en-US" dirty="0"/>
              <a:t>EEE 414: Electrical Services Design</a:t>
            </a:r>
            <a:endParaRPr lang="x-non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9EA077-CD68-6899-2B5D-0F5FA0235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x-none" smtClean="0"/>
              <a:pPr/>
              <a:t>26</a:t>
            </a:fld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A9C999-7557-5C60-AD81-B38BF1DA9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MDB and EMDB Connection Diagram:</a:t>
            </a:r>
            <a:endParaRPr lang="en-US" sz="3200" dirty="0"/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98D92359-C0C7-C367-F8FA-B9C98B4B25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93" y="1325563"/>
            <a:ext cx="5934507" cy="380786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3D2702F-F193-DAEE-8638-AD2CD9503A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197" y="1444974"/>
            <a:ext cx="5963968" cy="32912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428989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A22423-760B-1536-D9C4-DB533B819B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033081-93AD-8701-3C4A-5748B93B597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54432" y="6367468"/>
            <a:ext cx="3671980" cy="447012"/>
          </a:xfrm>
        </p:spPr>
        <p:txBody>
          <a:bodyPr/>
          <a:lstStyle/>
          <a:p>
            <a:r>
              <a:rPr lang="en-US" dirty="0"/>
              <a:t>EEE 414: Electrical Services Design</a:t>
            </a:r>
            <a:endParaRPr lang="x-non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5C8620-F803-DD0D-62CB-C6C0D5DD1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x-none" smtClean="0"/>
              <a:pPr/>
              <a:t>27</a:t>
            </a:fld>
            <a:endParaRPr lang="x-none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83BD76-AB86-FFDA-42B3-E719A3F89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155" y="346196"/>
            <a:ext cx="7538671" cy="39147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BA20B8C-7CA1-1DE7-FE2A-9147DC64A5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155" y="4144213"/>
            <a:ext cx="4572000" cy="11620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1146BBC-CE67-F38A-418E-2977C629CC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4681" y="346197"/>
            <a:ext cx="5677319" cy="314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0791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8BDF53-6DB6-B03F-A1FB-4D30EA3843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855A1-B3D7-6386-DD5F-94BEAE1BBA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54432" y="6367468"/>
            <a:ext cx="3671980" cy="447012"/>
          </a:xfrm>
        </p:spPr>
        <p:txBody>
          <a:bodyPr/>
          <a:lstStyle/>
          <a:p>
            <a:r>
              <a:rPr lang="en-US" dirty="0"/>
              <a:t>EEE 414: Electrical Services Design</a:t>
            </a:r>
            <a:endParaRPr lang="x-non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80CEB3-42C6-61B2-530F-C0A89D174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x-none" smtClean="0"/>
              <a:pPr/>
              <a:t>28</a:t>
            </a:fld>
            <a:endParaRPr lang="x-none" dirty="0"/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6152D87B-D9A6-F9BB-CA85-50EF155B45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247" y="41737"/>
            <a:ext cx="6099263" cy="161925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E2B069-15D2-20AD-8823-AAD139F58B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765" y="1644632"/>
            <a:ext cx="7367901" cy="2400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D033206-C6B7-82F4-FEB8-4C4187F5A1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765" y="4450607"/>
            <a:ext cx="4076700" cy="1752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D71B76-A465-FBB9-A6D7-52B1D618AE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1045" y="4360544"/>
            <a:ext cx="7239795" cy="19327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8F79F60-D687-6DD3-1446-ABB7A5AD08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44923" y="1660987"/>
            <a:ext cx="405765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2791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576935-692E-747C-1EC3-1AC95A1813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8B9C3-80C1-367C-A6A2-CC3E14604D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54432" y="6367468"/>
            <a:ext cx="3671980" cy="447012"/>
          </a:xfrm>
        </p:spPr>
        <p:txBody>
          <a:bodyPr/>
          <a:lstStyle/>
          <a:p>
            <a:r>
              <a:rPr lang="en-US" dirty="0"/>
              <a:t>EEE 414: Electrical Services Design</a:t>
            </a:r>
            <a:endParaRPr lang="x-non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93C971-EDE4-EACE-C494-7E7BBF20D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x-none" smtClean="0"/>
              <a:pPr/>
              <a:t>29</a:t>
            </a:fld>
            <a:endParaRPr lang="x-none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B16D492-7AAC-9DCB-8972-8CB8452275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6" b="2640"/>
          <a:stretch/>
        </p:blipFill>
        <p:spPr bwMode="auto">
          <a:xfrm>
            <a:off x="474953" y="896091"/>
            <a:ext cx="5450284" cy="4819634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4E35B9B-002F-8464-3ACC-F66F8F5843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2677" y="834545"/>
            <a:ext cx="5468112" cy="302872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D49E227-64CD-FB8D-FD4C-A67793DF549E}"/>
                  </a:ext>
                </a:extLst>
              </p:cNvPr>
              <p:cNvSpPr txBox="1"/>
              <p:nvPr/>
            </p:nvSpPr>
            <p:spPr>
              <a:xfrm>
                <a:off x="5629350" y="4076260"/>
                <a:ext cx="6096000" cy="17815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>
                  <a:lnSpc>
                    <a:spcPct val="115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As we have three phase 200 KVA transformer, room area should be 40 m</a:t>
                </a:r>
                <a:r>
                  <a:rPr lang="en-US" sz="1800" baseline="30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2</a:t>
                </a:r>
                <a:r>
                  <a:rPr lang="en-US" sz="18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. 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Corresponding LT, HT panels and meter room should be (130-40) = 90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.</a:t>
                </a:r>
              </a:p>
              <a:p>
                <a:pPr marL="0" marR="16510" algn="just">
                  <a:spcBef>
                    <a:spcPts val="1385"/>
                  </a:spcBef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As our generator is 20 KW, the area of the room should be 20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0D49E227-64CD-FB8D-FD4C-A67793DF54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9350" y="4076260"/>
                <a:ext cx="6096000" cy="1781513"/>
              </a:xfrm>
              <a:prstGeom prst="rect">
                <a:avLst/>
              </a:prstGeom>
              <a:blipFill rotWithShape="1">
                <a:blip r:embed="rId4"/>
                <a:stretch>
                  <a:fillRect l="-800" t="-685" r="-1400" b="-47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0935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4B94E2-23EA-B323-9327-CE3F5DEA9E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64794-54EC-1CF7-0E16-3D274FFD39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54432" y="6367468"/>
            <a:ext cx="3671980" cy="447012"/>
          </a:xfrm>
        </p:spPr>
        <p:txBody>
          <a:bodyPr/>
          <a:lstStyle/>
          <a:p>
            <a:r>
              <a:rPr lang="en-US" dirty="0"/>
              <a:t>EEE 414: Electrical Services Design</a:t>
            </a:r>
            <a:endParaRPr lang="x-non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36AD4D-60A6-3865-EEC1-5F73C88DD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x-none" smtClean="0"/>
              <a:pPr/>
              <a:t>3</a:t>
            </a:fld>
            <a:endParaRPr lang="x-none" dirty="0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ED75C72C-080A-9F37-AF71-7BCD26DEFDCB}"/>
              </a:ext>
            </a:extLst>
          </p:cNvPr>
          <p:cNvGraphicFramePr>
            <a:graphicFrameLocks noGrp="1"/>
          </p:cNvGraphicFramePr>
          <p:nvPr/>
        </p:nvGraphicFramePr>
        <p:xfrm>
          <a:off x="1454190" y="922668"/>
          <a:ext cx="9066178" cy="509131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59658">
                  <a:extLst>
                    <a:ext uri="{9D8B030D-6E8A-4147-A177-3AD203B41FA5}">
                      <a16:colId xmlns:a16="http://schemas.microsoft.com/office/drawing/2014/main" val="1648103290"/>
                    </a:ext>
                  </a:extLst>
                </a:gridCol>
                <a:gridCol w="5806520">
                  <a:extLst>
                    <a:ext uri="{9D8B030D-6E8A-4147-A177-3AD203B41FA5}">
                      <a16:colId xmlns:a16="http://schemas.microsoft.com/office/drawing/2014/main" val="3004175182"/>
                    </a:ext>
                  </a:extLst>
                </a:gridCol>
              </a:tblGrid>
              <a:tr h="7178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Type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</a:rPr>
                        <a:t>High-rise Residential Building</a:t>
                      </a:r>
                      <a:endParaRPr lang="en-US" sz="1600" b="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0444196"/>
                  </a:ext>
                </a:extLst>
              </a:tr>
              <a:tr h="7178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Length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73’-6’’ (22.4028 m)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56101210"/>
                  </a:ext>
                </a:extLst>
              </a:tr>
              <a:tr h="7178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Width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57’ (17.3736 m)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44337919"/>
                  </a:ext>
                </a:extLst>
              </a:tr>
              <a:tr h="7178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Area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4189.5 </a:t>
                      </a:r>
                      <a:r>
                        <a:rPr lang="en-US" sz="2000" kern="100" dirty="0" err="1">
                          <a:effectLst/>
                        </a:rPr>
                        <a:t>sq.ft</a:t>
                      </a:r>
                      <a:r>
                        <a:rPr lang="en-US" sz="2000" kern="100" dirty="0">
                          <a:effectLst/>
                        </a:rPr>
                        <a:t> (389.21 </a:t>
                      </a:r>
                      <a:r>
                        <a:rPr lang="en-US" sz="2000" kern="100" dirty="0" err="1">
                          <a:effectLst/>
                        </a:rPr>
                        <a:t>sq.m</a:t>
                      </a:r>
                      <a:r>
                        <a:rPr lang="en-US" sz="2000" kern="100" dirty="0">
                          <a:effectLst/>
                        </a:rPr>
                        <a:t>)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16420758"/>
                  </a:ext>
                </a:extLst>
              </a:tr>
              <a:tr h="78439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No. of floors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12(10 common dwelling floors, 1 ground, 1 underground)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59989277"/>
                  </a:ext>
                </a:extLst>
              </a:tr>
              <a:tr h="7178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Units per floor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2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39909749"/>
                  </a:ext>
                </a:extLst>
              </a:tr>
              <a:tr h="7178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Area of a unit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2094.75 </a:t>
                      </a:r>
                      <a:r>
                        <a:rPr lang="en-US" sz="2000" kern="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sq.ft</a:t>
                      </a: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(194.605 </a:t>
                      </a:r>
                      <a:r>
                        <a:rPr lang="en-US" sz="2000" kern="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sq.m</a:t>
                      </a: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09533640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6230097A-DA1F-A44D-E373-89A277EEDD19}"/>
              </a:ext>
            </a:extLst>
          </p:cNvPr>
          <p:cNvSpPr txBox="1"/>
          <p:nvPr/>
        </p:nvSpPr>
        <p:spPr>
          <a:xfrm>
            <a:off x="853506" y="153227"/>
            <a:ext cx="7555960" cy="535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solidFill>
                  <a:srgbClr val="C00000"/>
                </a:solidFill>
                <a:cs typeface="Arial" panose="020B0604020202020204" pitchFamily="34" charset="0"/>
              </a:rPr>
              <a:t>Building Specification:</a:t>
            </a:r>
          </a:p>
        </p:txBody>
      </p:sp>
    </p:spTree>
    <p:extLst>
      <p:ext uri="{BB962C8B-B14F-4D97-AF65-F5344CB8AC3E}">
        <p14:creationId xmlns:p14="http://schemas.microsoft.com/office/powerpoint/2010/main" val="41721323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7D782F-DEFF-CB2F-72D9-8F8F65D7F3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3E5EFB-6E06-505B-EBC0-D67BA35CAD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54432" y="6367468"/>
            <a:ext cx="3671980" cy="447012"/>
          </a:xfrm>
        </p:spPr>
        <p:txBody>
          <a:bodyPr/>
          <a:lstStyle/>
          <a:p>
            <a:r>
              <a:rPr lang="en-US" dirty="0"/>
              <a:t>EEE 414: Electrical Services Design</a:t>
            </a:r>
            <a:endParaRPr lang="x-non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9051A5-8A2C-6B01-3059-CAA79A3D7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x-none" smtClean="0"/>
              <a:pPr/>
              <a:t>30</a:t>
            </a:fld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96F87E-8F23-195F-879C-EE15AC294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42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Lightning Protection System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38200" y="1452986"/>
            <a:ext cx="10515600" cy="172119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/>
              <a:t>A lightning protection system (LPS) in a building is a system designed to </a:t>
            </a:r>
            <a:r>
              <a:rPr lang="en-US" sz="2000" b="1" dirty="0"/>
              <a:t>safeguard the structure </a:t>
            </a:r>
            <a:r>
              <a:rPr lang="en-US" sz="2000" dirty="0"/>
              <a:t>and its occupants from the destructive effects of lightning strikes. It works by </a:t>
            </a:r>
            <a:r>
              <a:rPr lang="en-US" sz="2000" b="1" dirty="0"/>
              <a:t>providing a low-resistance path</a:t>
            </a:r>
            <a:r>
              <a:rPr lang="en-US" sz="2000" dirty="0"/>
              <a:t> for the lightning current to travel safely to the ground, thereby minimizing the risk of fire, structural damage, and harm to people or equipment inside the building.</a:t>
            </a:r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endParaRPr lang="en-US" sz="2000" dirty="0"/>
          </a:p>
          <a:p>
            <a:pPr algn="just"/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925140" y="3272181"/>
            <a:ext cx="82188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/>
              <a:t>Components:</a:t>
            </a:r>
          </a:p>
          <a:p>
            <a:pPr algn="just"/>
            <a:r>
              <a:rPr lang="en-US" dirty="0"/>
              <a:t>1. </a:t>
            </a:r>
            <a:r>
              <a:rPr lang="en-US" b="1" dirty="0"/>
              <a:t>Lightning Arrestor</a:t>
            </a:r>
            <a:r>
              <a:rPr lang="en-US" dirty="0"/>
              <a:t>: A lightning arrester (or lightning arrestor) is a protective device used to shield electrical systems and equipment from the damaging effects of lightning strikes or power surges.</a:t>
            </a:r>
          </a:p>
          <a:p>
            <a:pPr algn="just"/>
            <a:r>
              <a:rPr lang="en-US" dirty="0"/>
              <a:t>2. </a:t>
            </a:r>
            <a:r>
              <a:rPr lang="en-US" b="1" dirty="0"/>
              <a:t>Down Conductor</a:t>
            </a:r>
            <a:r>
              <a:rPr lang="en-US" dirty="0"/>
              <a:t>: These are metal cables or conductors that provide a path for the lightning current to flow from the air terminals to the ground. They are installed along the exterior walls of the building.</a:t>
            </a:r>
          </a:p>
          <a:p>
            <a:pPr algn="just"/>
            <a:r>
              <a:rPr lang="en-US" dirty="0"/>
              <a:t>3. </a:t>
            </a:r>
            <a:r>
              <a:rPr lang="en-US" b="1" dirty="0"/>
              <a:t>Roof Conductor</a:t>
            </a:r>
            <a:r>
              <a:rPr lang="en-US" dirty="0"/>
              <a:t>: It is a metal conductor installed on the roof of a building to direct the electrical energy from a lightning strike safely toward the ground. </a:t>
            </a:r>
          </a:p>
          <a:p>
            <a:endParaRPr 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2730" y="3640501"/>
            <a:ext cx="2193682" cy="205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35628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7D782F-DEFF-CB2F-72D9-8F8F65D7F3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3E5EFB-6E06-505B-EBC0-D67BA35CAD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54432" y="6367468"/>
            <a:ext cx="3671980" cy="447012"/>
          </a:xfrm>
        </p:spPr>
        <p:txBody>
          <a:bodyPr/>
          <a:lstStyle/>
          <a:p>
            <a:r>
              <a:rPr lang="en-US" dirty="0"/>
              <a:t>EEE 414: Electrical Services Design</a:t>
            </a:r>
            <a:endParaRPr lang="x-non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9051A5-8A2C-6B01-3059-CAA79A3D7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x-none" smtClean="0"/>
              <a:pPr/>
              <a:t>31</a:t>
            </a:fld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96F87E-8F23-195F-879C-EE15AC294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554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Calculation for Lightning Protection System: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18C532-FB59-7A8C-AFDC-E125E7422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6317" y="2533821"/>
            <a:ext cx="8147653" cy="28635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22546" y="1451918"/>
            <a:ext cx="10403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 arrestor is needed </a:t>
            </a:r>
            <a:r>
              <a:rPr lang="en-US" dirty="0">
                <a:solidFill>
                  <a:srgbClr val="C00000"/>
                </a:solidFill>
              </a:rPr>
              <a:t>per 25 </a:t>
            </a:r>
            <a:r>
              <a:rPr lang="en-US" dirty="0" err="1">
                <a:solidFill>
                  <a:srgbClr val="C00000"/>
                </a:solidFill>
              </a:rPr>
              <a:t>ft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of the perimeter of the roof.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 down conductor is needed for </a:t>
            </a:r>
            <a:r>
              <a:rPr lang="en-US" dirty="0">
                <a:solidFill>
                  <a:srgbClr val="C00000"/>
                </a:solidFill>
              </a:rPr>
              <a:t>the first 80 </a:t>
            </a:r>
            <a:r>
              <a:rPr lang="en-US" dirty="0" err="1">
                <a:solidFill>
                  <a:srgbClr val="C00000"/>
                </a:solidFill>
              </a:rPr>
              <a:t>sq</a:t>
            </a:r>
            <a:r>
              <a:rPr lang="en-US" dirty="0">
                <a:solidFill>
                  <a:srgbClr val="C00000"/>
                </a:solidFill>
              </a:rPr>
              <a:t>-m </a:t>
            </a:r>
            <a:r>
              <a:rPr lang="en-US" dirty="0"/>
              <a:t>and 1 down conductor per </a:t>
            </a:r>
            <a:r>
              <a:rPr lang="en-US" dirty="0">
                <a:solidFill>
                  <a:srgbClr val="C00000"/>
                </a:solidFill>
              </a:rPr>
              <a:t>100 </a:t>
            </a:r>
            <a:r>
              <a:rPr lang="en-US" dirty="0" err="1">
                <a:solidFill>
                  <a:srgbClr val="C00000"/>
                </a:solidFill>
              </a:rPr>
              <a:t>sq</a:t>
            </a:r>
            <a:r>
              <a:rPr lang="en-US" dirty="0">
                <a:solidFill>
                  <a:srgbClr val="C00000"/>
                </a:solidFill>
              </a:rPr>
              <a:t>-m for the rest</a:t>
            </a:r>
          </a:p>
        </p:txBody>
      </p:sp>
    </p:spTree>
    <p:extLst>
      <p:ext uri="{BB962C8B-B14F-4D97-AF65-F5344CB8AC3E}">
        <p14:creationId xmlns:p14="http://schemas.microsoft.com/office/powerpoint/2010/main" val="21982349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D39EFB-2A9C-0DB2-94B9-A60021AC92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541A7-3C07-763F-A4AF-B3996E61527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54432" y="6367468"/>
            <a:ext cx="3671980" cy="447012"/>
          </a:xfrm>
        </p:spPr>
        <p:txBody>
          <a:bodyPr/>
          <a:lstStyle/>
          <a:p>
            <a:r>
              <a:rPr lang="en-US" dirty="0"/>
              <a:t>EEE 414: Electrical Services Design</a:t>
            </a:r>
            <a:endParaRPr lang="x-non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D53CD3-1E1E-1472-0CAA-3D8CA1C6A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x-none" smtClean="0"/>
              <a:pPr/>
              <a:t>32</a:t>
            </a:fld>
            <a:endParaRPr lang="x-none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6C29086-2065-9B0E-3372-5B42021FC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1960"/>
            <a:ext cx="9686166" cy="5960815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8209" y="2216929"/>
            <a:ext cx="2193682" cy="205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79489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28D4D6-9F08-52E3-E20C-AFE4CAD8CD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CE420-3A86-BDB8-7158-885A11851A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54432" y="6367468"/>
            <a:ext cx="3671980" cy="447012"/>
          </a:xfrm>
        </p:spPr>
        <p:txBody>
          <a:bodyPr/>
          <a:lstStyle/>
          <a:p>
            <a:r>
              <a:rPr lang="en-US" dirty="0"/>
              <a:t>EEE 414: Electrical Services Design</a:t>
            </a:r>
            <a:endParaRPr lang="x-non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F4B7FE-1442-8556-5961-E2FC456D6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x-none" smtClean="0"/>
              <a:pPr/>
              <a:t>33</a:t>
            </a:fld>
            <a:endParaRPr lang="x-none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81013C3-2B83-E432-614D-B35E7CC6F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References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9A9FAA7-DB06-E19F-8826-8FF9E57F5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118" y="1343608"/>
            <a:ext cx="10616682" cy="4833355"/>
          </a:xfrm>
        </p:spPr>
        <p:txBody>
          <a:bodyPr>
            <a:normAutofit/>
          </a:bodyPr>
          <a:lstStyle/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u="sng" kern="10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https://ssgeshop.com/shop/super-star-led-lux-eye-safe/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u="sng" kern="10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https://ssgeshop.com/shop/ac-led-20-watt-4ft-daylight-t-8-compact/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u="sng" kern="10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https://www.displayspecifications.com/en/model-power-consumption/78e8d13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u="sng" kern="10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https://vision.com.bd/fan/exhaust-fan/vision-exhaust-fan-8-en-2/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u="sng" kern="100" dirty="0" err="1">
                <a:solidFill>
                  <a:srgbClr val="0563C1"/>
                </a:solidFill>
                <a:effectLst/>
                <a:latin typeface="Nirmala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বাংলাদেশ</a:t>
            </a:r>
            <a:r>
              <a:rPr lang="en-US" sz="1800" u="sng" kern="100" dirty="0" err="1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-</a:t>
            </a:r>
            <a:r>
              <a:rPr lang="en-US" sz="1800" u="sng" kern="100" dirty="0" err="1">
                <a:solidFill>
                  <a:srgbClr val="0563C1"/>
                </a:solidFill>
                <a:effectLst/>
                <a:latin typeface="Nirmala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জাতীয়</a:t>
            </a:r>
            <a:r>
              <a:rPr lang="en-US" sz="1800" u="sng" kern="100" dirty="0" err="1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-</a:t>
            </a:r>
            <a:r>
              <a:rPr lang="en-US" sz="1800" u="sng" kern="100" dirty="0" err="1">
                <a:solidFill>
                  <a:srgbClr val="0563C1"/>
                </a:solidFill>
                <a:effectLst/>
                <a:latin typeface="Nirmala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বিল্ডিং</a:t>
            </a:r>
            <a:r>
              <a:rPr lang="en-US" sz="1800" u="sng" kern="100" dirty="0" err="1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-</a:t>
            </a:r>
            <a:r>
              <a:rPr lang="en-US" sz="1800" u="sng" kern="100" dirty="0" err="1">
                <a:solidFill>
                  <a:srgbClr val="0563C1"/>
                </a:solidFill>
                <a:effectLst/>
                <a:latin typeface="Nirmala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কোড</a:t>
            </a:r>
            <a:r>
              <a:rPr lang="en-US" sz="1800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-(BNBC) (hbri.gov.bd)</a:t>
            </a:r>
            <a:r>
              <a:rPr lang="en-US" sz="1800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191059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FC75CD-E883-5F02-F69B-3C5695D21C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49DB1-CBE7-DEC9-CA74-32F41E93CD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54432" y="6367468"/>
            <a:ext cx="3671980" cy="447012"/>
          </a:xfrm>
        </p:spPr>
        <p:txBody>
          <a:bodyPr/>
          <a:lstStyle/>
          <a:p>
            <a:r>
              <a:rPr lang="en-US" dirty="0"/>
              <a:t>EEE 414: Electrical Services Design</a:t>
            </a:r>
            <a:endParaRPr lang="x-non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3D344E-0699-38B6-5D99-286F9919C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x-none" smtClean="0"/>
              <a:pPr/>
              <a:t>34</a:t>
            </a:fld>
            <a:endParaRPr lang="x-none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E7A131B6-204F-AAD1-9A6C-D4DBEAA46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694" y="1526170"/>
            <a:ext cx="10787644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>
                <a:solidFill>
                  <a:srgbClr val="00B050"/>
                </a:solidFill>
              </a:rPr>
              <a:t>Thank You. 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rgbClr val="00B050"/>
                </a:solidFill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126039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393221-0CDE-C77B-4024-832B9F0F41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926C6A-F04E-0442-FDC8-A2F269C9E3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54432" y="6367468"/>
            <a:ext cx="3671980" cy="447012"/>
          </a:xfrm>
        </p:spPr>
        <p:txBody>
          <a:bodyPr/>
          <a:lstStyle/>
          <a:p>
            <a:r>
              <a:rPr lang="en-US" dirty="0"/>
              <a:t>EEE 414: Electrical Services Design</a:t>
            </a:r>
            <a:endParaRPr lang="x-non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1F0D78-357D-9EF6-397E-1FBAA7C1A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x-none" smtClean="0"/>
              <a:pPr/>
              <a:t>4</a:t>
            </a:fld>
            <a:endParaRPr lang="x-non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DC5A11-3046-2604-AAA9-6BBB56046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925" y="156024"/>
            <a:ext cx="9652279" cy="243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553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742B6F-DD26-8872-EFAD-98F14A95B9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6A161F-C0BE-72CA-272D-ED07E2F740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54432" y="6367468"/>
            <a:ext cx="3671980" cy="447012"/>
          </a:xfrm>
        </p:spPr>
        <p:txBody>
          <a:bodyPr/>
          <a:lstStyle/>
          <a:p>
            <a:r>
              <a:rPr lang="en-US" dirty="0"/>
              <a:t>EEE 414: Electrical Services Design</a:t>
            </a:r>
            <a:endParaRPr lang="x-non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71DF18-8A04-A5B6-0116-103B54B44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x-none" smtClean="0"/>
              <a:pPr/>
              <a:t>5</a:t>
            </a:fld>
            <a:endParaRPr lang="x-none" dirty="0"/>
          </a:p>
        </p:txBody>
      </p:sp>
      <p:sp>
        <p:nvSpPr>
          <p:cNvPr id="2" name="Down Arrow 7">
            <a:extLst>
              <a:ext uri="{FF2B5EF4-FFF2-40B4-BE49-F238E27FC236}">
                <a16:creationId xmlns:a16="http://schemas.microsoft.com/office/drawing/2014/main" id="{ED52DB75-2CB9-C323-5A32-4EF2B36B6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631D775-9C51-821D-331B-8C857A73C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894" y="1689360"/>
            <a:ext cx="2868706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Component Ratings: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3A3FD8-7990-4AD3-2A2D-7E90946C4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5359" y="365560"/>
            <a:ext cx="6337942" cy="5857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873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95E9D2-B5C4-37D0-7C27-F00B2A54CD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24AAB-7FEC-3B12-8123-A72902E72E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54432" y="6367468"/>
            <a:ext cx="3671980" cy="447012"/>
          </a:xfrm>
        </p:spPr>
        <p:txBody>
          <a:bodyPr/>
          <a:lstStyle/>
          <a:p>
            <a:r>
              <a:rPr lang="en-US" dirty="0"/>
              <a:t>EEE 414: Electrical Services Design</a:t>
            </a:r>
            <a:endParaRPr lang="x-non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B6D26C6-2100-8762-411D-CFDDE69DE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x-none" smtClean="0"/>
              <a:pPr/>
              <a:t>6</a:t>
            </a:fld>
            <a:endParaRPr lang="x-none" dirty="0"/>
          </a:p>
        </p:txBody>
      </p:sp>
      <p:sp>
        <p:nvSpPr>
          <p:cNvPr id="2" name="Down Arrow 7">
            <a:extLst>
              <a:ext uri="{FF2B5EF4-FFF2-40B4-BE49-F238E27FC236}">
                <a16:creationId xmlns:a16="http://schemas.microsoft.com/office/drawing/2014/main" id="{0FF0C285-A4D2-94E7-D096-3C47C1E2E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A850292-6373-2DBA-8229-9A69DB745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835088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Component Ratings:</a:t>
            </a: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A2C412BD-50B5-71C9-32CC-0645751F95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75067" y="1288214"/>
            <a:ext cx="7914768" cy="3756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894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65CFFB-B1F0-A6F8-742C-9C814E38E4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36D43-520C-B422-C338-9516D38008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54432" y="6367468"/>
            <a:ext cx="3671980" cy="447012"/>
          </a:xfrm>
        </p:spPr>
        <p:txBody>
          <a:bodyPr/>
          <a:lstStyle/>
          <a:p>
            <a:r>
              <a:rPr lang="en-US" dirty="0"/>
              <a:t>EEE 414: Electrical Services Design</a:t>
            </a:r>
            <a:endParaRPr lang="x-non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63F7B6-8752-24AC-32E1-1BDDCE16C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x-none" smtClean="0"/>
              <a:pPr/>
              <a:t>7</a:t>
            </a:fld>
            <a:endParaRPr lang="x-none" dirty="0"/>
          </a:p>
        </p:txBody>
      </p:sp>
      <p:sp>
        <p:nvSpPr>
          <p:cNvPr id="2" name="Down Arrow 7">
            <a:extLst>
              <a:ext uri="{FF2B5EF4-FFF2-40B4-BE49-F238E27FC236}">
                <a16:creationId xmlns:a16="http://schemas.microsoft.com/office/drawing/2014/main" id="{B5F2BE80-DF29-1B03-D76F-85CFE21E0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950DABE-D779-85D8-8B3F-2936650AB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Required Lux Ratings:</a:t>
            </a: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D24F0382-A4B8-A8BD-1330-0276478C69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49491" y="1210235"/>
            <a:ext cx="7546673" cy="410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102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1D7918-4536-BE40-4285-F9F3FC9945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9931C-BADB-3650-3DC4-DFB775A9B0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54432" y="6367468"/>
            <a:ext cx="3671980" cy="447012"/>
          </a:xfrm>
        </p:spPr>
        <p:txBody>
          <a:bodyPr/>
          <a:lstStyle/>
          <a:p>
            <a:r>
              <a:rPr lang="en-US" dirty="0"/>
              <a:t>EEE 414: Electrical Services Design</a:t>
            </a:r>
            <a:endParaRPr lang="x-non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79FD6E-2C7F-36E3-21D9-0C33E2BBF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x-none" smtClean="0"/>
              <a:pPr/>
              <a:t>8</a:t>
            </a:fld>
            <a:endParaRPr lang="x-non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4FE45B-B0CB-FAFC-DE05-366D44C82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6665" y="0"/>
            <a:ext cx="9215336" cy="62417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E0A4DC5-70C8-8C06-1798-CE15E5E45B96}"/>
              </a:ext>
            </a:extLst>
          </p:cNvPr>
          <p:cNvSpPr txBox="1"/>
          <p:nvPr/>
        </p:nvSpPr>
        <p:spPr>
          <a:xfrm>
            <a:off x="-76200" y="161925"/>
            <a:ext cx="3133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Typical Floor Plan</a:t>
            </a:r>
          </a:p>
        </p:txBody>
      </p:sp>
    </p:spTree>
    <p:extLst>
      <p:ext uri="{BB962C8B-B14F-4D97-AF65-F5344CB8AC3E}">
        <p14:creationId xmlns:p14="http://schemas.microsoft.com/office/powerpoint/2010/main" val="2471606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F435BB-3DB0-A772-D6E0-3A29840AA1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58C5D-4D61-BD26-D04F-A70C3889DFC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54432" y="6367468"/>
            <a:ext cx="3671980" cy="447012"/>
          </a:xfrm>
        </p:spPr>
        <p:txBody>
          <a:bodyPr/>
          <a:lstStyle/>
          <a:p>
            <a:r>
              <a:rPr lang="en-US" dirty="0"/>
              <a:t>EEE 414: Electrical Services Design</a:t>
            </a:r>
            <a:endParaRPr lang="x-non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2C202A-4335-61D0-EB5B-79E1FAD17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x-none" smtClean="0"/>
              <a:pPr/>
              <a:t>9</a:t>
            </a:fld>
            <a:endParaRPr lang="x-non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A70D5E-EC5D-05F6-143B-92F5039CA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3523" y="0"/>
            <a:ext cx="7868478" cy="629147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D51800D-0279-5413-A486-69C68925F5C3}"/>
              </a:ext>
            </a:extLst>
          </p:cNvPr>
          <p:cNvSpPr txBox="1"/>
          <p:nvPr/>
        </p:nvSpPr>
        <p:spPr>
          <a:xfrm>
            <a:off x="0" y="111473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Ground Floor Plan</a:t>
            </a:r>
          </a:p>
        </p:txBody>
      </p:sp>
    </p:spTree>
    <p:extLst>
      <p:ext uri="{BB962C8B-B14F-4D97-AF65-F5344CB8AC3E}">
        <p14:creationId xmlns:p14="http://schemas.microsoft.com/office/powerpoint/2010/main" val="38292013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{05D23346-88B9-1E48-85E6-2D29E7791F05}tf10001067</Template>
  <TotalTime>5125</TotalTime>
  <Words>969</Words>
  <Application>Microsoft Office PowerPoint</Application>
  <PresentationFormat>Widescreen</PresentationFormat>
  <Paragraphs>160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Arial</vt:lpstr>
      <vt:lpstr>Arial Narrow</vt:lpstr>
      <vt:lpstr>Calibri</vt:lpstr>
      <vt:lpstr>Cambria Math</vt:lpstr>
      <vt:lpstr>Garamond</vt:lpstr>
      <vt:lpstr>Nirmala UI</vt:lpstr>
      <vt:lpstr>Times New Roman</vt:lpstr>
      <vt:lpstr>Savon</vt:lpstr>
      <vt:lpstr>Electrical  Services Design of a 10 Storied, 2 Unit Residential Building</vt:lpstr>
      <vt:lpstr>PowerPoint Presentation</vt:lpstr>
      <vt:lpstr>PowerPoint Presentation</vt:lpstr>
      <vt:lpstr>PowerPoint Presentation</vt:lpstr>
      <vt:lpstr>Component Ratings:</vt:lpstr>
      <vt:lpstr>Component Ratings:</vt:lpstr>
      <vt:lpstr>Required Lux Ratings:</vt:lpstr>
      <vt:lpstr>PowerPoint Presentation</vt:lpstr>
      <vt:lpstr>PowerPoint Presentation</vt:lpstr>
      <vt:lpstr>PowerPoint Presentation</vt:lpstr>
      <vt:lpstr>Conduit Legend:</vt:lpstr>
      <vt:lpstr>Conduit Calculation:</vt:lpstr>
      <vt:lpstr>Conduit Calculation:</vt:lpstr>
      <vt:lpstr>PowerPoint Presentation</vt:lpstr>
      <vt:lpstr>PowerPoint Presentation</vt:lpstr>
      <vt:lpstr>PowerPoint Presentation</vt:lpstr>
      <vt:lpstr>Circuit-wise Calculation:</vt:lpstr>
      <vt:lpstr>Circuit-wise Calculation:</vt:lpstr>
      <vt:lpstr>Single Line Diagram:</vt:lpstr>
      <vt:lpstr>Single Line Diagram:</vt:lpstr>
      <vt:lpstr>Single Line Diagram:</vt:lpstr>
      <vt:lpstr>MDB and EMDB Connection Diagram:</vt:lpstr>
      <vt:lpstr>MDB and EMDB Connection Diagram:</vt:lpstr>
      <vt:lpstr>MDB and EMDB Connection Diagram:</vt:lpstr>
      <vt:lpstr>MDB and EMDB Connection Diagram:</vt:lpstr>
      <vt:lpstr>MDB and EMDB Connection Diagram:</vt:lpstr>
      <vt:lpstr>PowerPoint Presentation</vt:lpstr>
      <vt:lpstr>PowerPoint Presentation</vt:lpstr>
      <vt:lpstr>PowerPoint Presentation</vt:lpstr>
      <vt:lpstr>Lightning Protection System</vt:lpstr>
      <vt:lpstr>Calculation for Lightning Protection System:</vt:lpstr>
      <vt:lpstr>PowerPoint Presentation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Sajid Muhaimin Choudhury</dc:creator>
  <cp:lastModifiedBy>Sadad Hasan</cp:lastModifiedBy>
  <cp:revision>64</cp:revision>
  <dcterms:created xsi:type="dcterms:W3CDTF">2021-07-11T09:27:00Z</dcterms:created>
  <dcterms:modified xsi:type="dcterms:W3CDTF">2024-12-17T19:26:05Z</dcterms:modified>
</cp:coreProperties>
</file>