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5"/>
  </p:notesMasterIdLst>
  <p:sldIdLst>
    <p:sldId id="256" r:id="rId2"/>
    <p:sldId id="289" r:id="rId3"/>
    <p:sldId id="290" r:id="rId4"/>
    <p:sldId id="309" r:id="rId5"/>
    <p:sldId id="311" r:id="rId6"/>
    <p:sldId id="322" r:id="rId7"/>
    <p:sldId id="291" r:id="rId8"/>
    <p:sldId id="292" r:id="rId9"/>
    <p:sldId id="300" r:id="rId10"/>
    <p:sldId id="301" r:id="rId11"/>
    <p:sldId id="302" r:id="rId12"/>
    <p:sldId id="303" r:id="rId13"/>
    <p:sldId id="304" r:id="rId14"/>
    <p:sldId id="305" r:id="rId15"/>
    <p:sldId id="315" r:id="rId16"/>
    <p:sldId id="317" r:id="rId17"/>
    <p:sldId id="318" r:id="rId18"/>
    <p:sldId id="316" r:id="rId19"/>
    <p:sldId id="287" r:id="rId20"/>
    <p:sldId id="319" r:id="rId21"/>
    <p:sldId id="314" r:id="rId22"/>
    <p:sldId id="320" r:id="rId23"/>
    <p:sldId id="321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14" autoAdjust="0"/>
  </p:normalViewPr>
  <p:slideViewPr>
    <p:cSldViewPr>
      <p:cViewPr>
        <p:scale>
          <a:sx n="150" d="100"/>
          <a:sy n="150" d="100"/>
        </p:scale>
        <p:origin x="-42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489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B581C-F4A2-4309-B3D7-C1F9D6211E1D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F210-8A87-44F1-A534-975C466F7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9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210-8A87-44F1-A534-975C466F75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210-8A87-44F1-A534-975C466F75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4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ACE6-88D2-4206-851F-1314E2907E2C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52FE-87E4-4E6F-8E85-816172AAF57C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6673-2B07-4834-9D73-C5D5F9F5F13E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206-02CA-4672-BD99-C29EA514623E}" type="datetime1">
              <a:rPr lang="ko-KR" altLang="en-US" smtClean="0"/>
              <a:t>2014-12-20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11F1-BB93-4FEA-9071-AA11605E4AEC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C2C2-3B99-40E9-8826-AB68B471FB40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98D-3A3D-4B2D-B825-2FE82FF20DAE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8E87-9D8E-4D98-9034-723FF4DDA898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712-4144-4BEC-B9B6-52FB931C408F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E7A7-F672-455A-A56B-916786122B12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CFD0-11F0-4DD9-BD71-B127FF412D1C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626E61-1790-43F1-BDA4-B418CAD5FB48}" type="datetime1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heehiee.codns.com:9000/0_find/67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heehiee.codns.com:9000/0_find/6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heehiee.codns.com:9000/0_find/67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heehiee.codns.com:9000/0_find/67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heehiee.codns.com:9000/0_find/6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glyduck.ath.cx/ep/archive/2014/01/Making_a_better_HC_SR04_Echo_Locator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ngineersgarage.com/insight/how-ultrasonic-sensors-work?page=7" TargetMode="External"/><Relationship Id="rId3" Type="http://schemas.openxmlformats.org/officeDocument/2006/relationships/hyperlink" Target="http://www.engineersgarage.com/insight/how-ultrasonic-sensors-work?page=2" TargetMode="External"/><Relationship Id="rId7" Type="http://schemas.openxmlformats.org/officeDocument/2006/relationships/hyperlink" Target="http://www.engineersgarage.com/insight/how-ultrasonic-sensors-work?page=6" TargetMode="External"/><Relationship Id="rId2" Type="http://schemas.openxmlformats.org/officeDocument/2006/relationships/hyperlink" Target="http://www.engineersgarage.com/insight/how-ultrasonic-sensors-work?pag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gineersgarage.com/insight/how-ultrasonic-sensors-work?page=5" TargetMode="External"/><Relationship Id="rId11" Type="http://schemas.openxmlformats.org/officeDocument/2006/relationships/image" Target="../media/image29.jpeg"/><Relationship Id="rId5" Type="http://schemas.openxmlformats.org/officeDocument/2006/relationships/hyperlink" Target="http://www.engineersgarage.com/insight/how-ultrasonic-sensors-work?page=4" TargetMode="External"/><Relationship Id="rId10" Type="http://schemas.openxmlformats.org/officeDocument/2006/relationships/image" Target="../media/image28.jpeg"/><Relationship Id="rId4" Type="http://schemas.openxmlformats.org/officeDocument/2006/relationships/hyperlink" Target="http://www.engineersgarage.com/insight/how-ultrasonic-sensors-work?page=3" TargetMode="External"/><Relationship Id="rId9" Type="http://schemas.openxmlformats.org/officeDocument/2006/relationships/hyperlink" Target="http://www.engineersgarage.com/insight/how-ultrasonic-sensors-work?page=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eehiee.codns.com:9000/0_find/67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heehiee.codns.com:9000/0_find/6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heehiee.codns.com:9000/0_find/6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eehiee.codns.com:9000/0_find/6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000" cap="none" dirty="0" err="1" smtClean="0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ko-KR" altLang="en-US" sz="4000" cap="none" dirty="0" smtClean="0">
                <a:latin typeface="휴먼모음T" pitchFamily="18" charset="-127"/>
                <a:ea typeface="휴먼모음T" pitchFamily="18" charset="-127"/>
              </a:rPr>
              <a:t>에서 초음파 센서의 응용</a:t>
            </a:r>
            <a:r>
              <a:rPr lang="en-US" altLang="ko-KR" sz="4000" cap="none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lang="ko-KR" altLang="en-US" sz="4000" cap="none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1314450"/>
          </a:xfrm>
        </p:spPr>
        <p:txBody>
          <a:bodyPr>
            <a:normAutofit lnSpcReduction="10000"/>
          </a:bodyPr>
          <a:lstStyle/>
          <a:p>
            <a:pPr algn="ctr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이기형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옹달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2014. 12. 20.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9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625"/>
            <a:ext cx="8229600" cy="592949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초음파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센서 원리 및 응용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외부참고자료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467544" y="1563638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초음파의 강도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969232"/>
            <a:ext cx="54726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초음파센서</a:t>
            </a:r>
            <a:r>
              <a:rPr lang="en-US" altLang="ko-KR" sz="800" dirty="0"/>
              <a:t>(</a:t>
            </a:r>
            <a:r>
              <a:rPr lang="ko-KR" altLang="en-US" sz="800" dirty="0"/>
              <a:t>원리와 응용</a:t>
            </a:r>
            <a:r>
              <a:rPr lang="en-US" altLang="ko-KR" sz="800" dirty="0"/>
              <a:t>) 2006</a:t>
            </a:r>
            <a:r>
              <a:rPr lang="ko-KR" altLang="en-US" sz="800" dirty="0"/>
              <a:t>년 </a:t>
            </a:r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센서텍주식회사</a:t>
            </a:r>
            <a:r>
              <a:rPr lang="en-US" altLang="ko-KR" sz="800" dirty="0"/>
              <a:t>(</a:t>
            </a:r>
            <a:r>
              <a:rPr lang="en-US" altLang="ko-KR" sz="800" dirty="0">
                <a:hlinkClick r:id="rId2"/>
              </a:rPr>
              <a:t>http://heehiee.codns.com:9000/0_find/67.pdf</a:t>
            </a:r>
            <a:r>
              <a:rPr lang="en-US" altLang="ko-KR" sz="800" dirty="0"/>
              <a:t>)</a:t>
            </a:r>
            <a:endParaRPr lang="en-US" altLang="ko-KR" sz="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045" y="105646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초음파의 개요</a:t>
            </a:r>
            <a:endParaRPr lang="ko-KR" altLang="en-US" sz="1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5685"/>
            <a:ext cx="5616624" cy="306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625"/>
            <a:ext cx="8229600" cy="592949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초음파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센서 원리 및 응용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외부참고자료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467544" y="1563638"/>
            <a:ext cx="8229600" cy="3240360"/>
          </a:xfrm>
        </p:spPr>
        <p:txBody>
          <a:bodyPr>
            <a:noAutofit/>
          </a:bodyPr>
          <a:lstStyle/>
          <a:p>
            <a:r>
              <a:rPr lang="ko-KR" altLang="en-US" sz="1600" dirty="0" err="1" smtClean="0">
                <a:latin typeface="휴먼모음T" pitchFamily="18" charset="-127"/>
                <a:ea typeface="휴먼모음T" pitchFamily="18" charset="-127"/>
              </a:rPr>
              <a:t>압전효과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이용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이외에도 자기왜곡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전자유도 원리를 사용한 것도 있다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19872" y="969232"/>
            <a:ext cx="54726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초음파센서</a:t>
            </a:r>
            <a:r>
              <a:rPr lang="en-US" altLang="ko-KR" sz="800" dirty="0"/>
              <a:t>(</a:t>
            </a:r>
            <a:r>
              <a:rPr lang="ko-KR" altLang="en-US" sz="800" dirty="0"/>
              <a:t>원리와 응용</a:t>
            </a:r>
            <a:r>
              <a:rPr lang="en-US" altLang="ko-KR" sz="800" dirty="0"/>
              <a:t>) 2006</a:t>
            </a:r>
            <a:r>
              <a:rPr lang="ko-KR" altLang="en-US" sz="800" dirty="0"/>
              <a:t>년 </a:t>
            </a:r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센서텍주식회사</a:t>
            </a:r>
            <a:r>
              <a:rPr lang="en-US" altLang="ko-KR" sz="800" dirty="0"/>
              <a:t>(</a:t>
            </a:r>
            <a:r>
              <a:rPr lang="en-US" altLang="ko-KR" sz="800" dirty="0">
                <a:hlinkClick r:id="rId2"/>
              </a:rPr>
              <a:t>http://heehiee.codns.com:9000/0_find/67.pdf</a:t>
            </a:r>
            <a:r>
              <a:rPr lang="en-US" altLang="ko-KR" sz="800" dirty="0"/>
              <a:t>)</a:t>
            </a:r>
            <a:endParaRPr lang="en-US" altLang="ko-KR" sz="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044" y="1056464"/>
            <a:ext cx="337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초음파센서소자의 원리</a:t>
            </a:r>
            <a:endParaRPr lang="ko-KR" alt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1630"/>
            <a:ext cx="4752528" cy="262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7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625"/>
            <a:ext cx="8229600" cy="592949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초음파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센서 원리 및 응용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외부참고자료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467544" y="1563638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 dirty="0"/>
              <a:t>공기 중에 스스로 초음파를 방출하거나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방출된 초음파 에너지를 검출하는 센서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969232"/>
            <a:ext cx="54726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초음파센서</a:t>
            </a:r>
            <a:r>
              <a:rPr lang="en-US" altLang="ko-KR" sz="800" dirty="0"/>
              <a:t>(</a:t>
            </a:r>
            <a:r>
              <a:rPr lang="ko-KR" altLang="en-US" sz="800" dirty="0"/>
              <a:t>원리와 응용</a:t>
            </a:r>
            <a:r>
              <a:rPr lang="en-US" altLang="ko-KR" sz="800" dirty="0"/>
              <a:t>) 2006</a:t>
            </a:r>
            <a:r>
              <a:rPr lang="ko-KR" altLang="en-US" sz="800" dirty="0"/>
              <a:t>년 </a:t>
            </a:r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센서텍주식회사</a:t>
            </a:r>
            <a:r>
              <a:rPr lang="en-US" altLang="ko-KR" sz="800" dirty="0"/>
              <a:t>(</a:t>
            </a:r>
            <a:r>
              <a:rPr lang="en-US" altLang="ko-KR" sz="800" dirty="0">
                <a:hlinkClick r:id="rId2"/>
              </a:rPr>
              <a:t>http://heehiee.codns.com:9000/0_find/67.pdf</a:t>
            </a:r>
            <a:r>
              <a:rPr lang="en-US" altLang="ko-KR" sz="800" dirty="0"/>
              <a:t>)</a:t>
            </a:r>
            <a:endParaRPr lang="en-US" altLang="ko-KR" sz="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044" y="1056464"/>
            <a:ext cx="337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공중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(Air)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초음파센서소자의 종류</a:t>
            </a:r>
            <a:endParaRPr lang="ko-KR" alt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65659"/>
            <a:ext cx="5832648" cy="306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0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625"/>
            <a:ext cx="8229600" cy="592949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초음파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센서 원리 및 응용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외부참고자료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467544" y="1563638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19872" y="969232"/>
            <a:ext cx="54726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초음파센서</a:t>
            </a:r>
            <a:r>
              <a:rPr lang="en-US" altLang="ko-KR" sz="800" dirty="0"/>
              <a:t>(</a:t>
            </a:r>
            <a:r>
              <a:rPr lang="ko-KR" altLang="en-US" sz="800" dirty="0"/>
              <a:t>원리와 응용</a:t>
            </a:r>
            <a:r>
              <a:rPr lang="en-US" altLang="ko-KR" sz="800" dirty="0"/>
              <a:t>) 2006</a:t>
            </a:r>
            <a:r>
              <a:rPr lang="ko-KR" altLang="en-US" sz="800" dirty="0"/>
              <a:t>년 </a:t>
            </a:r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센서텍주식회사</a:t>
            </a:r>
            <a:r>
              <a:rPr lang="en-US" altLang="ko-KR" sz="800" dirty="0"/>
              <a:t>(</a:t>
            </a:r>
            <a:r>
              <a:rPr lang="en-US" altLang="ko-KR" sz="800" dirty="0">
                <a:hlinkClick r:id="rId2"/>
              </a:rPr>
              <a:t>http://heehiee.codns.com:9000/0_find/67.pdf</a:t>
            </a:r>
            <a:r>
              <a:rPr lang="en-US" altLang="ko-KR" sz="800" dirty="0"/>
              <a:t>)</a:t>
            </a:r>
            <a:endParaRPr lang="en-US" altLang="ko-KR" sz="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044" y="1056464"/>
            <a:ext cx="402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공중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(Air)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초음파센서소자의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대 특성</a:t>
            </a:r>
            <a:endParaRPr lang="ko-KR" alt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91630"/>
            <a:ext cx="6192688" cy="356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7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625"/>
            <a:ext cx="8229600" cy="592949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초음파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센서 원리 및 응용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외부참고자료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969232"/>
            <a:ext cx="54726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초음파센서</a:t>
            </a:r>
            <a:r>
              <a:rPr lang="en-US" altLang="ko-KR" sz="800" dirty="0"/>
              <a:t>(</a:t>
            </a:r>
            <a:r>
              <a:rPr lang="ko-KR" altLang="en-US" sz="800" dirty="0"/>
              <a:t>원리와 응용</a:t>
            </a:r>
            <a:r>
              <a:rPr lang="en-US" altLang="ko-KR" sz="800" dirty="0"/>
              <a:t>) 2006</a:t>
            </a:r>
            <a:r>
              <a:rPr lang="ko-KR" altLang="en-US" sz="800" dirty="0"/>
              <a:t>년 </a:t>
            </a:r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센서텍주식회사</a:t>
            </a:r>
            <a:r>
              <a:rPr lang="en-US" altLang="ko-KR" sz="800" dirty="0"/>
              <a:t>(</a:t>
            </a:r>
            <a:r>
              <a:rPr lang="en-US" altLang="ko-KR" sz="800" dirty="0">
                <a:hlinkClick r:id="rId2"/>
              </a:rPr>
              <a:t>http://heehiee.codns.com:9000/0_find/67.pdf</a:t>
            </a:r>
            <a:r>
              <a:rPr lang="en-US" altLang="ko-KR" sz="800" dirty="0"/>
              <a:t>)</a:t>
            </a:r>
            <a:endParaRPr lang="en-US" altLang="ko-KR" sz="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044" y="1056464"/>
            <a:ext cx="337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휴먼모음T" pitchFamily="18" charset="-127"/>
                <a:ea typeface="휴먼모음T" pitchFamily="18" charset="-127"/>
              </a:rPr>
              <a:t>초음파센서이용시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핵심요소</a:t>
            </a:r>
            <a:endParaRPr lang="ko-KR" alt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4" y="1779662"/>
            <a:ext cx="454895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24" y="1757520"/>
            <a:ext cx="4464497" cy="233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7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초음파 거리 측정 센서 분류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초음파 소자 수에 따른 구분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트랜시버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리시버 분리형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트랜시버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리시버 </a:t>
            </a:r>
            <a:r>
              <a:rPr lang="ko-KR" altLang="en-US" dirty="0" err="1" smtClean="0"/>
              <a:t>통합형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sz="1050" dirty="0" smtClean="0"/>
              <a:t>&lt;= </a:t>
            </a:r>
            <a:r>
              <a:rPr lang="ko-KR" altLang="en-US" sz="1050" dirty="0" smtClean="0"/>
              <a:t>분리형에 비해 고가의 초음파 소자를 사용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가격상승요인</a:t>
            </a:r>
            <a:r>
              <a:rPr lang="en-US" altLang="ko-KR" sz="1050" dirty="0" smtClean="0"/>
              <a:t>.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센서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방식에 따른 구분</a:t>
            </a:r>
            <a:endParaRPr lang="en-US" altLang="ko-KR" dirty="0"/>
          </a:p>
          <a:p>
            <a:pPr lvl="1"/>
            <a:r>
              <a:rPr lang="en-US" altLang="ko-KR" dirty="0" smtClean="0"/>
              <a:t>Analog </a:t>
            </a:r>
            <a:r>
              <a:rPr lang="ko-KR" altLang="en-US" dirty="0" smtClean="0"/>
              <a:t>전압출력형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Digital Pulse </a:t>
            </a:r>
            <a:r>
              <a:rPr lang="ko-KR" altLang="en-US" dirty="0" smtClean="0"/>
              <a:t>간격 </a:t>
            </a:r>
            <a:r>
              <a:rPr lang="ko-KR" altLang="en-US" dirty="0" smtClean="0"/>
              <a:t>출력형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I2C/SPI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Serial </a:t>
            </a:r>
            <a:r>
              <a:rPr lang="ko-KR" altLang="en-US" dirty="0" smtClean="0"/>
              <a:t>통신 방식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/Rx)</a:t>
            </a:r>
          </a:p>
        </p:txBody>
      </p:sp>
      <p:pic>
        <p:nvPicPr>
          <p:cNvPr id="22530" name="Picture 2" descr="https://encrypted-tbn3.gstatic.com/images?q=tbn:ANd9GcT8W1kf2-CXARsSw19McameQBEpZHVxYMAfaK9Ychd1UED2s8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19622"/>
            <a:ext cx="1104123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encrypted-tbn1.gstatic.com/images?q=tbn:ANd9GcSZ32schxcUBenbHbYUkf7n6BK0dFhCs3SVBkMuuKGdJn2Mtj06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2708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32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초음파 거리측정 절차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0359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센서모듈에 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Trigger</a:t>
            </a:r>
            <a:r>
              <a:rPr lang="ko-KR" altLang="en-US" sz="1400" dirty="0" smtClean="0"/>
              <a:t>신호</a:t>
            </a:r>
            <a:r>
              <a:rPr lang="en-US" altLang="ko-KR" sz="1400" dirty="0" smtClean="0"/>
              <a:t>(10us pulse)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주면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Transmiter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40KHz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8 cycle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sonic burst</a:t>
            </a:r>
            <a:r>
              <a:rPr lang="ko-KR" altLang="en-US" sz="1400" dirty="0" smtClean="0"/>
              <a:t>를 발생시키고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Echo Pin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High</a:t>
            </a:r>
            <a:r>
              <a:rPr lang="ko-KR" altLang="en-US" sz="1400" dirty="0" smtClean="0"/>
              <a:t>상태로 변경한다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3. </a:t>
            </a:r>
            <a:r>
              <a:rPr lang="en-US" altLang="ko-KR" sz="1400" dirty="0" smtClean="0"/>
              <a:t>Echo</a:t>
            </a:r>
            <a:r>
              <a:rPr lang="ko-KR" altLang="en-US" sz="1400" dirty="0" smtClean="0"/>
              <a:t>음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Receiver</a:t>
            </a:r>
            <a:r>
              <a:rPr lang="ko-KR" altLang="en-US" sz="1400" dirty="0" smtClean="0"/>
              <a:t>에서 </a:t>
            </a:r>
            <a:r>
              <a:rPr lang="ko-KR" altLang="en-US" sz="1400" dirty="0" smtClean="0"/>
              <a:t>감지하면  </a:t>
            </a:r>
            <a:r>
              <a:rPr lang="en-US" altLang="ko-KR" sz="1400" dirty="0" smtClean="0"/>
              <a:t>Echo </a:t>
            </a:r>
            <a:r>
              <a:rPr lang="en-US" altLang="ko-KR" sz="1400" dirty="0" smtClean="0"/>
              <a:t>Pin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Low </a:t>
            </a:r>
            <a:r>
              <a:rPr lang="ko-KR" altLang="en-US" sz="1400" dirty="0" smtClean="0"/>
              <a:t>로 변경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150us~25ms</a:t>
            </a:r>
            <a:r>
              <a:rPr lang="en-US" altLang="ko-KR" sz="1400" dirty="0" smtClean="0"/>
              <a:t>).</a:t>
            </a:r>
          </a:p>
          <a:p>
            <a:r>
              <a:rPr lang="en-US" altLang="ko-KR" sz="1400" dirty="0" smtClean="0"/>
              <a:t>4.Trigger</a:t>
            </a:r>
            <a:r>
              <a:rPr lang="ko-KR" altLang="en-US" sz="1400" dirty="0" smtClean="0"/>
              <a:t>후 </a:t>
            </a:r>
            <a:r>
              <a:rPr lang="en-US" altLang="ko-KR" sz="1400" dirty="0" smtClean="0"/>
              <a:t>34ms</a:t>
            </a:r>
            <a:r>
              <a:rPr lang="ko-KR" altLang="en-US" sz="1400" dirty="0" smtClean="0"/>
              <a:t>이상 지연되면 물체가 없는 </a:t>
            </a:r>
            <a:r>
              <a:rPr lang="ko-KR" altLang="en-US" sz="1400" dirty="0" smtClean="0"/>
              <a:t>것으로 판단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는 이 </a:t>
            </a:r>
            <a:r>
              <a:rPr lang="en-US" altLang="ko-KR" sz="1400" dirty="0" smtClean="0"/>
              <a:t>Echo Pin</a:t>
            </a:r>
            <a:r>
              <a:rPr lang="ko-KR" altLang="en-US" sz="1400" dirty="0" smtClean="0"/>
              <a:t>의 시간 간격을 측정하여 </a:t>
            </a:r>
            <a:r>
              <a:rPr lang="ko-KR" altLang="en-US" sz="1400" dirty="0" err="1" smtClean="0"/>
              <a:t>거리값으로</a:t>
            </a:r>
            <a:r>
              <a:rPr lang="ko-KR" altLang="en-US" sz="1400" dirty="0" smtClean="0"/>
              <a:t> 환산한다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200" dirty="0" smtClean="0"/>
              <a:t>  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측정 </a:t>
            </a:r>
            <a:r>
              <a:rPr lang="ko-KR" altLang="en-US" sz="1000" b="1" dirty="0">
                <a:solidFill>
                  <a:srgbClr val="0070C0"/>
                </a:solidFill>
              </a:rPr>
              <a:t>거리 </a:t>
            </a:r>
            <a:r>
              <a:rPr lang="en-US" altLang="ko-KR" sz="1000" b="1" dirty="0">
                <a:solidFill>
                  <a:srgbClr val="0070C0"/>
                </a:solidFill>
              </a:rPr>
              <a:t>= (ECHO </a:t>
            </a:r>
            <a:r>
              <a:rPr lang="ko-KR" altLang="en-US" sz="1000" b="1" dirty="0">
                <a:solidFill>
                  <a:srgbClr val="0070C0"/>
                </a:solidFill>
              </a:rPr>
              <a:t>핀 </a:t>
            </a:r>
            <a:r>
              <a:rPr lang="en-US" altLang="ko-KR" sz="1000" b="1" dirty="0">
                <a:solidFill>
                  <a:srgbClr val="0070C0"/>
                </a:solidFill>
              </a:rPr>
              <a:t>HIGH </a:t>
            </a:r>
            <a:r>
              <a:rPr lang="ko-KR" altLang="en-US" sz="1000" b="1" dirty="0">
                <a:solidFill>
                  <a:srgbClr val="0070C0"/>
                </a:solidFill>
              </a:rPr>
              <a:t>레벨 지속 시간</a:t>
            </a:r>
            <a:r>
              <a:rPr lang="en-US" altLang="ko-KR" sz="1000" b="1" dirty="0">
                <a:solidFill>
                  <a:srgbClr val="0070C0"/>
                </a:solidFill>
              </a:rPr>
              <a:t>) x </a:t>
            </a:r>
            <a:r>
              <a:rPr lang="ko-KR" altLang="en-US" sz="1000" b="1" dirty="0">
                <a:solidFill>
                  <a:srgbClr val="0070C0"/>
                </a:solidFill>
              </a:rPr>
              <a:t>음파속도</a:t>
            </a:r>
            <a:r>
              <a:rPr lang="en-US" altLang="ko-KR" sz="1000" b="1" dirty="0">
                <a:solidFill>
                  <a:srgbClr val="0070C0"/>
                </a:solidFill>
              </a:rPr>
              <a:t>(340m/sec) /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2</a:t>
            </a:r>
          </a:p>
          <a:p>
            <a:endParaRPr lang="en-US" altLang="ko-KR" sz="1200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48" y="3075806"/>
            <a:ext cx="6705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09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SR04 </a:t>
            </a:r>
            <a:r>
              <a:rPr lang="ko-KR" altLang="en-US" sz="3600" dirty="0" smtClean="0"/>
              <a:t>사용 거리 측정 테스트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측정 조건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바닥면</a:t>
            </a:r>
            <a:r>
              <a:rPr lang="ko-KR" altLang="en-US" dirty="0" smtClean="0"/>
              <a:t> 재질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마루</a:t>
            </a:r>
            <a:r>
              <a:rPr lang="en-US" altLang="ko-KR" dirty="0" smtClean="0"/>
              <a:t>,</a:t>
            </a:r>
            <a:r>
              <a:rPr lang="ko-KR" altLang="en-US" dirty="0" smtClean="0"/>
              <a:t>카펫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잔디 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/>
              <a:t>1.2m </a:t>
            </a:r>
            <a:r>
              <a:rPr lang="ko-KR" altLang="en-US" dirty="0" smtClean="0"/>
              <a:t>높</a:t>
            </a:r>
            <a:r>
              <a:rPr lang="ko-KR" altLang="en-US" dirty="0"/>
              <a:t>이</a:t>
            </a:r>
            <a:r>
              <a:rPr lang="ko-KR" altLang="en-US" dirty="0" smtClean="0"/>
              <a:t>에서 </a:t>
            </a:r>
            <a:r>
              <a:rPr lang="en-US" altLang="ko-KR" dirty="0"/>
              <a:t>: </a:t>
            </a:r>
            <a:r>
              <a:rPr lang="ko-KR" altLang="en-US" dirty="0"/>
              <a:t>기본적인 오차</a:t>
            </a:r>
            <a:r>
              <a:rPr lang="en-US" altLang="ko-KR" dirty="0"/>
              <a:t>(1~2 cm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나뭇가지 두께 </a:t>
            </a:r>
            <a:r>
              <a:rPr lang="en-US" altLang="ko-KR" dirty="0" smtClean="0"/>
              <a:t>1cm </a:t>
            </a:r>
            <a:r>
              <a:rPr lang="ko-KR" altLang="en-US" dirty="0" smtClean="0"/>
              <a:t>감지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각도 </a:t>
            </a:r>
            <a:r>
              <a:rPr lang="en-US" altLang="ko-KR" dirty="0" smtClean="0"/>
              <a:t>10' </a:t>
            </a:r>
            <a:r>
              <a:rPr lang="ko-KR" altLang="en-US" dirty="0" smtClean="0"/>
              <a:t>이내에서 </a:t>
            </a:r>
            <a:r>
              <a:rPr lang="en-US" altLang="ko-KR" dirty="0" smtClean="0"/>
              <a:t>20cm </a:t>
            </a:r>
            <a:r>
              <a:rPr lang="ko-KR" altLang="en-US" dirty="0" smtClean="0"/>
              <a:t>까지는 감지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측정물체의 면적 및 각도에 영향을 받음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물처럼 연한 </a:t>
            </a:r>
            <a:r>
              <a:rPr lang="ko-KR" altLang="en-US" dirty="0" smtClean="0"/>
              <a:t>재질에 대해서는 측정가능거리가 </a:t>
            </a:r>
            <a:r>
              <a:rPr lang="ko-KR" altLang="en-US" dirty="0" err="1" smtClean="0"/>
              <a:t>줄어듬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실제 비행시 고려조건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기체의 진동 및 소음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전원 불안정으로 인한 오차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지면의 기울기로 인한 오차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1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SR-04 </a:t>
            </a:r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6398"/>
            <a:ext cx="8229600" cy="3657600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Features:</a:t>
            </a:r>
          </a:p>
          <a:p>
            <a:r>
              <a:rPr lang="en-US" altLang="ko-KR" sz="1600" dirty="0"/>
              <a:t>● Power Supply :+5V DC</a:t>
            </a:r>
          </a:p>
          <a:p>
            <a:r>
              <a:rPr lang="en-US" altLang="ko-KR" sz="1600" dirty="0"/>
              <a:t>● Quiescent Current : &lt;2mA</a:t>
            </a:r>
          </a:p>
          <a:p>
            <a:r>
              <a:rPr lang="en-US" altLang="ko-KR" sz="1600" dirty="0"/>
              <a:t>● Working </a:t>
            </a:r>
            <a:r>
              <a:rPr lang="en-US" altLang="ko-KR" sz="1600" dirty="0" err="1"/>
              <a:t>Currnt</a:t>
            </a:r>
            <a:r>
              <a:rPr lang="en-US" altLang="ko-KR" sz="1600" dirty="0"/>
              <a:t>: 15mA</a:t>
            </a:r>
          </a:p>
          <a:p>
            <a:r>
              <a:rPr lang="en-US" altLang="ko-KR" sz="1600" dirty="0"/>
              <a:t>● Effectual Angle: &lt;15°</a:t>
            </a:r>
          </a:p>
          <a:p>
            <a:r>
              <a:rPr lang="en-US" altLang="ko-KR" sz="1600" dirty="0"/>
              <a:t>● Ranging Distance : </a:t>
            </a:r>
            <a:r>
              <a:rPr lang="en-US" altLang="ko-KR" sz="1600" dirty="0" smtClean="0"/>
              <a:t>2cm~400cm / 1“~13ft</a:t>
            </a:r>
            <a:endParaRPr lang="en-US" altLang="ko-KR" sz="1600" dirty="0"/>
          </a:p>
          <a:p>
            <a:r>
              <a:rPr lang="en-US" altLang="ko-KR" sz="1600" dirty="0"/>
              <a:t>● Resolution : 0.3 cm</a:t>
            </a:r>
          </a:p>
          <a:p>
            <a:r>
              <a:rPr lang="en-US" altLang="ko-KR" sz="1600" dirty="0"/>
              <a:t>● Measuring Angle: 30 degree</a:t>
            </a:r>
          </a:p>
          <a:p>
            <a:r>
              <a:rPr lang="en-US" altLang="ko-KR" sz="1600" dirty="0"/>
              <a:t>● Trigger Input Pulse width: 10uS</a:t>
            </a:r>
          </a:p>
          <a:p>
            <a:r>
              <a:rPr lang="en-US" altLang="ko-KR" sz="1600" dirty="0"/>
              <a:t>● Dimension: 45mm x 20mm x </a:t>
            </a:r>
            <a:r>
              <a:rPr lang="en-US" altLang="ko-KR" sz="1600" dirty="0" smtClean="0"/>
              <a:t>15mm</a:t>
            </a:r>
          </a:p>
          <a:p>
            <a:r>
              <a:rPr lang="en-US" altLang="ko-KR" sz="1600" dirty="0" smtClean="0"/>
              <a:t>● Weight :  13gram</a:t>
            </a:r>
          </a:p>
        </p:txBody>
      </p:sp>
      <p:pic>
        <p:nvPicPr>
          <p:cNvPr id="16390" name="Picture 6" descr="http://uglyduck.ath.cx/HC-SR04E/m-HC-SR04-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13" y="1039100"/>
            <a:ext cx="1950123" cy="8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://uglyduck.ath.cx/HC-SR04E/m-HC-SR04-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073" y="1003043"/>
            <a:ext cx="1950122" cy="87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534832"/>
            <a:ext cx="1861765" cy="139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23" y="2088099"/>
            <a:ext cx="11049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571750"/>
            <a:ext cx="2472284" cy="231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66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203598"/>
            <a:ext cx="570026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627534"/>
            <a:ext cx="3970784" cy="2448272"/>
          </a:xfrm>
        </p:spPr>
        <p:txBody>
          <a:bodyPr>
            <a:normAutofit lnSpcReduction="10000"/>
          </a:bodyPr>
          <a:lstStyle/>
          <a:p>
            <a:r>
              <a:rPr lang="ko-KR" altLang="en-US" sz="1200" dirty="0" smtClean="0"/>
              <a:t>초음파 송신소자 </a:t>
            </a:r>
            <a:r>
              <a:rPr lang="ko-KR" altLang="en-US" sz="1200" dirty="0" smtClean="0"/>
              <a:t>특성상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인가 전압이 높을수록 </a:t>
            </a:r>
            <a:r>
              <a:rPr lang="ko-KR" altLang="en-US" sz="1200" dirty="0" err="1" smtClean="0"/>
              <a:t>고출력이되므로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Max232C</a:t>
            </a:r>
            <a:r>
              <a:rPr lang="ko-KR" altLang="en-US" sz="1200" dirty="0" smtClean="0"/>
              <a:t>를 이용 </a:t>
            </a:r>
            <a:r>
              <a:rPr lang="en-US" altLang="ko-KR" sz="1200" dirty="0" smtClean="0"/>
              <a:t>20V</a:t>
            </a:r>
            <a:r>
              <a:rPr lang="ko-KR" altLang="en-US" sz="1200" dirty="0" smtClean="0"/>
              <a:t>까지 </a:t>
            </a:r>
            <a:r>
              <a:rPr lang="ko-KR" altLang="en-US" sz="1200" dirty="0" err="1" smtClean="0"/>
              <a:t>승압하여</a:t>
            </a:r>
            <a:r>
              <a:rPr lang="ko-KR" altLang="en-US" sz="1200" dirty="0" smtClean="0"/>
              <a:t> 구동하며 이때 전원잡음이 발생하므로 </a:t>
            </a:r>
            <a:r>
              <a:rPr lang="en-US" altLang="ko-KR" sz="1200" dirty="0" smtClean="0"/>
              <a:t>Q2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통해 전력을 통제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물체에 반사된 </a:t>
            </a:r>
            <a:r>
              <a:rPr lang="ko-KR" altLang="en-US" sz="1200" dirty="0" err="1" smtClean="0"/>
              <a:t>에코음이</a:t>
            </a:r>
            <a:r>
              <a:rPr lang="ko-KR" altLang="en-US" sz="1200" dirty="0" smtClean="0"/>
              <a:t> 리시버에 도달하면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U2D 6</a:t>
            </a:r>
            <a:r>
              <a:rPr lang="ko-KR" altLang="en-US" sz="1200" dirty="0" smtClean="0"/>
              <a:t>배 </a:t>
            </a:r>
            <a:r>
              <a:rPr lang="ko-KR" altLang="en-US" sz="1200" dirty="0" err="1" smtClean="0"/>
              <a:t>증폭후</a:t>
            </a:r>
            <a:r>
              <a:rPr lang="en-US" altLang="ko-KR" sz="1200" dirty="0" smtClean="0"/>
              <a:t>, U2C</a:t>
            </a:r>
            <a:r>
              <a:rPr lang="ko-KR" altLang="en-US" sz="1200" dirty="0" smtClean="0"/>
              <a:t>는 밴드패스필터로</a:t>
            </a:r>
            <a:r>
              <a:rPr lang="en-US" altLang="ko-KR" sz="1200" dirty="0" smtClean="0"/>
              <a:t>, U2B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배</a:t>
            </a:r>
            <a:r>
              <a:rPr lang="en-US" altLang="ko-KR" sz="1200" dirty="0" smtClean="0"/>
              <a:t>, U2A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Q1</a:t>
            </a:r>
            <a:r>
              <a:rPr lang="ko-KR" altLang="en-US" sz="1200" dirty="0" smtClean="0"/>
              <a:t>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결합하여 </a:t>
            </a:r>
            <a:r>
              <a:rPr lang="ko-KR" altLang="en-US" sz="1200" dirty="0" err="1" smtClean="0"/>
              <a:t>히스테리시스비교기로</a:t>
            </a:r>
            <a:r>
              <a:rPr lang="ko-KR" altLang="en-US" sz="1200" dirty="0" smtClean="0"/>
              <a:t> 동작하여 에코를 신호를 </a:t>
            </a:r>
            <a:r>
              <a:rPr lang="en-US" altLang="ko-KR" sz="1200" dirty="0" err="1" smtClean="0"/>
              <a:t>Micom</a:t>
            </a:r>
            <a:r>
              <a:rPr lang="ko-KR" altLang="en-US" sz="1200" dirty="0" smtClean="0"/>
              <a:t>에 전달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내부에 쓰이는 </a:t>
            </a:r>
            <a:r>
              <a:rPr lang="en-US" altLang="ko-KR" sz="1200" dirty="0" err="1" smtClean="0"/>
              <a:t>Micom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27Mhz OTP</a:t>
            </a:r>
            <a:r>
              <a:rPr lang="ko-KR" altLang="en-US" sz="1200" dirty="0" smtClean="0"/>
              <a:t>로 외부</a:t>
            </a:r>
            <a:r>
              <a:rPr lang="ko-KR" altLang="en-US" sz="1200" dirty="0"/>
              <a:t>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2uS Trigger</a:t>
            </a:r>
            <a:r>
              <a:rPr lang="ko-KR" altLang="en-US" sz="1200" dirty="0" smtClean="0"/>
              <a:t>신호를 기다려 송신동작 및 에코수신을 검출하여  </a:t>
            </a:r>
            <a:r>
              <a:rPr lang="en-US" altLang="ko-KR" sz="1200" dirty="0" smtClean="0"/>
              <a:t>Echo Pin</a:t>
            </a:r>
            <a:r>
              <a:rPr lang="ko-KR" altLang="en-US" sz="1200" dirty="0" smtClean="0"/>
              <a:t>에 전달한다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SR04 </a:t>
            </a:r>
            <a:r>
              <a:rPr lang="ko-KR" altLang="en-US" sz="3600" dirty="0" smtClean="0"/>
              <a:t>회로 분석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3779912" y="4928056"/>
            <a:ext cx="52920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회로 </a:t>
            </a:r>
            <a:r>
              <a:rPr lang="ko-KR" altLang="en-US" sz="800" dirty="0" smtClean="0"/>
              <a:t>출처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: </a:t>
            </a:r>
            <a:r>
              <a:rPr lang="en-US" altLang="ko-KR" sz="800" dirty="0" smtClean="0">
                <a:hlinkClick r:id="rId3"/>
              </a:rPr>
              <a:t>http</a:t>
            </a:r>
            <a:r>
              <a:rPr lang="en-US" altLang="ko-KR" sz="800" dirty="0">
                <a:hlinkClick r:id="rId3"/>
              </a:rPr>
              <a:t>://uglyduck.ath.cx/ep/archive/2014/01/Making_a_better_HC_SR04_Echo_Locator.html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8975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목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멀티콥터에서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센서의 종류 및 역할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초음파 센서 원리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원리와 응용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HC-SR04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초음파 센서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사용법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및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구조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분석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스카이로버에서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초음파 센서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SR04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적용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7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초음파 송수신 소자 </a:t>
            </a:r>
            <a:r>
              <a:rPr lang="ko-KR" altLang="en-US" dirty="0" smtClean="0"/>
              <a:t>내부 구조 및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>
                <a:hlinkClick r:id="rId2"/>
              </a:rPr>
              <a:t>http://www.engineersgarage.com/insight/how-ultrasonic-sensors-work?page=1</a:t>
            </a:r>
            <a:endParaRPr lang="ko-KR" altLang="ko-KR" dirty="0"/>
          </a:p>
          <a:p>
            <a:r>
              <a:rPr lang="ko-KR" altLang="ko-KR" b="1" dirty="0"/>
              <a:t>Insight - Learn the Working of Ultrasonic Sensors</a:t>
            </a:r>
            <a:endParaRPr lang="ko-KR" altLang="ko-KR" dirty="0"/>
          </a:p>
          <a:p>
            <a:r>
              <a:rPr lang="ko-KR" altLang="ko-KR" b="1" dirty="0"/>
              <a:t>Table of Contents:</a:t>
            </a:r>
            <a:endParaRPr lang="ko-KR" altLang="ko-KR" dirty="0"/>
          </a:p>
          <a:p>
            <a:pPr fontAlgn="ctr"/>
            <a:r>
              <a:rPr lang="ko-KR" altLang="ko-KR" dirty="0">
                <a:hlinkClick r:id="rId2"/>
              </a:rPr>
              <a:t>Insight - Learn the Working of Ultrasonic Sensors</a:t>
            </a:r>
            <a:endParaRPr lang="ko-KR" altLang="ko-KR" dirty="0"/>
          </a:p>
          <a:p>
            <a:pPr fontAlgn="ctr"/>
            <a:r>
              <a:rPr lang="ko-KR" altLang="ko-KR" dirty="0">
                <a:hlinkClick r:id="rId3"/>
              </a:rPr>
              <a:t>Bottom View</a:t>
            </a:r>
            <a:endParaRPr lang="ko-KR" altLang="ko-KR" dirty="0"/>
          </a:p>
          <a:p>
            <a:pPr fontAlgn="ctr"/>
            <a:r>
              <a:rPr lang="ko-KR" altLang="ko-KR" dirty="0">
                <a:hlinkClick r:id="rId4"/>
              </a:rPr>
              <a:t>Internal Structure</a:t>
            </a:r>
            <a:endParaRPr lang="ko-KR" altLang="ko-KR" dirty="0"/>
          </a:p>
          <a:p>
            <a:pPr fontAlgn="ctr"/>
            <a:r>
              <a:rPr lang="ko-KR" altLang="ko-KR" dirty="0">
                <a:hlinkClick r:id="rId5"/>
              </a:rPr>
              <a:t>Metallic Net</a:t>
            </a:r>
            <a:endParaRPr lang="ko-KR" altLang="ko-KR" dirty="0"/>
          </a:p>
          <a:p>
            <a:pPr fontAlgn="ctr"/>
            <a:r>
              <a:rPr lang="ko-KR" altLang="ko-KR" dirty="0">
                <a:hlinkClick r:id="rId6"/>
              </a:rPr>
              <a:t>Outer Casing</a:t>
            </a:r>
            <a:endParaRPr lang="ko-KR" altLang="ko-KR" dirty="0"/>
          </a:p>
          <a:p>
            <a:pPr fontAlgn="ctr"/>
            <a:r>
              <a:rPr lang="ko-KR" altLang="ko-KR" dirty="0">
                <a:hlinkClick r:id="rId7"/>
              </a:rPr>
              <a:t>Resonator &amp; Vibrator</a:t>
            </a:r>
            <a:endParaRPr lang="ko-KR" altLang="ko-KR" dirty="0"/>
          </a:p>
          <a:p>
            <a:pPr fontAlgn="ctr"/>
            <a:r>
              <a:rPr lang="ko-KR" altLang="ko-KR" dirty="0">
                <a:hlinkClick r:id="rId8"/>
              </a:rPr>
              <a:t>Wiring</a:t>
            </a:r>
            <a:endParaRPr lang="ko-KR" altLang="ko-KR" dirty="0"/>
          </a:p>
          <a:p>
            <a:pPr fontAlgn="ctr"/>
            <a:r>
              <a:rPr lang="ko-KR" altLang="ko-KR" dirty="0">
                <a:hlinkClick r:id="rId9"/>
              </a:rPr>
              <a:t>Unimorgh Disc</a:t>
            </a:r>
            <a:endParaRPr lang="ko-KR" altLang="ko-KR" dirty="0"/>
          </a:p>
          <a:p>
            <a:r>
              <a:rPr lang="ko-KR" altLang="ko-KR" dirty="0"/>
              <a:t> </a:t>
            </a:r>
          </a:p>
          <a:p>
            <a:r>
              <a:rPr lang="ko-KR" altLang="ko-KR" dirty="0" smtClean="0"/>
              <a:t>원본 </a:t>
            </a:r>
            <a:r>
              <a:rPr lang="ko-KR" altLang="ko-KR" dirty="0"/>
              <a:t>위치 &lt;</a:t>
            </a:r>
            <a:r>
              <a:rPr lang="ko-KR" altLang="ko-KR" dirty="0">
                <a:hlinkClick r:id="rId2"/>
              </a:rPr>
              <a:t>http://www.engineersgarage.com/insight/how-ultrasonic-sensors-work?page=1</a:t>
            </a:r>
            <a:r>
              <a:rPr lang="ko-KR" altLang="ko-KR" dirty="0"/>
              <a:t>&gt; </a:t>
            </a:r>
          </a:p>
          <a:p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SR04 </a:t>
            </a:r>
            <a:r>
              <a:rPr lang="ko-KR" altLang="en-US" dirty="0" smtClean="0"/>
              <a:t>구조 분석</a:t>
            </a:r>
            <a:endParaRPr lang="ko-KR" altLang="en-US" dirty="0"/>
          </a:p>
        </p:txBody>
      </p:sp>
      <p:pic>
        <p:nvPicPr>
          <p:cNvPr id="23555" name="Picture 3" descr="Ultrasonic sensor unimorgh dis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2199" y="3147814"/>
            <a:ext cx="166997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resonator and vibrator in ultrasonic senso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1651" y="2211710"/>
            <a:ext cx="16510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6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SR04</a:t>
            </a:r>
            <a:r>
              <a:rPr lang="ko-KR" altLang="en-US" sz="3600" dirty="0" smtClean="0"/>
              <a:t>와 </a:t>
            </a:r>
            <a:r>
              <a:rPr lang="en-US" altLang="ko-KR" sz="3600" dirty="0" err="1" smtClean="0"/>
              <a:t>Nano</a:t>
            </a:r>
            <a:r>
              <a:rPr lang="ko-KR" altLang="en-US" sz="3600" dirty="0" smtClean="0"/>
              <a:t>보드와 연결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0"/>
            <a:ext cx="5266928" cy="3657600"/>
          </a:xfrm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SkyRover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nano</a:t>
            </a:r>
            <a:r>
              <a:rPr lang="ko-KR" altLang="en-US" sz="1400" dirty="0" smtClean="0"/>
              <a:t>보드 </a:t>
            </a:r>
            <a:r>
              <a:rPr lang="en-US" altLang="ko-KR" sz="1400" dirty="0" smtClean="0"/>
              <a:t>STM32F103 CPU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3.3V</a:t>
            </a:r>
            <a:r>
              <a:rPr lang="ko-KR" altLang="en-US" sz="1400" dirty="0" smtClean="0"/>
              <a:t>인데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SR04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5V</a:t>
            </a:r>
            <a:r>
              <a:rPr lang="ko-KR" altLang="en-US" sz="1400" dirty="0" err="1" smtClean="0"/>
              <a:t>를사용하므로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IO</a:t>
            </a:r>
            <a:r>
              <a:rPr lang="ko-KR" altLang="en-US" sz="1400" dirty="0" smtClean="0"/>
              <a:t>신호 전압레벨이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다름</a:t>
            </a:r>
            <a:r>
              <a:rPr lang="en-US" altLang="ko-KR" sz="1400" dirty="0" smtClean="0"/>
              <a:t>. </a:t>
            </a:r>
          </a:p>
          <a:p>
            <a:pPr lvl="1"/>
            <a:r>
              <a:rPr lang="en-US" altLang="ko-KR" sz="1000" dirty="0" smtClean="0"/>
              <a:t>PCB</a:t>
            </a:r>
            <a:r>
              <a:rPr lang="ko-KR" altLang="en-US" sz="1000" dirty="0" smtClean="0"/>
              <a:t>상에 </a:t>
            </a:r>
            <a:r>
              <a:rPr lang="en-US" altLang="ko-KR" sz="1000" dirty="0" smtClean="0"/>
              <a:t>5V </a:t>
            </a:r>
            <a:r>
              <a:rPr lang="ko-KR" altLang="en-US" sz="1000" dirty="0" err="1" smtClean="0"/>
              <a:t>전원선연결용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Hall</a:t>
            </a:r>
            <a:r>
              <a:rPr lang="ko-KR" altLang="en-US" sz="1000" dirty="0" smtClean="0"/>
              <a:t>과 외부출력단자에 </a:t>
            </a:r>
            <a:r>
              <a:rPr lang="ko-KR" altLang="en-US" sz="1000" dirty="0" err="1" smtClean="0"/>
              <a:t>우측결선도와</a:t>
            </a:r>
            <a:r>
              <a:rPr lang="ko-KR" altLang="en-US" sz="1000" dirty="0" smtClean="0"/>
              <a:t> 같이 연결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ko-KR" altLang="en-US" sz="1000" dirty="0" err="1" smtClean="0"/>
              <a:t>센서측</a:t>
            </a:r>
            <a:r>
              <a:rPr lang="en-US" altLang="ko-KR" sz="1000" dirty="0" smtClean="0"/>
              <a:t> 5V TTL</a:t>
            </a:r>
            <a:r>
              <a:rPr lang="ko-KR" altLang="en-US" sz="1000" dirty="0" smtClean="0"/>
              <a:t>입력레벨에서  </a:t>
            </a:r>
            <a:r>
              <a:rPr lang="en-US" altLang="ko-KR" sz="1000" dirty="0" smtClean="0"/>
              <a:t>3.3V</a:t>
            </a:r>
            <a:r>
              <a:rPr lang="ko-KR" altLang="en-US" sz="1000" dirty="0"/>
              <a:t>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High</a:t>
            </a:r>
            <a:r>
              <a:rPr lang="ko-KR" altLang="en-US" sz="1000" dirty="0" smtClean="0"/>
              <a:t>로 판단하므로 그대로 연결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lvl="1"/>
            <a:r>
              <a:rPr lang="ko-KR" altLang="en-US" sz="1000" dirty="0" err="1" smtClean="0"/>
              <a:t>센서측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Echo</a:t>
            </a:r>
            <a:r>
              <a:rPr lang="ko-KR" altLang="en-US" sz="1000" dirty="0" smtClean="0"/>
              <a:t>출력전압은 </a:t>
            </a:r>
            <a:r>
              <a:rPr lang="en-US" altLang="ko-KR" sz="1000" dirty="0" smtClean="0"/>
              <a:t>5V TTL</a:t>
            </a:r>
            <a:r>
              <a:rPr lang="ko-KR" altLang="en-US" sz="1000" dirty="0" smtClean="0"/>
              <a:t>신호로 </a:t>
            </a:r>
            <a:r>
              <a:rPr lang="en-US" altLang="ko-KR" sz="1000" dirty="0" smtClean="0"/>
              <a:t>, STM32</a:t>
            </a:r>
            <a:r>
              <a:rPr lang="ko-KR" altLang="en-US" sz="1000" dirty="0" smtClean="0"/>
              <a:t>에서는 </a:t>
            </a:r>
            <a:r>
              <a:rPr lang="en-US" altLang="ko-KR" sz="1000" dirty="0" smtClean="0"/>
              <a:t>3.3V</a:t>
            </a:r>
            <a:r>
              <a:rPr lang="ko-KR" altLang="en-US" sz="1000" dirty="0" smtClean="0"/>
              <a:t>입력한계를 넘어 신호 전압을 </a:t>
            </a:r>
            <a:r>
              <a:rPr lang="en-US" altLang="ko-KR" sz="1000" dirty="0" smtClean="0"/>
              <a:t>(2k, 3k</a:t>
            </a:r>
            <a:r>
              <a:rPr lang="ko-KR" altLang="en-US" sz="1000" dirty="0" smtClean="0"/>
              <a:t>저항을 사용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강하시켰다</a:t>
            </a:r>
            <a:r>
              <a:rPr lang="en-US" altLang="ko-KR" sz="1000" dirty="0" smtClean="0"/>
              <a:t>.</a:t>
            </a:r>
          </a:p>
          <a:p>
            <a:pPr lvl="1"/>
            <a:endParaRPr lang="en-US" altLang="ko-KR" sz="1400" dirty="0" smtClean="0"/>
          </a:p>
          <a:p>
            <a:r>
              <a:rPr lang="ko-KR" altLang="en-US" sz="1400" dirty="0" smtClean="0"/>
              <a:t>그러나 </a:t>
            </a:r>
            <a:r>
              <a:rPr lang="en-US" altLang="ko-KR" sz="1400" dirty="0" smtClean="0"/>
              <a:t>STM32F103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gpio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5V tolerant</a:t>
            </a:r>
            <a:r>
              <a:rPr lang="ko-KR" altLang="en-US" sz="1400" dirty="0" smtClean="0"/>
              <a:t>를 보장하므로 별도의 </a:t>
            </a:r>
            <a:r>
              <a:rPr lang="ko-KR" altLang="en-US" sz="1400" dirty="0" smtClean="0"/>
              <a:t>레벨 </a:t>
            </a:r>
            <a:r>
              <a:rPr lang="ko-KR" altLang="en-US" sz="1400" dirty="0" err="1" smtClean="0"/>
              <a:t>쉬프트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회로가 </a:t>
            </a:r>
            <a:r>
              <a:rPr lang="ko-KR" altLang="en-US" sz="1400" dirty="0" err="1" smtClean="0"/>
              <a:t>필요없</a:t>
            </a:r>
            <a:r>
              <a:rPr lang="ko-KR" altLang="en-US" sz="1400" dirty="0" err="1"/>
              <a:t>었</a:t>
            </a:r>
            <a:r>
              <a:rPr lang="ko-KR" altLang="en-US" sz="1400" dirty="0" err="1" smtClean="0"/>
              <a:t>음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센서수정 불필요</a:t>
            </a:r>
            <a:r>
              <a:rPr lang="en-US" altLang="ko-KR" sz="1400" dirty="0" smtClean="0"/>
              <a:t>;;)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레벨 </a:t>
            </a:r>
            <a:r>
              <a:rPr lang="ko-KR" altLang="en-US" sz="1200" dirty="0" err="1" smtClean="0"/>
              <a:t>쉬프트</a:t>
            </a:r>
            <a:r>
              <a:rPr lang="ko-KR" altLang="en-US" sz="1200" dirty="0" smtClean="0"/>
              <a:t> 회로 예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693654"/>
            <a:ext cx="2901347" cy="418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74380"/>
            <a:ext cx="1480867" cy="130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3.3v To 5v Level Shifter Circu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0" y="3579862"/>
            <a:ext cx="2520280" cy="13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8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초음파센서 관련소스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초음파 센서 </a:t>
            </a:r>
            <a:r>
              <a:rPr lang="ko-KR" altLang="en-US" sz="2000" dirty="0" smtClean="0"/>
              <a:t>관련 소스</a:t>
            </a:r>
            <a:endParaRPr lang="en-US" altLang="ko-KR" sz="2000" dirty="0" smtClean="0"/>
          </a:p>
          <a:p>
            <a:endParaRPr lang="ko-KR" altLang="en-US" sz="2000" dirty="0"/>
          </a:p>
          <a:p>
            <a:pPr marL="0" indent="0">
              <a:buNone/>
            </a:pPr>
            <a:r>
              <a:rPr lang="en-US" altLang="ko-KR" sz="1000" b="1" dirty="0" err="1" smtClean="0"/>
              <a:t>src</a:t>
            </a:r>
            <a:r>
              <a:rPr lang="en-US" altLang="ko-KR" sz="1000" b="1" dirty="0" smtClean="0"/>
              <a:t>/</a:t>
            </a:r>
            <a:r>
              <a:rPr lang="en-US" altLang="ko-KR" sz="1000" b="1" dirty="0" err="1" smtClean="0"/>
              <a:t>board.h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에서 </a:t>
            </a:r>
            <a:r>
              <a:rPr lang="en-US" altLang="ko-KR" sz="1000" dirty="0"/>
              <a:t>SONAR </a:t>
            </a:r>
            <a:r>
              <a:rPr lang="ko-KR" altLang="en-US" sz="1000" dirty="0" smtClean="0"/>
              <a:t>정의되어 있어야 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#define SONAR</a:t>
            </a:r>
          </a:p>
          <a:p>
            <a:pPr marL="0" indent="0">
              <a:buNone/>
            </a:pPr>
            <a:r>
              <a:rPr lang="en-US" altLang="ko-KR" sz="1000" dirty="0"/>
              <a:t>&gt; //#define BUZZER</a:t>
            </a:r>
          </a:p>
          <a:p>
            <a:pPr marL="0" indent="0">
              <a:buNone/>
            </a:pPr>
            <a:r>
              <a:rPr lang="en-US" altLang="ko-KR" sz="1000" dirty="0"/>
              <a:t>&gt; </a:t>
            </a:r>
          </a:p>
          <a:p>
            <a:pPr>
              <a:buFont typeface="Wingdings"/>
              <a:buChar char="Ø"/>
            </a:pPr>
            <a:r>
              <a:rPr lang="en-US" altLang="ko-KR" sz="1000" dirty="0" smtClean="0"/>
              <a:t>#</a:t>
            </a:r>
            <a:r>
              <a:rPr lang="en-US" altLang="ko-KR" sz="1000" dirty="0"/>
              <a:t>define SENSORS_SET (SENSOR_ACC | SENSOR_BARO | SENSOR_MAG | </a:t>
            </a:r>
            <a:r>
              <a:rPr lang="en-US" altLang="ko-KR" sz="1000" dirty="0">
                <a:solidFill>
                  <a:srgbClr val="FF0000"/>
                </a:solidFill>
              </a:rPr>
              <a:t>SENSOR_SONAR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b="1" dirty="0" err="1"/>
              <a:t>src</a:t>
            </a:r>
            <a:r>
              <a:rPr lang="en-US" altLang="ko-KR" sz="1000" b="1" dirty="0"/>
              <a:t>/drv_hcsr04.c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Sonar</a:t>
            </a:r>
            <a:r>
              <a:rPr lang="ko-KR" altLang="en-US" sz="1000" dirty="0" smtClean="0"/>
              <a:t>  초기화 및 거리 업데이트 등의 </a:t>
            </a:r>
            <a:r>
              <a:rPr lang="en-US" altLang="ko-KR" sz="1000" dirty="0" smtClean="0"/>
              <a:t>function</a:t>
            </a:r>
            <a:r>
              <a:rPr lang="ko-KR" altLang="en-US" sz="1000" dirty="0" smtClean="0"/>
              <a:t> 드라이버 제공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49208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SkyRover</a:t>
            </a:r>
            <a:r>
              <a:rPr lang="ko-KR" altLang="en-US" sz="3600" dirty="0" smtClean="0"/>
              <a:t>에서 초음파 </a:t>
            </a:r>
            <a:r>
              <a:rPr lang="ko-KR" altLang="en-US" sz="3600" dirty="0" err="1" smtClean="0"/>
              <a:t>적용시</a:t>
            </a:r>
            <a:r>
              <a:rPr lang="ko-KR" altLang="en-US" sz="3600" dirty="0" smtClean="0"/>
              <a:t> 보완사항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여전히 센서 부착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기능 동작 확인 및 테스트 필요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sz="1400" dirty="0"/>
              <a:t>&lt;=  </a:t>
            </a:r>
            <a:r>
              <a:rPr lang="ko-KR" altLang="en-US" sz="1400" dirty="0" smtClean="0"/>
              <a:t>초음파 </a:t>
            </a:r>
            <a:r>
              <a:rPr lang="ko-KR" altLang="en-US" sz="1400" dirty="0"/>
              <a:t>센서 부착 및 사용법은 완성되는 데로 </a:t>
            </a:r>
            <a:r>
              <a:rPr lang="ko-KR" altLang="en-US" sz="1400" b="1" dirty="0" err="1"/>
              <a:t>오로카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SkyRover</a:t>
            </a:r>
            <a:r>
              <a:rPr lang="ko-KR" altLang="en-US" sz="1400" dirty="0"/>
              <a:t>게시판에  게시 예정</a:t>
            </a:r>
            <a:r>
              <a:rPr lang="en-US" altLang="ko-KR" sz="1400" dirty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대 이상의 초음파 센서가 동시 </a:t>
            </a:r>
            <a:r>
              <a:rPr lang="ko-KR" altLang="en-US" dirty="0" err="1" smtClean="0"/>
              <a:t>동작시</a:t>
            </a:r>
            <a:r>
              <a:rPr lang="ko-KR" altLang="en-US" dirty="0" smtClean="0"/>
              <a:t> 상호 간섭 문</a:t>
            </a:r>
            <a:r>
              <a:rPr lang="ko-KR" altLang="en-US" dirty="0"/>
              <a:t>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sz="1800" dirty="0" err="1" smtClean="0"/>
              <a:t>각기체의</a:t>
            </a:r>
            <a:r>
              <a:rPr lang="ko-KR" altLang="en-US" sz="1800" dirty="0" smtClean="0"/>
              <a:t> 초음파 </a:t>
            </a:r>
            <a:r>
              <a:rPr lang="en-US" altLang="ko-KR" sz="1800" dirty="0" err="1" smtClean="0"/>
              <a:t>Triger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Echo</a:t>
            </a:r>
            <a:r>
              <a:rPr lang="ko-KR" altLang="en-US" sz="1800" dirty="0" smtClean="0"/>
              <a:t>가 겹치지 않도록 </a:t>
            </a:r>
            <a:r>
              <a:rPr lang="en-US" altLang="ko-KR" sz="1800" dirty="0" smtClean="0"/>
              <a:t>Timing</a:t>
            </a:r>
            <a:r>
              <a:rPr lang="ko-KR" altLang="en-US" sz="1800" dirty="0" smtClean="0"/>
              <a:t> 처리 필요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초음파센서 모듈들이 각각의 신호를 구분토록 센서의 </a:t>
            </a:r>
            <a:r>
              <a:rPr lang="en-US" altLang="ko-KR" sz="1800" dirty="0" smtClean="0"/>
              <a:t>FW</a:t>
            </a:r>
            <a:r>
              <a:rPr lang="ko-KR" altLang="en-US" sz="1800" dirty="0" smtClean="0"/>
              <a:t>를 수정하는 방안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r>
              <a:rPr lang="ko-KR" altLang="en-US" sz="2200" dirty="0" err="1" smtClean="0"/>
              <a:t>멀티콥터의</a:t>
            </a:r>
            <a:r>
              <a:rPr lang="ko-KR" altLang="en-US" sz="2200" dirty="0" smtClean="0"/>
              <a:t> 출력이 </a:t>
            </a:r>
            <a:r>
              <a:rPr lang="ko-KR" altLang="en-US" sz="2200" dirty="0" err="1" smtClean="0"/>
              <a:t>커지게되면</a:t>
            </a:r>
            <a:r>
              <a:rPr lang="ko-KR" altLang="en-US" sz="2200" dirty="0" smtClean="0"/>
              <a:t> 진동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소음등의</a:t>
            </a:r>
            <a:r>
              <a:rPr lang="ko-KR" altLang="en-US" sz="2200" dirty="0" smtClean="0"/>
              <a:t> 영향으로 거리측정에 장애가 될 수 있음</a:t>
            </a:r>
            <a:r>
              <a:rPr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4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멀티콥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터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에서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센서의 종류 및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ko-KR" dirty="0"/>
              <a:t>센서의</a:t>
            </a:r>
            <a:r>
              <a:rPr lang="en-US" altLang="ko-KR" dirty="0"/>
              <a:t> </a:t>
            </a:r>
            <a:r>
              <a:rPr lang="ko-KR" altLang="ko-KR" dirty="0"/>
              <a:t>역할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ko-KR" dirty="0" smtClean="0"/>
              <a:t>비행</a:t>
            </a:r>
            <a:r>
              <a:rPr lang="en-US" altLang="ko-KR" dirty="0" smtClean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자세</a:t>
            </a:r>
            <a:r>
              <a:rPr lang="en-US" altLang="ko-KR" dirty="0"/>
              <a:t> </a:t>
            </a:r>
            <a:r>
              <a:rPr lang="ko-KR" altLang="ko-KR" dirty="0"/>
              <a:t>제어용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(</a:t>
            </a:r>
            <a:r>
              <a:rPr lang="ko-KR" altLang="ko-KR" dirty="0" err="1"/>
              <a:t>자이로</a:t>
            </a:r>
            <a:r>
              <a:rPr lang="en-US" altLang="ko-KR" dirty="0"/>
              <a:t>,</a:t>
            </a:r>
            <a:r>
              <a:rPr lang="ko-KR" altLang="ko-KR" dirty="0"/>
              <a:t>가속도</a:t>
            </a:r>
            <a:r>
              <a:rPr lang="en-US" altLang="ko-KR" dirty="0"/>
              <a:t>,</a:t>
            </a:r>
            <a:r>
              <a:rPr lang="ko-KR" altLang="ko-KR" dirty="0"/>
              <a:t>지자기</a:t>
            </a:r>
            <a:r>
              <a:rPr lang="en-US" altLang="ko-KR" dirty="0"/>
              <a:t>) </a:t>
            </a:r>
            <a:r>
              <a:rPr lang="ko-KR" altLang="ko-KR" dirty="0"/>
              <a:t>수집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ko-KR" dirty="0" smtClean="0"/>
              <a:t>위험</a:t>
            </a:r>
            <a:r>
              <a:rPr lang="en-US" altLang="ko-KR" dirty="0" smtClean="0"/>
              <a:t> </a:t>
            </a:r>
            <a:r>
              <a:rPr lang="ko-KR" altLang="ko-KR" dirty="0" smtClean="0"/>
              <a:t>회피</a:t>
            </a:r>
            <a:r>
              <a:rPr lang="en-US" altLang="ko-KR" dirty="0" smtClean="0"/>
              <a:t>(Fail Safe)</a:t>
            </a:r>
            <a:r>
              <a:rPr lang="ko-KR" altLang="ko-KR" dirty="0" smtClean="0"/>
              <a:t>용</a:t>
            </a:r>
            <a:r>
              <a:rPr lang="en-US" altLang="ko-KR" dirty="0" smtClean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수집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ko-KR" dirty="0" smtClean="0"/>
              <a:t>전원</a:t>
            </a:r>
            <a:r>
              <a:rPr lang="en-US" altLang="ko-KR" dirty="0" smtClean="0"/>
              <a:t> </a:t>
            </a:r>
            <a:r>
              <a:rPr lang="ko-KR" altLang="ko-KR" dirty="0"/>
              <a:t>상태</a:t>
            </a:r>
            <a:r>
              <a:rPr lang="en-US" altLang="ko-KR" dirty="0"/>
              <a:t>(Battery</a:t>
            </a:r>
            <a:r>
              <a:rPr lang="ko-KR" altLang="ko-KR" dirty="0"/>
              <a:t>전압</a:t>
            </a:r>
            <a:r>
              <a:rPr lang="en-US" altLang="ko-KR" dirty="0"/>
              <a:t>, </a:t>
            </a:r>
            <a:r>
              <a:rPr lang="ko-KR" altLang="ko-KR" dirty="0"/>
              <a:t>소비전류</a:t>
            </a:r>
            <a:r>
              <a:rPr lang="en-US" altLang="ko-KR" dirty="0"/>
              <a:t>)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&lt;= MCU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ADC</a:t>
            </a:r>
            <a:r>
              <a:rPr lang="ko-KR" altLang="en-US" dirty="0" smtClean="0"/>
              <a:t>를 사용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고도유지를 위한 고도센서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추락방지를 </a:t>
            </a:r>
            <a:r>
              <a:rPr lang="ko-KR" altLang="en-US" dirty="0" smtClean="0"/>
              <a:t>위해 </a:t>
            </a:r>
            <a:r>
              <a:rPr lang="ko-KR" altLang="ko-KR" dirty="0" smtClean="0"/>
              <a:t>지면과</a:t>
            </a:r>
            <a:r>
              <a:rPr lang="en-US" altLang="ko-KR" dirty="0" smtClean="0"/>
              <a:t> </a:t>
            </a:r>
            <a:r>
              <a:rPr lang="ko-KR" altLang="ko-KR" dirty="0" smtClean="0"/>
              <a:t>거리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초음파센서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/>
            <a:r>
              <a:rPr lang="ko-KR" altLang="en-US" dirty="0" err="1"/>
              <a:t>노콘</a:t>
            </a:r>
            <a:r>
              <a:rPr lang="en-US" altLang="ko-KR" dirty="0"/>
              <a:t>(No Control)</a:t>
            </a:r>
            <a:r>
              <a:rPr lang="ko-KR" altLang="en-US" dirty="0" smtClean="0"/>
              <a:t>상황에 대처하기 위한 </a:t>
            </a:r>
            <a:r>
              <a:rPr lang="ko-KR" altLang="ko-KR" dirty="0" smtClean="0"/>
              <a:t>통신</a:t>
            </a:r>
            <a:r>
              <a:rPr lang="en-US" altLang="ko-KR" dirty="0" smtClean="0"/>
              <a:t> </a:t>
            </a:r>
            <a:r>
              <a:rPr lang="ko-KR" altLang="ko-KR" dirty="0"/>
              <a:t>신호</a:t>
            </a:r>
            <a:r>
              <a:rPr lang="en-US" altLang="ko-KR" dirty="0"/>
              <a:t> </a:t>
            </a:r>
            <a:r>
              <a:rPr lang="ko-KR" altLang="ko-KR" dirty="0"/>
              <a:t>세기</a:t>
            </a:r>
            <a:r>
              <a:rPr lang="en-US" altLang="ko-KR" dirty="0"/>
              <a:t> </a:t>
            </a:r>
            <a:r>
              <a:rPr lang="ko-KR" altLang="en-US" dirty="0" smtClean="0"/>
              <a:t>측정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/>
              <a:t>진행방향에 대해 장애물 </a:t>
            </a:r>
            <a:r>
              <a:rPr lang="ko-KR" altLang="en-US" dirty="0" smtClean="0"/>
              <a:t>감지</a:t>
            </a:r>
            <a:r>
              <a:rPr lang="en-US" altLang="ko-KR" dirty="0" smtClean="0"/>
              <a:t>(Radar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).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GPS : </a:t>
            </a:r>
            <a:r>
              <a:rPr lang="ko-KR" altLang="en-US" dirty="0" smtClean="0"/>
              <a:t>현재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 및 비행 경로 참조</a:t>
            </a:r>
            <a:endParaRPr lang="ko-KR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16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멀티콥터와</a:t>
            </a:r>
            <a:r>
              <a:rPr lang="ko-KR" altLang="en-US" dirty="0" smtClean="0"/>
              <a:t> 지면 사이의 거리 측정 방법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94818"/>
              </p:ext>
            </p:extLst>
          </p:nvPr>
        </p:nvGraphicFramePr>
        <p:xfrm>
          <a:off x="395536" y="1131591"/>
          <a:ext cx="8352927" cy="38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036"/>
                <a:gridCol w="2101324"/>
                <a:gridCol w="2160240"/>
                <a:gridCol w="2952327"/>
              </a:tblGrid>
              <a:tr h="283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측정방법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거리측정원리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596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고도센서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고도가 높아지면 기압이 낮아지는 현상을 이용 측정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부피가 작고 가벼움</a:t>
                      </a:r>
                      <a:r>
                        <a:rPr lang="en-US" altLang="ko-KR" sz="1200" dirty="0" smtClean="0"/>
                        <a:t>(10x10mm</a:t>
                      </a:r>
                      <a:r>
                        <a:rPr lang="ko-KR" altLang="en-US" sz="1200" dirty="0" smtClean="0"/>
                        <a:t>이하</a:t>
                      </a:r>
                      <a:r>
                        <a:rPr lang="en-US" altLang="ko-KR" sz="1200" dirty="0" smtClean="0"/>
                        <a:t>).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고도 감지범위가 큼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900" dirty="0" smtClean="0"/>
                        <a:t>수</a:t>
                      </a:r>
                      <a:r>
                        <a:rPr lang="en-US" altLang="ko-KR" sz="900" dirty="0" smtClean="0"/>
                        <a:t>Km</a:t>
                      </a:r>
                      <a:r>
                        <a:rPr lang="ko-KR" altLang="en-US" sz="900" dirty="0" smtClean="0"/>
                        <a:t>이상</a:t>
                      </a:r>
                      <a:r>
                        <a:rPr lang="en-US" altLang="ko-KR" sz="900" dirty="0" smtClean="0"/>
                        <a:t>).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진동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소음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전기적잡음에</a:t>
                      </a:r>
                      <a:r>
                        <a:rPr lang="ko-KR" altLang="en-US" sz="1200" dirty="0" smtClean="0"/>
                        <a:t> 취약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비교적 고가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고도는 </a:t>
                      </a:r>
                      <a:r>
                        <a:rPr lang="ko-KR" altLang="en-US" sz="1200" dirty="0" err="1" smtClean="0"/>
                        <a:t>지면과거리를</a:t>
                      </a:r>
                      <a:r>
                        <a:rPr lang="ko-KR" altLang="en-US" sz="1200" dirty="0" smtClean="0"/>
                        <a:t> 의미하지 않음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567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초음파 센서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물체에 초음파를 발사하여 에코 시간을 </a:t>
                      </a:r>
                      <a:r>
                        <a:rPr lang="ko-KR" altLang="en-US" sz="1200" dirty="0" smtClean="0"/>
                        <a:t>측정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중저가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전파속도가 일정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부피가 크고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무게 </a:t>
                      </a:r>
                      <a:r>
                        <a:rPr lang="en-US" altLang="ko-KR" sz="1200" dirty="0" smtClean="0"/>
                        <a:t>10gram</a:t>
                      </a:r>
                      <a:r>
                        <a:rPr lang="ko-KR" altLang="en-US" sz="1200" dirty="0" smtClean="0"/>
                        <a:t>이상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응답속도지연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최소</a:t>
                      </a:r>
                      <a:r>
                        <a:rPr lang="en-US" altLang="ko-KR" sz="1200" dirty="0" smtClean="0"/>
                        <a:t>38ms)</a:t>
                      </a:r>
                      <a:r>
                        <a:rPr lang="ko-KR" altLang="en-US" sz="1200" dirty="0" smtClean="0"/>
                        <a:t>있음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596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PSD</a:t>
                      </a:r>
                      <a:r>
                        <a:rPr lang="ko-KR" altLang="en-US" sz="1200" dirty="0" smtClean="0"/>
                        <a:t>센서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거리에 비례한 </a:t>
                      </a:r>
                      <a:r>
                        <a:rPr lang="ko-KR" altLang="en-US" sz="1200" dirty="0" err="1" smtClean="0"/>
                        <a:t>적외선반사각으로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삼각측량하여</a:t>
                      </a:r>
                      <a:r>
                        <a:rPr lang="ko-KR" altLang="en-US" sz="1200" baseline="0" dirty="0" smtClean="0"/>
                        <a:t> 측정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비교적 정확한</a:t>
                      </a:r>
                      <a:r>
                        <a:rPr lang="ko-KR" altLang="en-US" sz="1200" baseline="0" dirty="0" smtClean="0"/>
                        <a:t> 측정값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소형</a:t>
                      </a:r>
                      <a:r>
                        <a:rPr lang="en-US" altLang="ko-KR" sz="1200" baseline="0" dirty="0" smtClean="0"/>
                        <a:t>(40x30mm</a:t>
                      </a:r>
                      <a:r>
                        <a:rPr lang="ko-KR" altLang="en-US" sz="1200" baseline="0" dirty="0" smtClean="0"/>
                        <a:t>이하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가벼움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즉시응답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짧은 측정범위</a:t>
                      </a:r>
                      <a:r>
                        <a:rPr lang="en-US" altLang="ko-KR" sz="1200" dirty="0" smtClean="0"/>
                        <a:t>(2cm~80cm)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5M</a:t>
                      </a:r>
                      <a:r>
                        <a:rPr lang="ko-KR" altLang="en-US" sz="1200" dirty="0" smtClean="0"/>
                        <a:t>까지도 </a:t>
                      </a:r>
                      <a:r>
                        <a:rPr lang="ko-KR" altLang="en-US" sz="1200" dirty="0" smtClean="0"/>
                        <a:t>측정가능하나 가격차이 </a:t>
                      </a:r>
                      <a:r>
                        <a:rPr lang="ko-KR" altLang="en-US" sz="1200" dirty="0" smtClean="0"/>
                        <a:t>큼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766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레이저 거리측정기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레이저 펄스를 주사하여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반사된 레이저 펄스의 도달시간을 </a:t>
                      </a:r>
                      <a:r>
                        <a:rPr lang="ko-KR" altLang="en-US" sz="1200" dirty="0" smtClean="0"/>
                        <a:t>측정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이외에 </a:t>
                      </a:r>
                      <a:r>
                        <a:rPr lang="ko-KR" altLang="en-US" sz="1200" baseline="0" dirty="0" err="1" smtClean="0"/>
                        <a:t>위상차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검출등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여러가지</a:t>
                      </a:r>
                      <a:r>
                        <a:rPr lang="ko-KR" altLang="en-US" sz="1200" baseline="0" dirty="0" smtClean="0"/>
                        <a:t> 방식이 있음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측정범위가 크고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정확한 </a:t>
                      </a:r>
                      <a:r>
                        <a:rPr lang="ko-KR" altLang="en-US" sz="1200" dirty="0" smtClean="0"/>
                        <a:t>측정값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부피가 대체로 크고 고가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761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Camera</a:t>
                      </a:r>
                      <a:r>
                        <a:rPr lang="ko-KR" altLang="en-US" sz="1200" dirty="0" smtClean="0"/>
                        <a:t>영상분석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영상 변화를 비교 분석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다양한 </a:t>
                      </a:r>
                      <a:r>
                        <a:rPr lang="ko-KR" altLang="en-US" sz="1200" dirty="0" smtClean="0"/>
                        <a:t>분석방법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예</a:t>
                      </a:r>
                      <a:r>
                        <a:rPr lang="en-US" altLang="ko-KR" sz="1200" dirty="0" smtClean="0"/>
                        <a:t>) Optical</a:t>
                      </a:r>
                      <a:r>
                        <a:rPr lang="en-US" altLang="ko-KR" sz="1200" baseline="0" dirty="0" smtClean="0"/>
                        <a:t> Flow Sensor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별도의 </a:t>
                      </a:r>
                      <a:r>
                        <a:rPr lang="ko-KR" altLang="en-US" sz="1200" dirty="0" smtClean="0"/>
                        <a:t>영상 처리 </a:t>
                      </a:r>
                      <a:r>
                        <a:rPr lang="ko-KR" altLang="en-US" sz="1200" dirty="0" smtClean="0"/>
                        <a:t>시스템 필요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52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3" name="Picture 11" descr="http://imall.iteadstudio.com/media/wysiwyg/Products/Sensors/IM13061900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817659"/>
            <a:ext cx="3060117" cy="19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광학식 센서 거리 측정예시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76678"/>
            <a:ext cx="2376264" cy="211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077631"/>
            <a:ext cx="27146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192" y="1077631"/>
            <a:ext cx="1440160" cy="124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" descr="data:image/jpeg;base64,/9j/4AAQSkZJRgABAQAAAQABAAD/2wCEAAkGBw8NDQ8NDA8PDgwODQ8PDRANDQ8PDg0OFRQWGBUUFRcYHSggGBomHBQUJD0hJisrLi4uFx8zODQsNygtMSsBCgoKDg0OGxAQGywkICYvNzQ0NS0sNCwvLzQ3Ly8sMCwsLSwsLCwvKzYsLCwsLzc0LCw3LCwyNywyLC0sMiwuLP/AABEIAMEAwAMBEQACEQEDEQH/xAAbAAEAAgMBAQAAAAAAAAAAAAAAAQQDBQYCB//EAEsQAAICAQIDBAQGDQoGAwAAAAECAAMEBRESITEGE0FRFDJhgQciM3GhsxYjQlJicnOCg5GUsdIXJENUVZWiwdPhFVOywtHxY2ST/8QAGgEBAAMBAQEAAAAAAAAAAAAAAAIDBAEGBf/EADQRAQABAwEFBgUDAwUAAAAAAAABAgMRMQQhQVFhEjJxgbHRIpGhwfAFEyNC4fEGM1Jisv/aAAwDAQACEQMRAD8A+4QNJX2twG4j3+2wLLxV2L3oDhPte4+2fGIHxd+ZEDaYOZXkVJfQ4sqsXiRh0IgZ4CAgICBMCICBMCICBMCIEwEBAQEBAQECIHG0djLMfEYYl4XUjXZXVk3m22vHSyzjfuqydkJ+L025qPIQOk0LBOLiU45FSmqsJtQHFQ2+94iW/WTAp9ruzNGsYvoeWbFqNi2b1MFbiXpzIMDif5C9I/5mZ/8AtX/BA1mX8C+ACFr9IV23FYsyUsZtup4VQALzHPi5b9JXVVVwhstWbM76qpmI1xGPrOd/TDV4HwQ4qu6ZVjsAW4HFncq6hyhJbhbh5jyPUbkbiV03K4nFWG2/smy1UxVa7Uc43TwzpiM7uvludHR8BulMu7nMRvFfSKm+kJL46vkVxTE4pnMN/wBkfgxwNHyvTMR8hre7eva2xGXhbbfkFHPkJ1F2sBAQEBAQEBAQEBAQEBAQJgICAgIEbDffx6b+O0GeDU1Yxso4kA76u7Iavi9Vvtj7o34LDl9PhKojNO5vquRRdxVpMRn5Rv8AGGxxb1tRXTcAjoRsykcipHgQdx7pZE5jLHctzbqmmfzqzTqBAQEBAQEBAQEBAQEBAQECIEwIgICBMClpPyX6a/615CjRo2nv+UekPFn2i7j/AKG9gLPKu7orfM3Q+0L5mJ+Gc8JSp/lt9n+qnTrHGPLWOmejYSbKQEBAQEBAQEBAQEBAQEBAiBMBAQEBAoaNYrUkqQw77IG4O43Fr7yFucx+c2na6ZpuYnlH/mFu+pbEZHAZGBVgfEGSmMxiVFFc0VRVTrCtp9rDiotJa2oD4x621n1X+fkQfaDI0zwldfpicXKY3T9J4x7dFyTZyAgICAgIEwEBAQEBAQECICAgICBW1OyxMe1qENlwrbukG27Pt8Xry6yNczFM41XbPTRVdpi5OKc756OV+C/Hy6MW2jMqZFW4tSzMp4tyQ68j4MpP50zbHFdNMxVD7f8AqK5s92/Tcs1ROY3/AGn5T9HZzW88qahSx4bqhvdVuVHTvEO3FX79h7wJCqOMar7FcRmivuz9OU+Xoz49y2otiHdWAI8D7x4H2SUTmMwrromiqaatYZJ1AgICAgICAgICAgICAgTAQEBAQECnpPyR/LX/AFryFGjRtPf8o9IXJNnIGvH83u2/oL25f/Hf/wCG/ePwuUO7PSWr/dt/9qfrHvHp4NhJspAQEBAQEBAQEBAQEBAQEBAQEBAp6T8l+mv+teQo0aNp7/lHpC5Js5AxZNC2o1b+qw2Ox2I8iD4Eec5MZjEp265t1RVTrDBp97MGqtIN9RCvsNuMH1bAPAEA+8EeE5TPCdVl+iImK6O7OnTnHl6YlcklBAQEBAQEBAQEBAQEBA+b6Rfq74t+WuRYlXomWxbLWm4d8jt3Zx0QKyjhVgeMn7nlyMDutCuazCxbLCTY+LQ7k9S7IpJPvJgU+1naKrSsX0q+u21O8VOGheJ928dvKBxn8tGD/VM/9n/3gG+GnAA3OJngDqTQAB9MOxEzOIVdO+GfAVCgxs1jx2N8WkHkzsw8fbI06Lr+Zq7UxMbo+kRC1/LRg/1TP/Z/95JQ3PZP4RsbVcr0SjHyqn7trOK+rgTZdtxvv15wOzgUtQrZSuRWC1lQPEq9baj6y7eJ5bj2j2mQqjjDRYqic26p3T9J4T9p6eC3VarqroQyMoZWHQg9DJROd8KaqZpqmmrWHqdRICAgTAQEBAQEBAQIgNvDwgIAjfrzgRwDyH6hA1mVo6WMAw4kbc2NY7O233qA8l38/wD2K5t5bLe1TRGY14YjHnPNQxNBq7vvceutbA9ylNuFLFFjADcc1IA5MPfvIU24xmGq7ttfa7FyZmMRv1mN0c9Y5x6Ntp7VlSgDB09dLTxWJv03J33HkektpmNGC/RVE9qcYnSY0n+/NcCgdAB8wklCYCBQq/m93dn5G4lqj4Jb1ZPmPMj872SEfDOOEtVX8tvt/wBVOvWOE+Wk+XVfk2UgICAgICAgICAgIEwEBAQEBAp6T8kfy1/1ryFGjRtPf8o9IZMrEWzY7lLF9SxNuNP8iPYeU7NOULd2aN2sTrE6MdOWysKsgBLDyRl37q78Xfo34J5+W85FXCU67UTHbt744848enX0XJNnIGHLxxbWUYkb9GXkyMOYYe0HYzlUZjCy1cm3VFUf56MeBkM6lbNhdWeC0DkOL74fgkcx885TOddUr9uKZzT3Z3x7eMaLUkpICAgICAgICAgICAgICAgIFPSfkv01/wBa8hRo0bT3/KPSFyTZ2O6lbFKOoZT1BnJiJ1SorqonNM4lT7x8b5QtZj+FnWykfh/fL+F18/ORzNOujR2ab3d3VcuE+HKeny5LysCAQQQRuCDuCJNmmJicS9Q44L4R31KhkysHYY6KBe1QJtOzBh3nmg59OnE2/WYtq/dp+KnR6f8AQY2K7E2b/enTOmmN3X+2HcYt621panq2Irr8zDcfvmyJzGXm7lubdc0TrE4ZZ1AgICAgICAgICAgICAgICBT0n5L9Nf9a8hRo0bT3/KPSFyTZyBEDU6lYun12ZQYLjoC11R9X56/vW9nQ+zrKq5/bjtcG7Z6Z2uuLMxmqdJ9+cddY6qnY3tTXqtTsAK7qnIevfchCTwN7dx9IMjYvxdjqv8A1X9Lr2CuImc0zG6evGPzg6EjfkeYPXeXvlKOIox39H22qbdsfbovi1fs26j2b+UhT8M4abszep/c4xr9p+09fFfk2ZECYCAgICAgICBEBAQECYFbUMtcei2+z1Kq2dvDkBvtI1VRTEzK2xZqvXKbdOszhyvwX622ZiWra3FfTexf2raSwP6+Me6Ztju9umc6vuf6i2GNmv0zRHwzHpu9nZTW88QECGUEbMAQeoI3EOxMxvhqR2dx67vScVFx8nYgtWNksB6h0HJh9PtlX7NMT2qd0t0/qN6u3+1dntU9dY8J1j06L+PlcTd3YO7uA34Sdww++Q/dD6R4ycVcJZq7WI7VO+n815ffg9ZeP3qFd+FtwyMOZRx0YTtUZhG1c7FWdefWEYeQbF+MOGxTw2qDvwuOu3s6EewicpnMO3bfYq3aTp4M8kqICAgICAgICBMBAQEBA8uoYbMAQeoI3Bh2JmJzClo1KrUSqqpNt2/CoG+1r7dJC3ERDTtddVVe+eEekL8mykBAQEDFkY62rwuPHcEEhlPmpHMGcmIlOi5VROaVdchqSFyDuhOy3bAAnwFgHJT7eh9nISOZjVbNum5vt68vbn6+KMwd0/pA9XbhyAPGsdH+defuJ8hFW6e07a/kp/anXh48vP1810SbMmAgICAgICAgICBq9Z7RYWAB6Zk1UlvVVn3sf2Kg+Mx9gEDT/Z1VZv6Hg6nlgdGrwLKkPvt4YD7I9UYA16Fk7HxtzsBNvnHeEwB1bXD6uk4w9lmpqP8ApQwKumanrgr5aXiFe9u6anz37xt+tfnvI06Lr8zNe/lHpC1/x3V1Oz6I7jzp1HDI/wAbLJKQdsLk39K0jU6QOprqpyV/XU5gWdO7cabkOKhkim9uS1ZdduJYx8lFqrxe7eB0QPlAmBqNZ7TYOBsMzKqqc78Ne5e5/wAWtd2b3CBqW7bpaD6Jp+p5anluuC1Vbe+7h+kQ7E43wqpreq179zoeScfhJCXZ2DxVnyUCwkr15eHh5SMRjwXVVxcxndVz0ifHr1+fN4wda1hQtVWm4xQhmo49TUDgG3xNwh5rv08tvI7cpmI3JX6a6s1zGJ4+PPz9fJdXVdd+60rE/N1Tc/TWJNmSNe1dTs+h2P7adRwiP8bKYD7MrKwTl6TqlAHUpRXkqB571MYFzTO2mm5T91Xkql56VZKWYtxPsS0KW928DoICAgICBjyVdq3WtglhRgjEcQRyOR28dj4QPnHZfMwtJUV6zjWYmpNyyM7KrfJqzH8bBkgEKp68LcO2+20DvcLWMXIUPj5NFyHoarkcH9RgXQYEwKek/JH8tf8AWvIUaNG09/yj0hck2dhuya6/lLET8d1X98Dldd7UaLcGx7TVqTt8U4+LjnOcnyIQEL+cRAsfB/p+RjYli5CWU1PkO+HjXXd/dh4pC8NTuSSTuGO2524tt+UDfapVbZj3JjOKsh6bFpsI3FdhUhWPzHaBwPZbUdN0lFp1HFfTdQIUZORmo9y5Vvi/pfxlYE77bsNt9toHeYeq416h6Mim1D0NdqOD82xgW4Gu1LTmfezGYVZAIccQJrdx04h+sbjnsfGV1UZ306tdjaIp+G7GafrEdPbmzafqCXggbpah4ba25PW46j2j2jkZKmuKld/Z6rUxxidJ4T+cuC5JKGC/LqrG9llaAdeN1Xb9cDke0HaXRcpWxnRNWsbl3GJjnMYt5FlBWs/Ow+iBs+wmDlY+AtebxK3e2tTVZb31mNjsxNdT2fdsq7Dfc/OYHRQEBAQEDy6BhswDDxBAIgaPO7GaXkMXtwMY2E7mxaVrt3/HXZvpgUW+DvTv6P0yn8lqeeP32GBI7C0j1c7VV+bUrv8APeBW07sVW1e5z9V+VuGw1GwDlYw8B7JGnRdfjFeOkekM/wDJ9hE723ahb7LNUzNv8LiSUs1Hwf6Qh3OFXcf/ALb25f1zNA3+JhU0KFoqrqUDYCtFQAe6BngIHmytWGzAMPJgCIGizOxOlXsXswMYWE7l66hTYT+OmzfTApH4PNPHyRzafyWqZ3/dYYHodhqh6ufqyj2alb/nAo53YWqtluOdqnDuRa3/ABCziTiAAffboNtiPbv4SFW6ctNmZrpm3nwjn09vlxTV2Hww4rzLM+xzyR31TNFV3zcLjhb8E+7fnt2KuEo1WomO1b04xxj3jr88NlR2A0hDucGm0+eUXyiPfcWklDoMbFrpXhprStQNgK0VRt7oGWAgICBMBAQEBAQKek/Jfpr/AK15CjRo2nv+UekLkmzkBAQEBAQECCdhueQHUnwgY7LEKkMycPCOLiI24W8/YecOxMxOYVMdAOLEuHGoXevj595T08epXkD+afGQj/jLTcmd16jdzxwn2nX5xweuJ8f1y1lH3/NrKh+F4svt6+e/WN9Pg5im9puq5cJ8OU9NOWNFxWDAFSCCNwQdwRJs8xMTiXqHEMwHUgcwOZ25npAjvF8x14eo9by+eB6gICAgICBqde7Q4+nhO/LvbcStFFFZtyL2HUIg8txzOwHiYGp0DtVUbExMvHysDIustOOubUETILOzcKOpK8Wx9UkHy3kaYxC29XFdWY5R9IiHWSSogICAgICAgU9YxmvxcihCA9uPbWpPQMyEDf3mB85y9Ez7KLmfTHdrcXS8NarL8VihoTIF1/D3nA4HegKGPNtiRygfQKcMjFoWsMltFVfdC5gzqVQDgsYb77jkSN/ORqjOi2zXFM4q0nX85wu4t4tQOoI36hvWRhyKn2gzsTmMo3KJoq7M/nVXfHaol8cfFPN6SdlY+aH7lvoPs6yOJjfC2LlNyOzc+fvzj6x9GfGyFtG677jkysNmQ+TDwMlExKq5bqonE/58Gp7Y4N2RiKMdTZbVl4eT3YZVaxab0sZVLEDchSOZAnUGhx9AyXuwst6bK7E1nJyXrbIUinFsrtALKrcDPua+m5G/XrA7qAgICAgIHIdnUF+t6tkW/Gsxji4mPvz7mk194/D5cTON/PhEDYdu8FMnSs1LBzTGturYevVbWpdHU+DAqOcDY6HkNdh4t1h3stxabHPTdmRSfpMC9AiAgTAiAgTAiBq+1OrHA0/KzVQWNjUPaELcIcqOhPhA1FWbrzqrjE0rZlDDfPyt9iN/+RAx1nX1sd1xdKAsALL6flbcY+6H2jxGw9wnIjE5WVXO1TFM8PTkzek6/wD1TSf2/L/0J1Wr5A15mFiY2lV2jkHGdlHdfvWHcfGH7vCRmnO9bRd7Mdmd8cvvHJZ9J1/+qaT+35f+hJKle7XtVxb8NM7FwFoy8tcbixsu+yxGZWYHZqlG3xD4wOxgRAmAgRAmByWR2Uyly8rKwdSsxBmPXZbWMXHtHGiBAQXUnoIGPL7L6ndVZTZrdprtretx6BhjdGBBG4XlyMDqNOxBj49OOpLLTTXUCerBFC7n9UCxAQEBAQEBAQNf2h0pc/CyMJ2KLk0tUWUAsoYdRvA0VfZzVVUKut27KAB/MMLoOn3MD19j+q/25b/d+F/BAfY/q39uW/3fhfwQH2P6r/blv7BhfwQH2P6r/blv7BhfwQPA7J5lt+Nbm6pZk14uQuQlRxMaoNYFZRuUUHoxgddAmAgICAgc5b2kZaNXt7pd9LtsRBxHa7hx6rtz5c7NvdA1+N2nzbvR0pqxjbk2WqvermUIgSpXO/HWGPrAbgEQOi7P6n6biU5XB3ZtTdk4g3AwJDDfxG4POBsYCAgICAgICAgIHI9qu1d+Fl+j0UV37YiZHAWs7+8m0p3dQVSOLlvz2EClmdub6jmhsepTRVfZjK9lqtcK7QgO5XhdSGVt6y3DuA2243Do9D1O263JxsqutMjFaviNDs9T12KWQgsAQeTAj2DzgbiAgICAgICAgae/sxh2WXWvU3Fk8XpAGRkLXdxIEJZA/CTwgDfbwEDG3ZPCKqpS4iti1ZOdmF6yV4Twt3m4G3LYHaBtsPFrx6kpoRa6a1CVog2VFHQAQM0BAQEBAQEBAQECuMKvvzk8H281Ckvud+6DFgu3TqSYGrfshp7G0nGU98tiuOO3hAsYNZwDi2r4mAJ4dtyOcC/pelUYiuuOnD3j8drM72WWPsBxO7ksx2AHM9AIF2AgICAgICAgICAgICAgICAgIEQJgICAgICAgI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14102"/>
            <a:ext cx="18288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27584" y="1285412"/>
            <a:ext cx="3059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GP2Y0A21YK0F Features</a:t>
            </a:r>
            <a:endParaRPr lang="en-US" altLang="ko-KR" sz="9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Distance </a:t>
            </a:r>
            <a:r>
              <a:rPr lang="en-US" altLang="ko-KR" sz="900" dirty="0"/>
              <a:t>measuring range : 10 to 80 cm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Analog output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Package size : 29.5×13×13.5 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Consumption current : Typ. 30 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Supply voltage : 4.5 to 5.5 V</a:t>
            </a:r>
          </a:p>
        </p:txBody>
      </p:sp>
    </p:spTree>
    <p:extLst>
      <p:ext uri="{BB962C8B-B14F-4D97-AF65-F5344CB8AC3E}">
        <p14:creationId xmlns:p14="http://schemas.microsoft.com/office/powerpoint/2010/main" val="86654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625"/>
            <a:ext cx="8229600" cy="592949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초음파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센서 원리 및 응용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외부참고자료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969232"/>
            <a:ext cx="54726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초음파센서</a:t>
            </a:r>
            <a:r>
              <a:rPr lang="en-US" altLang="ko-KR" sz="800" dirty="0"/>
              <a:t>(</a:t>
            </a:r>
            <a:r>
              <a:rPr lang="ko-KR" altLang="en-US" sz="800" dirty="0"/>
              <a:t>원리와 응용</a:t>
            </a:r>
            <a:r>
              <a:rPr lang="en-US" altLang="ko-KR" sz="800" dirty="0"/>
              <a:t>) 2006</a:t>
            </a:r>
            <a:r>
              <a:rPr lang="ko-KR" altLang="en-US" sz="800" dirty="0"/>
              <a:t>년 </a:t>
            </a:r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센서텍주식회사</a:t>
            </a:r>
            <a:r>
              <a:rPr lang="en-US" altLang="ko-KR" sz="800" dirty="0"/>
              <a:t>(</a:t>
            </a:r>
            <a:r>
              <a:rPr lang="en-US" altLang="ko-KR" sz="800" dirty="0">
                <a:hlinkClick r:id="rId2"/>
              </a:rPr>
              <a:t>http://heehiee.codns.com:9000/0_find/67.pdf</a:t>
            </a:r>
            <a:r>
              <a:rPr lang="en-US" altLang="ko-KR" sz="800" dirty="0"/>
              <a:t>)</a:t>
            </a:r>
            <a:endParaRPr lang="en-US" altLang="ko-KR" sz="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044" y="1056464"/>
            <a:ext cx="337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정리</a:t>
            </a: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초음파 센서의 원리를 알아보고 </a:t>
            </a:r>
            <a:r>
              <a:rPr lang="ko-KR" altLang="en-US" dirty="0" err="1"/>
              <a:t>멀티콥터</a:t>
            </a:r>
            <a:r>
              <a:rPr lang="ko-KR" altLang="en-US" dirty="0"/>
              <a:t> 응용에 필요한 초음파의 거리측정 관련 특성을 파악한다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초음파 전달 속도에 영향을 주는 요소 </a:t>
            </a:r>
            <a:endParaRPr lang="en-US" altLang="ko-KR" dirty="0"/>
          </a:p>
          <a:p>
            <a:pPr lvl="2"/>
            <a:r>
              <a:rPr lang="ko-KR" altLang="en-US" dirty="0"/>
              <a:t>온도</a:t>
            </a:r>
            <a:r>
              <a:rPr lang="en-US" altLang="ko-KR" dirty="0"/>
              <a:t>,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기압</a:t>
            </a:r>
            <a:r>
              <a:rPr lang="en-US" altLang="ko-KR" dirty="0"/>
              <a:t>, </a:t>
            </a:r>
            <a:r>
              <a:rPr lang="ko-KR" altLang="en-US" dirty="0" err="1"/>
              <a:t>온도차에</a:t>
            </a:r>
            <a:r>
              <a:rPr lang="ko-KR" altLang="en-US" dirty="0"/>
              <a:t> 따른 공기의 밀도변화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초음파 전달 거리에 영향을 주는 요소</a:t>
            </a:r>
            <a:endParaRPr lang="en-US" altLang="ko-KR" dirty="0"/>
          </a:p>
          <a:p>
            <a:pPr lvl="2"/>
            <a:r>
              <a:rPr lang="ko-KR" altLang="en-US" dirty="0"/>
              <a:t>주파수가 낮을수록 </a:t>
            </a:r>
            <a:r>
              <a:rPr lang="ko-KR" altLang="en-US" dirty="0" err="1"/>
              <a:t>멀리전달되나</a:t>
            </a:r>
            <a:r>
              <a:rPr lang="ko-KR" altLang="en-US" dirty="0"/>
              <a:t> 지향성이 나빠지고 정확도가 떨어진다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감지영역에 영향을 주는 요소 </a:t>
            </a:r>
            <a:endParaRPr lang="en-US" altLang="ko-KR" dirty="0"/>
          </a:p>
          <a:p>
            <a:pPr lvl="2"/>
            <a:r>
              <a:rPr lang="ko-KR" altLang="en-US" dirty="0" err="1"/>
              <a:t>반사면의</a:t>
            </a:r>
            <a:r>
              <a:rPr lang="ko-KR" altLang="en-US" dirty="0"/>
              <a:t> 재질</a:t>
            </a:r>
            <a:r>
              <a:rPr lang="en-US" altLang="ko-KR" dirty="0"/>
              <a:t>(</a:t>
            </a:r>
            <a:r>
              <a:rPr lang="ko-KR" altLang="en-US" dirty="0" err="1"/>
              <a:t>음향임피던스</a:t>
            </a:r>
            <a:r>
              <a:rPr lang="en-US" altLang="ko-KR" dirty="0"/>
              <a:t>), </a:t>
            </a:r>
            <a:r>
              <a:rPr lang="ko-KR" altLang="en-US" dirty="0"/>
              <a:t>반사형상</a:t>
            </a:r>
            <a:r>
              <a:rPr lang="en-US" altLang="ko-KR" dirty="0"/>
              <a:t>, </a:t>
            </a:r>
            <a:r>
              <a:rPr lang="ko-KR" altLang="en-US" dirty="0"/>
              <a:t>입사각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7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625"/>
            <a:ext cx="8229600" cy="592949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초음파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센서 원리 및 응용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외부참고자료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457200" y="1347615"/>
            <a:ext cx="8229600" cy="3562456"/>
          </a:xfrm>
        </p:spPr>
        <p:txBody>
          <a:bodyPr>
            <a:no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초음파의 정의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진동수가 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매초 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만회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(20Khz) 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이상인 소리로서 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          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인간이 들을 수 없는 음파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초음파의 전파 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음파는 세로파이며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소밀파이다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초음파의 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음속 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: 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  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969232"/>
            <a:ext cx="54726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초음파센서</a:t>
            </a:r>
            <a:r>
              <a:rPr lang="en-US" altLang="ko-KR" sz="800" dirty="0"/>
              <a:t>(</a:t>
            </a:r>
            <a:r>
              <a:rPr lang="ko-KR" altLang="en-US" sz="800" dirty="0"/>
              <a:t>원리와 응용</a:t>
            </a:r>
            <a:r>
              <a:rPr lang="en-US" altLang="ko-KR" sz="800" dirty="0"/>
              <a:t>) 2006</a:t>
            </a:r>
            <a:r>
              <a:rPr lang="ko-KR" altLang="en-US" sz="800" dirty="0"/>
              <a:t>년 </a:t>
            </a:r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센서텍주식회사</a:t>
            </a:r>
            <a:r>
              <a:rPr lang="en-US" altLang="ko-KR" sz="800" dirty="0"/>
              <a:t>(</a:t>
            </a:r>
            <a:r>
              <a:rPr lang="en-US" altLang="ko-KR" sz="800" dirty="0">
                <a:hlinkClick r:id="rId2"/>
              </a:rPr>
              <a:t>http://heehiee.codns.com:9000/0_find/67.pdf</a:t>
            </a:r>
            <a:r>
              <a:rPr lang="en-US" altLang="ko-KR" sz="800" dirty="0"/>
              <a:t>)</a:t>
            </a:r>
            <a:endParaRPr lang="en-US" altLang="ko-KR" sz="8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66" y="3363838"/>
            <a:ext cx="4810811" cy="167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8045" y="105646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초음파의 개요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51670"/>
            <a:ext cx="3226858" cy="122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0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625"/>
            <a:ext cx="8229600" cy="592949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초음파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센서 원리 및 응용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외부참고자료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467544" y="1563638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초음파의 굴절 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100" dirty="0" err="1" smtClean="0">
                <a:latin typeface="휴먼모음T" pitchFamily="18" charset="-127"/>
                <a:ea typeface="휴먼모음T" pitchFamily="18" charset="-127"/>
              </a:rPr>
              <a:t>초음파전달시</a:t>
            </a: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매질이 변경될 경우 굴절된다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900" dirty="0" smtClean="0">
                <a:latin typeface="휴먼모음T" pitchFamily="18" charset="-127"/>
                <a:ea typeface="휴먼모음T" pitchFamily="18" charset="-127"/>
              </a:rPr>
              <a:t>기체와 고체의 밀도차이가 크므로 초음파는 대부분 반사된다</a:t>
            </a:r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548640" lvl="2" indent="0">
              <a:buNone/>
            </a:pPr>
            <a:r>
              <a:rPr lang="en-US" altLang="ko-KR" sz="700" dirty="0" smtClean="0">
                <a:latin typeface="휴먼모음T" pitchFamily="18" charset="-127"/>
                <a:ea typeface="휴먼모음T" pitchFamily="18" charset="-127"/>
              </a:rPr>
              <a:t>&lt;= </a:t>
            </a:r>
            <a:r>
              <a:rPr lang="ko-KR" altLang="en-US" sz="700" dirty="0" smtClean="0">
                <a:latin typeface="휴먼모음T" pitchFamily="18" charset="-127"/>
                <a:ea typeface="휴먼모음T" pitchFamily="18" charset="-127"/>
              </a:rPr>
              <a:t>거리나 두께 측정에 사용한다</a:t>
            </a:r>
            <a:r>
              <a:rPr lang="en-US" altLang="ko-KR" sz="7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900" dirty="0" smtClean="0">
                <a:latin typeface="휴먼모음T" pitchFamily="18" charset="-127"/>
                <a:ea typeface="휴먼모음T" pitchFamily="18" charset="-127"/>
              </a:rPr>
              <a:t>초음파는 온도나 밀도의 변화에 의해서도 굴절 현상이 발생한다</a:t>
            </a:r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900" dirty="0" smtClean="0">
                <a:latin typeface="휴먼모음T" pitchFamily="18" charset="-127"/>
                <a:ea typeface="휴먼모음T" pitchFamily="18" charset="-127"/>
              </a:rPr>
              <a:t>참고</a:t>
            </a:r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900" dirty="0" smtClean="0">
                <a:latin typeface="휴먼모음T" pitchFamily="18" charset="-127"/>
                <a:ea typeface="휴먼모음T" pitchFamily="18" charset="-127"/>
              </a:rPr>
              <a:t>야간에 소리가 더 멀리 들리는 이유</a:t>
            </a:r>
            <a:endParaRPr lang="en-US" altLang="ko-KR" sz="900" dirty="0" smtClean="0">
              <a:latin typeface="휴먼모음T" pitchFamily="18" charset="-127"/>
              <a:ea typeface="휴먼모음T" pitchFamily="18" charset="-127"/>
            </a:endParaRPr>
          </a:p>
          <a:p>
            <a:pPr lvl="2">
              <a:buFont typeface="Wingdings" pitchFamily="2" charset="2"/>
              <a:buChar char="§"/>
            </a:pPr>
            <a:r>
              <a:rPr lang="ko-KR" altLang="en-US" sz="700" dirty="0" smtClean="0">
                <a:latin typeface="휴먼모음T" pitchFamily="18" charset="-127"/>
                <a:ea typeface="휴먼모음T" pitchFamily="18" charset="-127"/>
              </a:rPr>
              <a:t>주간에는 지표가 더워지고 상공이 차며</a:t>
            </a:r>
            <a:r>
              <a:rPr lang="en-US" altLang="ko-KR" sz="700" dirty="0" smtClean="0">
                <a:latin typeface="휴먼모음T" pitchFamily="18" charset="-127"/>
                <a:ea typeface="휴먼모음T" pitchFamily="18" charset="-127"/>
              </a:rPr>
              <a:t>( </a:t>
            </a:r>
            <a:r>
              <a:rPr lang="ko-KR" altLang="en-US" sz="700" dirty="0" smtClean="0">
                <a:latin typeface="휴먼모음T" pitchFamily="18" charset="-127"/>
                <a:ea typeface="휴먼모음T" pitchFamily="18" charset="-127"/>
              </a:rPr>
              <a:t>즉 상공이 밀도 높음</a:t>
            </a:r>
            <a:r>
              <a:rPr lang="en-US" altLang="ko-KR" sz="700" dirty="0" smtClean="0">
                <a:latin typeface="휴먼모음T" pitchFamily="18" charset="-127"/>
                <a:ea typeface="휴먼모음T" pitchFamily="18" charset="-127"/>
              </a:rPr>
              <a:t>) ⇒ </a:t>
            </a:r>
            <a:r>
              <a:rPr lang="ko-KR" altLang="en-US" sz="700" dirty="0" smtClean="0">
                <a:latin typeface="휴먼모음T" pitchFamily="18" charset="-127"/>
                <a:ea typeface="휴먼모음T" pitchFamily="18" charset="-127"/>
              </a:rPr>
              <a:t>음이 </a:t>
            </a:r>
            <a:r>
              <a:rPr lang="ko-KR" altLang="en-US" sz="700" dirty="0" err="1" smtClean="0">
                <a:latin typeface="휴먼모음T" pitchFamily="18" charset="-127"/>
                <a:ea typeface="휴먼모음T" pitchFamily="18" charset="-127"/>
              </a:rPr>
              <a:t>하늘쪽으로</a:t>
            </a:r>
            <a:r>
              <a:rPr lang="ko-KR" altLang="en-US" sz="700" dirty="0" smtClean="0">
                <a:latin typeface="휴먼모음T" pitchFamily="18" charset="-127"/>
                <a:ea typeface="휴먼모음T" pitchFamily="18" charset="-127"/>
              </a:rPr>
              <a:t> 휘어짐 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700" dirty="0" smtClean="0">
                <a:latin typeface="휴먼모음T" pitchFamily="18" charset="-127"/>
                <a:ea typeface="휴먼모음T" pitchFamily="18" charset="-127"/>
              </a:rPr>
              <a:t>야간에는 따뜻한 공기가 상공으로 올라감</a:t>
            </a:r>
            <a:r>
              <a:rPr lang="en-US" altLang="ko-KR" sz="7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700" dirty="0" smtClean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sz="7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700" dirty="0" smtClean="0">
                <a:latin typeface="휴먼모음T" pitchFamily="18" charset="-127"/>
                <a:ea typeface="휴먼모음T" pitchFamily="18" charset="-127"/>
              </a:rPr>
              <a:t>지표가 밀도가 높음</a:t>
            </a:r>
            <a:r>
              <a:rPr lang="en-US" altLang="ko-KR" sz="700" dirty="0" smtClean="0">
                <a:latin typeface="휴먼모음T" pitchFamily="18" charset="-127"/>
                <a:ea typeface="휴먼모음T" pitchFamily="18" charset="-127"/>
              </a:rPr>
              <a:t>) ⇒ </a:t>
            </a:r>
            <a:r>
              <a:rPr lang="ko-KR" altLang="en-US" sz="700" dirty="0" smtClean="0">
                <a:latin typeface="휴먼모음T" pitchFamily="18" charset="-127"/>
                <a:ea typeface="휴먼모음T" pitchFamily="18" charset="-127"/>
              </a:rPr>
              <a:t>음이 지표 근처를 진행 </a:t>
            </a: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초음파의 전달에 영향을 미치는 요소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: </a:t>
            </a:r>
            <a:endParaRPr lang="en-US" altLang="ko-KR" sz="7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 초음파의 음속 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: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900" dirty="0">
                <a:latin typeface="휴먼모음T" pitchFamily="18" charset="-127"/>
                <a:ea typeface="휴먼모음T" pitchFamily="18" charset="-127"/>
              </a:rPr>
              <a:t>초음파는 온도나 밀도의 변화에 의해서도 굴절 현상이 발생한다</a:t>
            </a:r>
            <a:r>
              <a:rPr lang="en-US" altLang="ko-KR" sz="9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9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900" dirty="0">
                <a:latin typeface="휴먼모음T" pitchFamily="18" charset="-127"/>
                <a:ea typeface="휴먼모음T" pitchFamily="18" charset="-127"/>
              </a:rPr>
              <a:t>참고</a:t>
            </a:r>
            <a:r>
              <a:rPr lang="en-US" altLang="ko-KR" sz="90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900" dirty="0">
                <a:latin typeface="휴먼모음T" pitchFamily="18" charset="-127"/>
                <a:ea typeface="휴먼모음T" pitchFamily="18" charset="-127"/>
              </a:rPr>
              <a:t>야간에 소리가 더 멀리 들리는 이유</a:t>
            </a:r>
            <a:endParaRPr lang="en-US" altLang="ko-KR" sz="900" dirty="0">
              <a:latin typeface="휴먼모음T" pitchFamily="18" charset="-127"/>
              <a:ea typeface="휴먼모음T" pitchFamily="18" charset="-127"/>
            </a:endParaRPr>
          </a:p>
          <a:p>
            <a:pPr lvl="2">
              <a:buFont typeface="Wingdings" pitchFamily="2" charset="2"/>
              <a:buChar char="§"/>
            </a:pPr>
            <a:r>
              <a:rPr lang="ko-KR" altLang="en-US" sz="700" dirty="0">
                <a:latin typeface="휴먼모음T" pitchFamily="18" charset="-127"/>
                <a:ea typeface="휴먼모음T" pitchFamily="18" charset="-127"/>
              </a:rPr>
              <a:t>주간에는 지표가 더워지고 상공이 차며</a:t>
            </a:r>
            <a:r>
              <a:rPr lang="en-US" altLang="ko-KR" sz="700" dirty="0">
                <a:latin typeface="휴먼모음T" pitchFamily="18" charset="-127"/>
                <a:ea typeface="휴먼모음T" pitchFamily="18" charset="-127"/>
              </a:rPr>
              <a:t>( </a:t>
            </a:r>
            <a:r>
              <a:rPr lang="ko-KR" altLang="en-US" sz="700" dirty="0">
                <a:latin typeface="휴먼모음T" pitchFamily="18" charset="-127"/>
                <a:ea typeface="휴먼모음T" pitchFamily="18" charset="-127"/>
              </a:rPr>
              <a:t>즉 상공이 밀도 높음</a:t>
            </a:r>
            <a:r>
              <a:rPr lang="en-US" altLang="ko-KR" sz="700" dirty="0">
                <a:latin typeface="휴먼모음T" pitchFamily="18" charset="-127"/>
                <a:ea typeface="휴먼모음T" pitchFamily="18" charset="-127"/>
              </a:rPr>
              <a:t>) ⇒ </a:t>
            </a:r>
            <a:r>
              <a:rPr lang="ko-KR" altLang="en-US" sz="700" dirty="0">
                <a:latin typeface="휴먼모음T" pitchFamily="18" charset="-127"/>
                <a:ea typeface="휴먼모음T" pitchFamily="18" charset="-127"/>
              </a:rPr>
              <a:t>음이 </a:t>
            </a:r>
            <a:r>
              <a:rPr lang="ko-KR" altLang="en-US" sz="700" dirty="0" err="1">
                <a:latin typeface="휴먼모음T" pitchFamily="18" charset="-127"/>
                <a:ea typeface="휴먼모음T" pitchFamily="18" charset="-127"/>
              </a:rPr>
              <a:t>하늘쪽으로</a:t>
            </a:r>
            <a:r>
              <a:rPr lang="ko-KR" altLang="en-US" sz="700" dirty="0">
                <a:latin typeface="휴먼모음T" pitchFamily="18" charset="-127"/>
                <a:ea typeface="휴먼모음T" pitchFamily="18" charset="-127"/>
              </a:rPr>
              <a:t> 휘어짐 </a:t>
            </a: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 </a:t>
            </a: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ko-KR" altLang="en-US" sz="11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969232"/>
            <a:ext cx="54726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초음파센서</a:t>
            </a:r>
            <a:r>
              <a:rPr lang="en-US" altLang="ko-KR" sz="800" dirty="0"/>
              <a:t>(</a:t>
            </a:r>
            <a:r>
              <a:rPr lang="ko-KR" altLang="en-US" sz="800" dirty="0"/>
              <a:t>원리와 응용</a:t>
            </a:r>
            <a:r>
              <a:rPr lang="en-US" altLang="ko-KR" sz="800" dirty="0"/>
              <a:t>) 2006</a:t>
            </a:r>
            <a:r>
              <a:rPr lang="ko-KR" altLang="en-US" sz="800" dirty="0"/>
              <a:t>년 </a:t>
            </a:r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센서텍주식회사</a:t>
            </a:r>
            <a:r>
              <a:rPr lang="en-US" altLang="ko-KR" sz="800" dirty="0"/>
              <a:t>(</a:t>
            </a:r>
            <a:r>
              <a:rPr lang="en-US" altLang="ko-KR" sz="800" dirty="0">
                <a:hlinkClick r:id="rId2"/>
              </a:rPr>
              <a:t>http://heehiee.codns.com:9000/0_find/67.pdf</a:t>
            </a:r>
            <a:r>
              <a:rPr lang="en-US" altLang="ko-KR" sz="800" dirty="0"/>
              <a:t>)</a:t>
            </a:r>
            <a:endParaRPr lang="en-US" altLang="ko-KR" sz="8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04526"/>
            <a:ext cx="379144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8045" y="105646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초음파의 개요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9782"/>
            <a:ext cx="2029713" cy="9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1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625"/>
            <a:ext cx="8229600" cy="592949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초음파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센서 원리 및 응용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외부참고자료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467544" y="1563638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초음파의 전달에 영향을 미치는 주요인자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: 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매질의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음향임피던스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( 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ρC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)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초음파의 전송효율이 </a:t>
            </a:r>
            <a:r>
              <a:rPr lang="ko-KR" altLang="en-US" sz="1000" dirty="0" err="1">
                <a:latin typeface="휴먼모음T" pitchFamily="18" charset="-127"/>
                <a:ea typeface="휴먼모음T" pitchFamily="18" charset="-127"/>
              </a:rPr>
              <a:t>좋으려면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 전달 매질간의 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음향 </a:t>
            </a:r>
            <a:r>
              <a:rPr lang="ko-KR" altLang="en-US" sz="1000" dirty="0" err="1">
                <a:latin typeface="휴먼모음T" pitchFamily="18" charset="-127"/>
                <a:ea typeface="휴먼모음T" pitchFamily="18" charset="-127"/>
              </a:rPr>
              <a:t>임피던스의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 차이를 가능한 작게 해야 한다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즉 공기중의 초음파는 공기를 많이 함유하고 있는 물질에 부딪히면 전달이 잘된다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반사되기 어렵다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물과 공기의 </a:t>
            </a:r>
            <a:r>
              <a:rPr lang="ko-KR" altLang="en-US" sz="1000" dirty="0" err="1">
                <a:latin typeface="휴먼모음T" pitchFamily="18" charset="-127"/>
                <a:ea typeface="휴먼모음T" pitchFamily="18" charset="-127"/>
              </a:rPr>
              <a:t>경계면에서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 약 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30[dB] 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정도 감쇄된다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, 1000[W]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의 음향에너지를 넣어도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1[W]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만 통과 된다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. 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주파수</a:t>
            </a:r>
            <a:endParaRPr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900" dirty="0" smtClean="0">
                <a:latin typeface="휴먼모음T" pitchFamily="18" charset="-127"/>
                <a:ea typeface="휴먼모음T" pitchFamily="18" charset="-127"/>
              </a:rPr>
              <a:t>주파수가 높을수록 지향성이 증가하여 정확도가 증가한다</a:t>
            </a:r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900" dirty="0" smtClean="0">
                <a:latin typeface="휴먼모음T" pitchFamily="18" charset="-127"/>
                <a:ea typeface="휴먼모음T" pitchFamily="18" charset="-127"/>
              </a:rPr>
              <a:t>주파수가 </a:t>
            </a:r>
            <a:r>
              <a:rPr lang="ko-KR" altLang="en-US" sz="900" dirty="0" err="1" smtClean="0">
                <a:latin typeface="휴먼모음T" pitchFamily="18" charset="-127"/>
                <a:ea typeface="휴먼모음T" pitchFamily="18" charset="-127"/>
              </a:rPr>
              <a:t>낮을수록원거리측정에</a:t>
            </a:r>
            <a:r>
              <a:rPr lang="ko-KR" altLang="en-US" sz="900" dirty="0" smtClean="0">
                <a:latin typeface="휴먼모음T" pitchFamily="18" charset="-127"/>
                <a:ea typeface="휴먼모음T" pitchFamily="18" charset="-127"/>
              </a:rPr>
              <a:t> 유리하다</a:t>
            </a:r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9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969232"/>
            <a:ext cx="54726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초음파센서</a:t>
            </a:r>
            <a:r>
              <a:rPr lang="en-US" altLang="ko-KR" sz="800" dirty="0"/>
              <a:t>(</a:t>
            </a:r>
            <a:r>
              <a:rPr lang="ko-KR" altLang="en-US" sz="800" dirty="0"/>
              <a:t>원리와 응용</a:t>
            </a:r>
            <a:r>
              <a:rPr lang="en-US" altLang="ko-KR" sz="800" dirty="0"/>
              <a:t>) 2006</a:t>
            </a:r>
            <a:r>
              <a:rPr lang="ko-KR" altLang="en-US" sz="800" dirty="0"/>
              <a:t>년 </a:t>
            </a:r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센서텍주식회사</a:t>
            </a:r>
            <a:r>
              <a:rPr lang="en-US" altLang="ko-KR" sz="800" dirty="0"/>
              <a:t>(</a:t>
            </a:r>
            <a:r>
              <a:rPr lang="en-US" altLang="ko-KR" sz="800" dirty="0">
                <a:hlinkClick r:id="rId2"/>
              </a:rPr>
              <a:t>http://heehiee.codns.com:9000/0_find/67.pdf</a:t>
            </a:r>
            <a:r>
              <a:rPr lang="en-US" altLang="ko-KR" sz="800" dirty="0"/>
              <a:t>)</a:t>
            </a:r>
            <a:endParaRPr lang="en-US" altLang="ko-KR" sz="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045" y="105646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초음파의 개요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07654"/>
            <a:ext cx="2376264" cy="109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91830"/>
            <a:ext cx="25336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9902"/>
            <a:ext cx="31813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4355</TotalTime>
  <Words>1497</Words>
  <Application>Microsoft Office PowerPoint</Application>
  <PresentationFormat>화면 슬라이드 쇼(16:9)</PresentationFormat>
  <Paragraphs>262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투명도</vt:lpstr>
      <vt:lpstr>SkyRover에서 초음파 센서의 응용 </vt:lpstr>
      <vt:lpstr>목차</vt:lpstr>
      <vt:lpstr>멀티콥터에서 센서의 종류 및 역할</vt:lpstr>
      <vt:lpstr>멀티콥터와 지면 사이의 거리 측정 방법</vt:lpstr>
      <vt:lpstr>광학식 센서 거리 측정예시</vt:lpstr>
      <vt:lpstr>초음파 센서 원리 및 응용(외부참고자료)</vt:lpstr>
      <vt:lpstr>초음파 센서 원리 및 응용(외부참고자료)</vt:lpstr>
      <vt:lpstr>초음파 센서 원리 및 응용(외부참고자료)</vt:lpstr>
      <vt:lpstr>초음파 센서 원리 및 응용(외부참고자료)</vt:lpstr>
      <vt:lpstr>초음파 센서 원리 및 응용(외부참고자료)</vt:lpstr>
      <vt:lpstr>초음파 센서 원리 및 응용(외부참고자료)</vt:lpstr>
      <vt:lpstr>초음파 센서 원리 및 응용(외부참고자료)</vt:lpstr>
      <vt:lpstr>초음파 센서 원리 및 응용(외부참고자료)</vt:lpstr>
      <vt:lpstr>초음파 센서 원리 및 응용(외부참고자료)</vt:lpstr>
      <vt:lpstr>초음파 거리 측정 센서 분류</vt:lpstr>
      <vt:lpstr>초음파 거리측정 절차</vt:lpstr>
      <vt:lpstr>SR04 사용 거리 측정 테스트</vt:lpstr>
      <vt:lpstr>SR-04 개요</vt:lpstr>
      <vt:lpstr>SR04 회로 분석</vt:lpstr>
      <vt:lpstr>SR04 구조 분석</vt:lpstr>
      <vt:lpstr>SR04와 Nano보드와 연결</vt:lpstr>
      <vt:lpstr>초음파센서 관련소스</vt:lpstr>
      <vt:lpstr>SkyRover에서 초음파 적용시 보완사항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SkyRover 펌웨어 및 자세제어</dc:title>
  <dc:creator>Windows 사용자</dc:creator>
  <cp:lastModifiedBy>ol</cp:lastModifiedBy>
  <cp:revision>160</cp:revision>
  <dcterms:created xsi:type="dcterms:W3CDTF">2014-11-10T17:46:26Z</dcterms:created>
  <dcterms:modified xsi:type="dcterms:W3CDTF">2014-12-21T17:35:44Z</dcterms:modified>
</cp:coreProperties>
</file>