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73" r:id="rId6"/>
    <p:sldId id="264" r:id="rId7"/>
    <p:sldId id="265" r:id="rId8"/>
    <p:sldId id="259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61" r:id="rId18"/>
    <p:sldId id="274" r:id="rId19"/>
    <p:sldId id="275" r:id="rId20"/>
    <p:sldId id="262" r:id="rId21"/>
    <p:sldId id="277" r:id="rId22"/>
    <p:sldId id="276" r:id="rId23"/>
    <p:sldId id="278" r:id="rId24"/>
    <p:sldId id="280" r:id="rId25"/>
    <p:sldId id="281" r:id="rId26"/>
    <p:sldId id="282" r:id="rId27"/>
    <p:sldId id="279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48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B581C-F4A2-4309-B3D7-C1F9D6211E1D}" type="datetimeFigureOut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F210-8A87-44F1-A534-975C466F7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9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1F210-8A87-44F1-A534-975C466F75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ACE6-88D2-4206-851F-1314E2907E2C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52FE-87E4-4E6F-8E85-816172AAF57C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6673-2B07-4834-9D73-C5D5F9F5F13E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206-02CA-4672-BD99-C29EA514623E}" type="datetime1">
              <a:rPr lang="ko-KR" altLang="en-US" smtClean="0"/>
              <a:t>2014-12-13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11F1-BB93-4FEA-9071-AA11605E4AEC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C2C2-3B99-40E9-8826-AB68B471FB40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698D-3A3D-4B2D-B825-2FE82FF20DAE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8E87-9D8E-4D98-9034-723FF4DDA898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712-4144-4BEC-B9B6-52FB931C408F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E7A7-F672-455A-A56B-916786122B12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CFD0-11F0-4DD9-BD71-B127FF412D1C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626E61-1790-43F1-BDA4-B418CAD5FB48}" type="datetime1">
              <a:rPr lang="ko-KR" altLang="en-US" smtClean="0"/>
              <a:t>2014-12-13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A1BFB98-A6D3-4396-B54F-525D70E0D0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afe.naver.com/openrt/4490" TargetMode="External"/><Relationship Id="rId13" Type="http://schemas.openxmlformats.org/officeDocument/2006/relationships/hyperlink" Target="http://cafe.naver.com/openrt/5107" TargetMode="External"/><Relationship Id="rId18" Type="http://schemas.openxmlformats.org/officeDocument/2006/relationships/hyperlink" Target="http://cafe.naver.com/openrt/5943" TargetMode="External"/><Relationship Id="rId3" Type="http://schemas.openxmlformats.org/officeDocument/2006/relationships/hyperlink" Target="http://cafe.naver.com/openrt/4401" TargetMode="External"/><Relationship Id="rId21" Type="http://schemas.openxmlformats.org/officeDocument/2006/relationships/hyperlink" Target="http://cafe.naver.com/openrt/6760" TargetMode="External"/><Relationship Id="rId7" Type="http://schemas.openxmlformats.org/officeDocument/2006/relationships/hyperlink" Target="http://cafe.naver.com/openrt/4483" TargetMode="External"/><Relationship Id="rId12" Type="http://schemas.openxmlformats.org/officeDocument/2006/relationships/hyperlink" Target="http://cafe.naver.com/openrt/4726" TargetMode="External"/><Relationship Id="rId17" Type="http://schemas.openxmlformats.org/officeDocument/2006/relationships/hyperlink" Target="http://cafe.naver.com/openrt/5548" TargetMode="External"/><Relationship Id="rId2" Type="http://schemas.openxmlformats.org/officeDocument/2006/relationships/hyperlink" Target="http://cafe.naver.com/openrt/4371" TargetMode="External"/><Relationship Id="rId16" Type="http://schemas.openxmlformats.org/officeDocument/2006/relationships/hyperlink" Target="http://cafe.naver.com/openrt/5455" TargetMode="External"/><Relationship Id="rId20" Type="http://schemas.openxmlformats.org/officeDocument/2006/relationships/hyperlink" Target="http://cafe.naver.com/openrt/67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fe.naver.com/openrt/4472" TargetMode="External"/><Relationship Id="rId11" Type="http://schemas.openxmlformats.org/officeDocument/2006/relationships/hyperlink" Target="http://cafe.naver.com/openrt/4605" TargetMode="External"/><Relationship Id="rId5" Type="http://schemas.openxmlformats.org/officeDocument/2006/relationships/hyperlink" Target="http://cafe.naver.com/openrt/4467" TargetMode="External"/><Relationship Id="rId15" Type="http://schemas.openxmlformats.org/officeDocument/2006/relationships/hyperlink" Target="http://cafe.naver.com/openrt/5383" TargetMode="External"/><Relationship Id="rId10" Type="http://schemas.openxmlformats.org/officeDocument/2006/relationships/hyperlink" Target="http://cafe.naver.com/openrt/4518" TargetMode="External"/><Relationship Id="rId19" Type="http://schemas.openxmlformats.org/officeDocument/2006/relationships/hyperlink" Target="http://cafe.naver.com/openrt/6651" TargetMode="External"/><Relationship Id="rId4" Type="http://schemas.openxmlformats.org/officeDocument/2006/relationships/hyperlink" Target="http://cafe.naver.com/openrt/4443" TargetMode="External"/><Relationship Id="rId9" Type="http://schemas.openxmlformats.org/officeDocument/2006/relationships/hyperlink" Target="http://cafe.naver.com/openrt/4491" TargetMode="External"/><Relationship Id="rId14" Type="http://schemas.openxmlformats.org/officeDocument/2006/relationships/hyperlink" Target="http://cafe.naver.com/openrt/5158" TargetMode="External"/><Relationship Id="rId22" Type="http://schemas.openxmlformats.org/officeDocument/2006/relationships/hyperlink" Target="http://cafe.naver.com/openrt/684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000" cap="none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4000" cap="none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4000" cap="none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4000" cap="none" dirty="0" smtClean="0">
                <a:latin typeface="휴먼모음T" pitchFamily="18" charset="-127"/>
                <a:ea typeface="휴먼모음T" pitchFamily="18" charset="-127"/>
              </a:rPr>
              <a:t> 및 자세제어</a:t>
            </a:r>
            <a:endParaRPr lang="ko-KR" altLang="en-US" sz="4000" cap="none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1314450"/>
          </a:xfrm>
        </p:spPr>
        <p:txBody>
          <a:bodyPr>
            <a:normAutofit lnSpcReduction="10000"/>
          </a:bodyPr>
          <a:lstStyle/>
          <a:p>
            <a:pPr algn="ctr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조한철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Baram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2014. 12. 20.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구조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17281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Thread</a:t>
            </a:r>
          </a:p>
          <a:p>
            <a:pPr lvl="1"/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FreeRTOS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를 적용하여 총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개의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Thread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를 구동함 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각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스레드는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독립적으로 동시에 실행되기에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기능을 수행하면서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LCD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표시나 메뉴를 통한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모니터링등이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가능함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제어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Loop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RTOS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가 고려되지 않고 작성되었기 때문에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Thread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의 우선순위를 동일하게 설정함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향후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RTOS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를 고려하여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제어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Loop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를 다시 작성 필요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(RTOS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의 효율적 사용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19672" y="328548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thread_mw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()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" name="구부러진 연결선 4"/>
          <p:cNvCxnSpPr>
            <a:stCxn id="3" idx="2"/>
            <a:endCxn id="3" idx="0"/>
          </p:cNvCxnSpPr>
          <p:nvPr/>
        </p:nvCxnSpPr>
        <p:spPr>
          <a:xfrm rot="5400000" flipH="1">
            <a:off x="1979712" y="3501504"/>
            <a:ext cx="432048" cy="12700"/>
          </a:xfrm>
          <a:prstGeom prst="curvedConnector5">
            <a:avLst>
              <a:gd name="adj1" fmla="val -52911"/>
              <a:gd name="adj2" fmla="val 6335937"/>
              <a:gd name="adj3" fmla="val 152911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707904" y="327283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thread_menu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()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구부러진 연결선 9"/>
          <p:cNvCxnSpPr>
            <a:stCxn id="9" idx="2"/>
            <a:endCxn id="9" idx="0"/>
          </p:cNvCxnSpPr>
          <p:nvPr/>
        </p:nvCxnSpPr>
        <p:spPr>
          <a:xfrm rot="5400000" flipH="1">
            <a:off x="4139952" y="3488862"/>
            <a:ext cx="432048" cy="12700"/>
          </a:xfrm>
          <a:prstGeom prst="curvedConnector5">
            <a:avLst>
              <a:gd name="adj1" fmla="val -52911"/>
              <a:gd name="adj2" fmla="val 6902929"/>
              <a:gd name="adj3" fmla="val 152911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012160" y="328548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 err="1" smtClean="0">
                <a:latin typeface="휴먼모음T" pitchFamily="18" charset="-127"/>
                <a:ea typeface="휴먼모음T" pitchFamily="18" charset="-127"/>
              </a:rPr>
              <a:t>thread_lcd</a:t>
            </a:r>
            <a:r>
              <a:rPr lang="en-US" altLang="ko-KR" sz="1100" dirty="0" smtClean="0">
                <a:latin typeface="휴먼모음T" pitchFamily="18" charset="-127"/>
                <a:ea typeface="휴먼모음T" pitchFamily="18" charset="-127"/>
              </a:rPr>
              <a:t>()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4" name="구부러진 연결선 13"/>
          <p:cNvCxnSpPr>
            <a:stCxn id="13" idx="2"/>
            <a:endCxn id="13" idx="0"/>
          </p:cNvCxnSpPr>
          <p:nvPr/>
        </p:nvCxnSpPr>
        <p:spPr>
          <a:xfrm rot="5400000" flipH="1">
            <a:off x="6444208" y="3501504"/>
            <a:ext cx="432048" cy="12700"/>
          </a:xfrm>
          <a:prstGeom prst="curvedConnector5">
            <a:avLst>
              <a:gd name="adj1" fmla="val -52911"/>
              <a:gd name="adj2" fmla="val 6902929"/>
              <a:gd name="adj3" fmla="val 152911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 txBox="1">
            <a:spLocks/>
          </p:cNvSpPr>
          <p:nvPr/>
        </p:nvSpPr>
        <p:spPr>
          <a:xfrm>
            <a:off x="1475656" y="4083918"/>
            <a:ext cx="160765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제어 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Loop</a:t>
            </a:r>
          </a:p>
          <a:p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통신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모터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센서 관리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491880" y="4083918"/>
            <a:ext cx="201622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USB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통신을 이용한 메뉴 기능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블루투스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설정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센서 모니터링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기능 설정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868144" y="4083918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U8glib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를 사용한 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LCD 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표시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구조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720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제어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Loop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043608" y="1707654"/>
            <a:ext cx="26642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 err="1"/>
              <a:t>rcReady</a:t>
            </a:r>
            <a:r>
              <a:rPr lang="en-US" altLang="ko-KR" sz="1100" dirty="0"/>
              <a:t> = </a:t>
            </a:r>
            <a:r>
              <a:rPr lang="en-US" altLang="ko-KR" sz="1100" dirty="0" err="1"/>
              <a:t>hexairbotFrameComplete</a:t>
            </a:r>
            <a:r>
              <a:rPr lang="en-US" altLang="ko-KR" sz="1100" dirty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2211710"/>
            <a:ext cx="26642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computeRC</a:t>
            </a:r>
            <a:r>
              <a:rPr lang="en-US" altLang="ko-KR" sz="1100" dirty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  <a:endCxn id="9" idx="0"/>
          </p:cNvCxnSpPr>
          <p:nvPr/>
        </p:nvCxnSpPr>
        <p:spPr>
          <a:xfrm>
            <a:off x="2375756" y="1995686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4108294" y="1707654"/>
            <a:ext cx="4712177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블루투스로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조종 데이터가 수신되었는지 검사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108295" y="2211710"/>
            <a:ext cx="4712177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수신된 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조종값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롤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피치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요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스로틀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AUX1,AUX2,AUX3,AUX4)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lang="en-US" altLang="ko-KR" sz="1000" dirty="0" err="1">
                <a:latin typeface="휴먼모음T" pitchFamily="18" charset="-127"/>
                <a:ea typeface="휴먼모음T" pitchFamily="18" charset="-127"/>
              </a:rPr>
              <a:t>rcData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[] 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배열에 저장 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217545"/>
            <a:ext cx="5760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50Hz</a:t>
            </a:r>
            <a:endParaRPr lang="ko-KR" altLang="en-US" sz="1000" dirty="0"/>
          </a:p>
        </p:txBody>
      </p:sp>
      <p:sp>
        <p:nvSpPr>
          <p:cNvPr id="11" name="왼쪽 중괄호 10"/>
          <p:cNvSpPr/>
          <p:nvPr/>
        </p:nvSpPr>
        <p:spPr>
          <a:xfrm>
            <a:off x="827584" y="2175734"/>
            <a:ext cx="144016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2715766"/>
            <a:ext cx="2664296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/>
              <a:t>  </a:t>
            </a:r>
            <a:r>
              <a:rPr lang="en-US" altLang="ko-KR" sz="1100" dirty="0" err="1"/>
              <a:t>computeIMU</a:t>
            </a:r>
            <a:r>
              <a:rPr lang="en-US" altLang="ko-KR" sz="1100" dirty="0" smtClean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108295" y="2715766"/>
            <a:ext cx="4712177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가속도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자이로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지자계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센서로 부터 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자세값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계산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3" name="직선 화살표 연결선 22"/>
          <p:cNvCxnSpPr>
            <a:stCxn id="9" idx="2"/>
            <a:endCxn id="20" idx="0"/>
          </p:cNvCxnSpPr>
          <p:nvPr/>
        </p:nvCxnSpPr>
        <p:spPr>
          <a:xfrm>
            <a:off x="2375756" y="2499742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043608" y="3219822"/>
            <a:ext cx="26642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annexCode</a:t>
            </a:r>
            <a:r>
              <a:rPr lang="en-US" altLang="ko-KR" sz="1100" dirty="0" smtClean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108295" y="3219822"/>
            <a:ext cx="4712177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수신된 </a:t>
            </a:r>
            <a:r>
              <a:rPr lang="ko-KR" altLang="en-US" sz="1000" dirty="0" err="1" smtClean="0">
                <a:latin typeface="휴먼모음T" pitchFamily="18" charset="-127"/>
                <a:ea typeface="휴먼모음T" pitchFamily="18" charset="-127"/>
              </a:rPr>
              <a:t>조종값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000" dirty="0" err="1">
                <a:latin typeface="휴먼모음T" pitchFamily="18" charset="-127"/>
                <a:ea typeface="휴먼모음T" pitchFamily="18" charset="-127"/>
              </a:rPr>
              <a:t>rcData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[]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의 범위는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1000~2000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이며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중립은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1500), 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제어범위 값 </a:t>
            </a:r>
            <a:r>
              <a:rPr lang="en-US" altLang="ko-KR" sz="1000" dirty="0" err="1" smtClean="0">
                <a:latin typeface="휴먼모음T" pitchFamily="18" charset="-127"/>
                <a:ea typeface="휴먼모음T" pitchFamily="18" charset="-127"/>
              </a:rPr>
              <a:t>rcCommand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[]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에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0~500 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값으로 변환 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2375756" y="2967794"/>
            <a:ext cx="0" cy="25202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043608" y="3723878"/>
            <a:ext cx="266429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pid_controller</a:t>
            </a:r>
            <a:r>
              <a:rPr lang="en-US" altLang="ko-KR" sz="1100" dirty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27934"/>
            <a:ext cx="266429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mixTable</a:t>
            </a:r>
            <a:r>
              <a:rPr lang="en-US" altLang="ko-KR" sz="1100" dirty="0" smtClean="0"/>
              <a:t>();</a:t>
            </a:r>
          </a:p>
          <a:p>
            <a:pPr algn="ctr"/>
            <a:r>
              <a:rPr lang="en-US" altLang="ko-KR" sz="1100" dirty="0" err="1"/>
              <a:t>writeServos</a:t>
            </a:r>
            <a:r>
              <a:rPr lang="en-US" altLang="ko-KR" sz="1100" dirty="0" smtClean="0"/>
              <a:t>();</a:t>
            </a:r>
          </a:p>
          <a:p>
            <a:pPr algn="ctr"/>
            <a:r>
              <a:rPr lang="en-US" altLang="ko-KR" sz="1100" dirty="0" err="1"/>
              <a:t>writeMotors</a:t>
            </a:r>
            <a:r>
              <a:rPr lang="en-US" altLang="ko-KR" sz="1100" dirty="0"/>
              <a:t>();</a:t>
            </a:r>
            <a:endParaRPr lang="ko-KR" altLang="en-US" sz="11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0" name="직선 화살표 연결선 39"/>
          <p:cNvCxnSpPr>
            <a:stCxn id="25" idx="2"/>
            <a:endCxn id="32" idx="0"/>
          </p:cNvCxnSpPr>
          <p:nvPr/>
        </p:nvCxnSpPr>
        <p:spPr>
          <a:xfrm>
            <a:off x="2375756" y="3507854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33" idx="0"/>
          </p:cNvCxnSpPr>
          <p:nvPr/>
        </p:nvCxnSpPr>
        <p:spPr>
          <a:xfrm>
            <a:off x="2375756" y="4011910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2"/>
          <p:cNvSpPr txBox="1">
            <a:spLocks/>
          </p:cNvSpPr>
          <p:nvPr/>
        </p:nvSpPr>
        <p:spPr>
          <a:xfrm>
            <a:off x="4108295" y="3723878"/>
            <a:ext cx="4712177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err="1" smtClean="0">
                <a:latin typeface="휴먼모음T" pitchFamily="18" charset="-127"/>
                <a:ea typeface="휴먼모음T" pitchFamily="18" charset="-127"/>
              </a:rPr>
              <a:t>rcCommnad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[]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값을 기준으로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PID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제어에 따른 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제어량값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 계산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4108295" y="4227934"/>
            <a:ext cx="471217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기체 종류에 따라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PID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제어를 통해 나온 </a:t>
            </a:r>
            <a:r>
              <a:rPr lang="ko-KR" altLang="en-US" sz="1000" dirty="0" err="1">
                <a:latin typeface="휴먼모음T" pitchFamily="18" charset="-127"/>
                <a:ea typeface="휴먼모음T" pitchFamily="18" charset="-127"/>
              </a:rPr>
              <a:t>제어량은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 모터 </a:t>
            </a:r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PWM</a:t>
            </a:r>
            <a:r>
              <a:rPr lang="ko-KR" altLang="en-US" sz="1000" dirty="0">
                <a:latin typeface="휴먼모음T" pitchFamily="18" charset="-127"/>
                <a:ea typeface="휴먼모음T" pitchFamily="18" charset="-127"/>
              </a:rPr>
              <a:t>으로 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변환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PWM</a:t>
            </a:r>
            <a:r>
              <a:rPr lang="ko-KR" altLang="en-US" sz="1000" dirty="0" smtClean="0">
                <a:latin typeface="휴먼모음T" pitchFamily="18" charset="-127"/>
                <a:ea typeface="휴먼모음T" pitchFamily="18" charset="-127"/>
              </a:rPr>
              <a:t>값에 따른 모터 구동</a:t>
            </a:r>
            <a:endParaRPr lang="en-US" altLang="ko-KR" sz="10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0" name="꺾인 연결선 49"/>
          <p:cNvCxnSpPr>
            <a:stCxn id="33" idx="3"/>
            <a:endCxn id="3" idx="3"/>
          </p:cNvCxnSpPr>
          <p:nvPr/>
        </p:nvCxnSpPr>
        <p:spPr>
          <a:xfrm flipV="1">
            <a:off x="3707904" y="1851670"/>
            <a:ext cx="12700" cy="2664296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32480" y="3588870"/>
            <a:ext cx="5760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280Hz</a:t>
            </a:r>
            <a:endParaRPr lang="ko-KR" altLang="en-US" sz="1000" dirty="0"/>
          </a:p>
        </p:txBody>
      </p:sp>
      <p:sp>
        <p:nvSpPr>
          <p:cNvPr id="53" name="왼쪽 중괄호 52"/>
          <p:cNvSpPr/>
          <p:nvPr/>
        </p:nvSpPr>
        <p:spPr>
          <a:xfrm>
            <a:off x="827584" y="2643758"/>
            <a:ext cx="144016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 Roll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7920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Roll</a:t>
            </a:r>
          </a:p>
          <a:p>
            <a:pPr lvl="1"/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멀티콥터가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좌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우로 회전하는 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47664" y="2787774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23728" y="2499742"/>
            <a:ext cx="0" cy="296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으로 구부러진 화살표 29"/>
          <p:cNvSpPr/>
          <p:nvPr/>
        </p:nvSpPr>
        <p:spPr>
          <a:xfrm>
            <a:off x="1030441" y="2355726"/>
            <a:ext cx="504056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1005192" y="3399842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(-)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왼쪽으로 구부러진 화살표 30"/>
          <p:cNvSpPr/>
          <p:nvPr/>
        </p:nvSpPr>
        <p:spPr>
          <a:xfrm>
            <a:off x="2699792" y="2355726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2661376" y="3399842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(+)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581256" y="3903898"/>
            <a:ext cx="1262552" cy="32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뒤에서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본모습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211960" y="2535746"/>
            <a:ext cx="1152128" cy="296416"/>
            <a:chOff x="3779912" y="2535746"/>
            <a:chExt cx="1152128" cy="296416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3779912" y="2823778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535746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내용 개체 틀 2"/>
          <p:cNvSpPr txBox="1">
            <a:spLocks/>
          </p:cNvSpPr>
          <p:nvPr/>
        </p:nvSpPr>
        <p:spPr>
          <a:xfrm>
            <a:off x="4644008" y="3399842"/>
            <a:ext cx="523264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5224264" y="2639567"/>
            <a:ext cx="1152128" cy="296416"/>
            <a:chOff x="3779912" y="2535746"/>
            <a:chExt cx="1152128" cy="296416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779912" y="2823778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4355976" y="2535746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내용 개체 틀 2"/>
          <p:cNvSpPr txBox="1">
            <a:spLocks/>
          </p:cNvSpPr>
          <p:nvPr/>
        </p:nvSpPr>
        <p:spPr>
          <a:xfrm>
            <a:off x="5632912" y="3399842"/>
            <a:ext cx="59527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-90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5400000">
            <a:off x="6151984" y="2639567"/>
            <a:ext cx="1152128" cy="296416"/>
            <a:chOff x="3779912" y="2535746"/>
            <a:chExt cx="1152128" cy="29641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779912" y="2823778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4355976" y="2535746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내용 개체 틀 2"/>
          <p:cNvSpPr txBox="1">
            <a:spLocks/>
          </p:cNvSpPr>
          <p:nvPr/>
        </p:nvSpPr>
        <p:spPr>
          <a:xfrm>
            <a:off x="6300192" y="3399842"/>
            <a:ext cx="5952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+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rot="10800000">
            <a:off x="7452320" y="2779390"/>
            <a:ext cx="1152128" cy="296416"/>
            <a:chOff x="3779912" y="2535746"/>
            <a:chExt cx="1152128" cy="29641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79912" y="2823778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4355976" y="2535746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내용 개체 틀 2"/>
          <p:cNvSpPr txBox="1">
            <a:spLocks/>
          </p:cNvSpPr>
          <p:nvPr/>
        </p:nvSpPr>
        <p:spPr>
          <a:xfrm>
            <a:off x="7668344" y="3399842"/>
            <a:ext cx="792088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+180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5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 Pitch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7920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Pitch</a:t>
            </a:r>
          </a:p>
          <a:p>
            <a:pPr lvl="1"/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멀티콥터가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하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로 회전하는 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331640" y="2815394"/>
            <a:ext cx="144016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/>
          <p:cNvSpPr txBox="1">
            <a:spLocks/>
          </p:cNvSpPr>
          <p:nvPr/>
        </p:nvSpPr>
        <p:spPr>
          <a:xfrm>
            <a:off x="1456448" y="2184985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(-)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1456448" y="3039802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(+)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475656" y="3723878"/>
            <a:ext cx="1262552" cy="32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옆에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서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본모습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4716016" y="3399842"/>
            <a:ext cx="523264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내용 개체 틀 2"/>
          <p:cNvSpPr txBox="1">
            <a:spLocks/>
          </p:cNvSpPr>
          <p:nvPr/>
        </p:nvSpPr>
        <p:spPr>
          <a:xfrm>
            <a:off x="5704920" y="3399842"/>
            <a:ext cx="59527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-90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6641024" y="3399842"/>
            <a:ext cx="5952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+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원형 화살표 4"/>
          <p:cNvSpPr/>
          <p:nvPr/>
        </p:nvSpPr>
        <p:spPr>
          <a:xfrm rot="5880234">
            <a:off x="2064778" y="2619717"/>
            <a:ext cx="576064" cy="7920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1847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원형 화살표 32"/>
          <p:cNvSpPr/>
          <p:nvPr/>
        </p:nvSpPr>
        <p:spPr>
          <a:xfrm rot="4995020">
            <a:off x="2046824" y="2023142"/>
            <a:ext cx="576064" cy="7920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18471"/>
              <a:gd name="adj5" fmla="val 12500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4283968" y="2787774"/>
            <a:ext cx="1080120" cy="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002556" y="2355726"/>
            <a:ext cx="0" cy="82809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929056" y="2355726"/>
            <a:ext cx="0" cy="86409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 Yaw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936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Yaw</a:t>
            </a:r>
          </a:p>
          <a:p>
            <a:pPr lvl="1"/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멀티콥터의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수평 움직임으로 우측으로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회전시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+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방향만 있음 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지자계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센서가 활성화 되어 있으면 북쪽이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도이고 그렇지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않은경우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가속도 센서의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축방향이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835696" y="2796158"/>
            <a:ext cx="0" cy="81970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2013304" y="2625756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259632" y="4119922"/>
            <a:ext cx="1262552" cy="32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위에서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본모습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</p:txBody>
      </p:sp>
      <p:sp>
        <p:nvSpPr>
          <p:cNvPr id="5" name="원형 화살표 4"/>
          <p:cNvSpPr/>
          <p:nvPr/>
        </p:nvSpPr>
        <p:spPr>
          <a:xfrm rot="5400000">
            <a:off x="1727684" y="2859782"/>
            <a:ext cx="576064" cy="7920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849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653264" y="2427734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북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2445352" y="3111810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동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63688" y="3165817"/>
            <a:ext cx="162000" cy="1620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1691680" y="3687874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남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149208" y="3111810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서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115616" y="2643758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360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도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6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모터 방향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 Hex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936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Hex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구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성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개의 모터로 구성되며 모터의 방향은 기체의 타입에 따라 결정됨 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Nano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Multiwii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에서 사용되는 모터 방향이 사용됨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95" y="2159874"/>
            <a:ext cx="2840833" cy="242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1763688" y="4731990"/>
            <a:ext cx="1512168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&lt;Hex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구성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05458" y="2404204"/>
            <a:ext cx="2210351" cy="186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위쪽 화살표 2"/>
          <p:cNvSpPr/>
          <p:nvPr/>
        </p:nvSpPr>
        <p:spPr>
          <a:xfrm>
            <a:off x="2339752" y="3023970"/>
            <a:ext cx="288032" cy="5760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>
            <a:off x="5866617" y="3231672"/>
            <a:ext cx="288032" cy="5760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292080" y="4695986"/>
            <a:ext cx="1512168" cy="32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Nano&gt;</a:t>
            </a:r>
          </a:p>
        </p:txBody>
      </p:sp>
    </p:spTree>
    <p:extLst>
      <p:ext uri="{BB962C8B-B14F-4D97-AF65-F5344CB8AC3E}">
        <p14:creationId xmlns:p14="http://schemas.microsoft.com/office/powerpoint/2010/main" val="31245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14" y="2355726"/>
            <a:ext cx="3095938" cy="20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68" y="2581038"/>
            <a:ext cx="2423530" cy="187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모터 방향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QuadX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936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QuadX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구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성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개의 모터가 크로스 형태로 구성됨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대표적인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쿼드콥터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형태 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763688" y="4731990"/>
            <a:ext cx="1512168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&lt;Hex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구성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</p:txBody>
      </p:sp>
      <p:sp>
        <p:nvSpPr>
          <p:cNvPr id="3" name="위쪽 화살표 2"/>
          <p:cNvSpPr/>
          <p:nvPr/>
        </p:nvSpPr>
        <p:spPr>
          <a:xfrm>
            <a:off x="2389240" y="3111782"/>
            <a:ext cx="288032" cy="5760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20344830">
            <a:off x="5767851" y="3147814"/>
            <a:ext cx="288032" cy="57606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292080" y="4695986"/>
            <a:ext cx="1512168" cy="32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Nano&gt;</a:t>
            </a:r>
          </a:p>
        </p:txBody>
      </p:sp>
    </p:spTree>
    <p:extLst>
      <p:ext uri="{BB962C8B-B14F-4D97-AF65-F5344CB8AC3E}">
        <p14:creationId xmlns:p14="http://schemas.microsoft.com/office/powerpoint/2010/main" val="39900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비행모드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811312"/>
              </p:ext>
            </p:extLst>
          </p:nvPr>
        </p:nvGraphicFramePr>
        <p:xfrm>
          <a:off x="827585" y="1885950"/>
          <a:ext cx="7859215" cy="29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43"/>
                <a:gridCol w="1571843"/>
                <a:gridCol w="1571843"/>
                <a:gridCol w="1571843"/>
                <a:gridCol w="1571843"/>
              </a:tblGrid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Mode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자이로</a:t>
                      </a:r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 센서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가속도 센서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기압 센서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지자계</a:t>
                      </a:r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 센서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Acro</a:t>
                      </a:r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/Gyro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Angle/Stable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Horizon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HeadFree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49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Altitude Hold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●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57200" y="120015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비행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모드별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사용 센서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1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수행의 시작/종료 20"/>
          <p:cNvSpPr/>
          <p:nvPr/>
        </p:nvSpPr>
        <p:spPr>
          <a:xfrm rot="19687955">
            <a:off x="2619900" y="2834645"/>
            <a:ext cx="1584176" cy="149625"/>
          </a:xfrm>
          <a:prstGeom prst="flowChartTerminator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비행모드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Acro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/Gyro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95636" y="2535746"/>
            <a:ext cx="216024" cy="792088"/>
            <a:chOff x="1295636" y="2391730"/>
            <a:chExt cx="216024" cy="79208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403648" y="2607754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1295636" y="2391730"/>
              <a:ext cx="216024" cy="21602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1600" y="3327834"/>
            <a:ext cx="93610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19155136">
            <a:off x="1042803" y="2630515"/>
            <a:ext cx="216024" cy="792088"/>
            <a:chOff x="2879812" y="3075806"/>
            <a:chExt cx="216024" cy="79208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87824" y="3291830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2879812" y="3075806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 flipH="1">
            <a:off x="827584" y="2427734"/>
            <a:ext cx="576064" cy="2160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350785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조종기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2627784" y="2820356"/>
            <a:ext cx="1584176" cy="149625"/>
          </a:xfrm>
          <a:prstGeom prst="flowChartTerminator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3347864" y="2835032"/>
            <a:ext cx="144016" cy="1202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483768" y="2895167"/>
            <a:ext cx="144016" cy="49601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349334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683568" y="1995686"/>
            <a:ext cx="3672408" cy="20882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/>
          <p:cNvSpPr/>
          <p:nvPr/>
        </p:nvSpPr>
        <p:spPr>
          <a:xfrm rot="19687955">
            <a:off x="6724356" y="2837420"/>
            <a:ext cx="1584176" cy="149625"/>
          </a:xfrm>
          <a:prstGeom prst="flowChartTerminator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rot="19221252">
            <a:off x="5231898" y="2693594"/>
            <a:ext cx="216024" cy="792088"/>
            <a:chOff x="1295636" y="2391730"/>
            <a:chExt cx="216024" cy="79208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403648" y="2607754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1295636" y="2391730"/>
              <a:ext cx="216024" cy="21602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36096" y="2571750"/>
            <a:ext cx="216024" cy="792088"/>
            <a:chOff x="2879812" y="3075806"/>
            <a:chExt cx="216024" cy="79208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987824" y="3291830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879812" y="3075806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V="1">
            <a:off x="4970269" y="2424959"/>
            <a:ext cx="573839" cy="2908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8064" y="3510629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조종기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순서도: 연결자 37"/>
          <p:cNvSpPr/>
          <p:nvPr/>
        </p:nvSpPr>
        <p:spPr>
          <a:xfrm>
            <a:off x="7452320" y="2837807"/>
            <a:ext cx="144016" cy="1202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020272" y="34961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4788024" y="1998461"/>
            <a:ext cx="3672408" cy="20882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76056" y="3330609"/>
            <a:ext cx="93610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9361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Roll/Pitch/Yaw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축에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자이로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센서로만 자세제어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1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비행모드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– Angle/Stable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 rot="19687955">
            <a:off x="2619900" y="3263918"/>
            <a:ext cx="1584176" cy="149625"/>
          </a:xfrm>
          <a:prstGeom prst="flowChartTerminator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95636" y="2965019"/>
            <a:ext cx="216024" cy="792088"/>
            <a:chOff x="1295636" y="2391730"/>
            <a:chExt cx="216024" cy="79208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403648" y="2607754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1295636" y="2391730"/>
              <a:ext cx="216024" cy="21602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1600" y="3757107"/>
            <a:ext cx="93610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9155136">
            <a:off x="1042803" y="3059788"/>
            <a:ext cx="216024" cy="792088"/>
            <a:chOff x="2879812" y="3075806"/>
            <a:chExt cx="216024" cy="79208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987824" y="3291830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879812" y="3075806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 flipH="1">
            <a:off x="827584" y="2857007"/>
            <a:ext cx="576064" cy="21602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3937127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조종기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2627784" y="3249629"/>
            <a:ext cx="1584176" cy="149625"/>
          </a:xfrm>
          <a:prstGeom prst="flowChartTerminator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3347864" y="3264305"/>
            <a:ext cx="144016" cy="1202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83768" y="3324440"/>
            <a:ext cx="144016" cy="49601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392261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83568" y="2424959"/>
            <a:ext cx="3672408" cy="20882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6724356" y="3266693"/>
            <a:ext cx="1584176" cy="149625"/>
          </a:xfrm>
          <a:prstGeom prst="flowChartTerminator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19221252">
            <a:off x="5231898" y="3122867"/>
            <a:ext cx="216024" cy="792088"/>
            <a:chOff x="1295636" y="2391730"/>
            <a:chExt cx="216024" cy="792088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3648" y="2607754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1295636" y="2391730"/>
              <a:ext cx="216024" cy="21602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6096" y="3001023"/>
            <a:ext cx="216024" cy="792088"/>
            <a:chOff x="2879812" y="3075806"/>
            <a:chExt cx="216024" cy="79208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987824" y="3291830"/>
              <a:ext cx="0" cy="57606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2879812" y="3075806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 flipV="1">
            <a:off x="4970269" y="2854232"/>
            <a:ext cx="573839" cy="2908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8064" y="3939902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조종기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순서도: 연결자 27"/>
          <p:cNvSpPr/>
          <p:nvPr/>
        </p:nvSpPr>
        <p:spPr>
          <a:xfrm>
            <a:off x="7452320" y="3267080"/>
            <a:ext cx="144016" cy="1202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20272" y="3925394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4788024" y="2427734"/>
            <a:ext cx="3672408" cy="20882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76056" y="3759882"/>
            <a:ext cx="93610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467544" y="1203597"/>
            <a:ext cx="8208912" cy="10773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Nano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의 비행 모드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Roll/Pitch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는 가속도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자이로에서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구해진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각도값으로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자세제어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Yaw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자이로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센서값으로만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제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어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구조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자세 및 모터 방향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비행모드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자세제어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4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878904" y="1923678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멀티콥터는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어떻게 수평을 유지할까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76" y="3003798"/>
            <a:ext cx="2006252" cy="161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03798"/>
            <a:ext cx="2089625" cy="161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15557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멀티콥터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움직임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Roll/Pitch/Yaw/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상하 움직임의 전체 합 방향으로 이동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각 이동방향에 대해 제어가 되면 원하는 방향으로 기체 이동이 가능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98393" y="3194163"/>
            <a:ext cx="1475773" cy="743996"/>
            <a:chOff x="1030441" y="2355726"/>
            <a:chExt cx="2173407" cy="936104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547664" y="2787774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2123728" y="2499742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오른쪽으로 구부러진 화살표 5"/>
            <p:cNvSpPr/>
            <p:nvPr/>
          </p:nvSpPr>
          <p:spPr>
            <a:xfrm>
              <a:off x="1030441" y="2355726"/>
              <a:ext cx="504056" cy="93610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왼쪽으로 구부러진 화살표 6"/>
            <p:cNvSpPr/>
            <p:nvPr/>
          </p:nvSpPr>
          <p:spPr>
            <a:xfrm>
              <a:off x="2699792" y="2355726"/>
              <a:ext cx="504056" cy="93610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5816" y="2822035"/>
            <a:ext cx="1224136" cy="1304692"/>
            <a:chOff x="3406570" y="2040238"/>
            <a:chExt cx="1440160" cy="130469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406570" y="2724478"/>
              <a:ext cx="1440160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3531378" y="2094069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3531378" y="2948886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2" name="원형 화살표 11"/>
            <p:cNvSpPr/>
            <p:nvPr/>
          </p:nvSpPr>
          <p:spPr>
            <a:xfrm rot="5880234">
              <a:off x="4139708" y="2528801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218471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원형 화살표 12"/>
            <p:cNvSpPr/>
            <p:nvPr/>
          </p:nvSpPr>
          <p:spPr>
            <a:xfrm rot="4995020">
              <a:off x="4121754" y="1932226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218471"/>
                <a:gd name="adj5" fmla="val 12500"/>
              </a:avLst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04048" y="3012230"/>
            <a:ext cx="1102463" cy="1267967"/>
            <a:chOff x="5868144" y="2283718"/>
            <a:chExt cx="1334560" cy="1440160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6588224" y="2436118"/>
              <a:ext cx="0" cy="81970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원형 화살표 16"/>
            <p:cNvSpPr/>
            <p:nvPr/>
          </p:nvSpPr>
          <p:spPr>
            <a:xfrm rot="5400000">
              <a:off x="6480212" y="2499742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849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516216" y="2805777"/>
              <a:ext cx="162000" cy="1620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6444208" y="3327834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5901736" y="2751770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5868144" y="2283718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4" name="순서도: 처리 23"/>
          <p:cNvSpPr/>
          <p:nvPr/>
        </p:nvSpPr>
        <p:spPr>
          <a:xfrm>
            <a:off x="467544" y="2834123"/>
            <a:ext cx="1728192" cy="13604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2699792" y="2834123"/>
            <a:ext cx="1584176" cy="13604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4788024" y="2834123"/>
            <a:ext cx="1656184" cy="13604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38293" y="3030508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+</a:t>
            </a:r>
            <a:endParaRPr lang="ko-KR" alt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6525" y="3030508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+</a:t>
            </a:r>
            <a:endParaRPr lang="ko-KR" altLang="en-US" sz="6000" dirty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3038059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+</a:t>
            </a:r>
            <a:endParaRPr lang="ko-KR" altLang="en-US" sz="6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7149723" y="3518870"/>
            <a:ext cx="1224136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내용 개체 틀 2"/>
          <p:cNvSpPr txBox="1">
            <a:spLocks/>
          </p:cNvSpPr>
          <p:nvPr/>
        </p:nvSpPr>
        <p:spPr>
          <a:xfrm>
            <a:off x="7255810" y="2888461"/>
            <a:ext cx="64472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7255810" y="3743278"/>
            <a:ext cx="64472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933699" y="2846718"/>
            <a:ext cx="1584176" cy="13604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7578171" y="3621674"/>
            <a:ext cx="32211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7564731" y="2970551"/>
            <a:ext cx="32211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71600" y="42081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&lt;Roll&gt;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1840" y="420818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&lt;Pitch&gt;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3312" y="420818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&lt;Yaw&gt;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36301" y="420818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하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9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79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개의 모터 구동으로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Roll/Pitch/Yaw/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상하 이동 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08072" y="3335850"/>
            <a:ext cx="711877" cy="599084"/>
            <a:chOff x="1030441" y="2355726"/>
            <a:chExt cx="2173407" cy="936104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547664" y="2787774"/>
              <a:ext cx="11521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2123728" y="2499742"/>
              <a:ext cx="0" cy="2964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오른쪽으로 구부러진 화살표 5"/>
            <p:cNvSpPr/>
            <p:nvPr/>
          </p:nvSpPr>
          <p:spPr>
            <a:xfrm>
              <a:off x="1030441" y="2355726"/>
              <a:ext cx="504056" cy="93610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왼쪽으로 구부러진 화살표 6"/>
            <p:cNvSpPr/>
            <p:nvPr/>
          </p:nvSpPr>
          <p:spPr>
            <a:xfrm>
              <a:off x="2699792" y="2355726"/>
              <a:ext cx="504056" cy="93610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92103" y="3252128"/>
            <a:ext cx="648072" cy="759782"/>
            <a:chOff x="3406570" y="2040238"/>
            <a:chExt cx="1440160" cy="130469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406570" y="2724478"/>
              <a:ext cx="1440160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3531378" y="2094069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3531378" y="2948886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2" name="원형 화살표 11"/>
            <p:cNvSpPr/>
            <p:nvPr/>
          </p:nvSpPr>
          <p:spPr>
            <a:xfrm rot="5880234">
              <a:off x="4139708" y="2528801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218471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원형 화살표 12"/>
            <p:cNvSpPr/>
            <p:nvPr/>
          </p:nvSpPr>
          <p:spPr>
            <a:xfrm rot="4995020">
              <a:off x="4121754" y="1932226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218471"/>
                <a:gd name="adj5" fmla="val 12500"/>
              </a:avLst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18857" y="4100746"/>
            <a:ext cx="669190" cy="919276"/>
            <a:chOff x="5868144" y="2283718"/>
            <a:chExt cx="1334560" cy="1440160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6588224" y="2436118"/>
              <a:ext cx="0" cy="81970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원형 화살표 16"/>
            <p:cNvSpPr/>
            <p:nvPr/>
          </p:nvSpPr>
          <p:spPr>
            <a:xfrm rot="5400000">
              <a:off x="6480212" y="2499742"/>
              <a:ext cx="576064" cy="7920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8490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516216" y="2805777"/>
              <a:ext cx="162000" cy="1620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6444208" y="3327834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5901736" y="2751770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5868144" y="2283718"/>
              <a:ext cx="758496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4" name="순서도: 처리 23"/>
          <p:cNvSpPr/>
          <p:nvPr/>
        </p:nvSpPr>
        <p:spPr>
          <a:xfrm>
            <a:off x="5495959" y="3283476"/>
            <a:ext cx="936104" cy="7284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6648087" y="3283476"/>
            <a:ext cx="936104" cy="7284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5495959" y="4150744"/>
            <a:ext cx="936104" cy="6802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160489" y="3202587"/>
            <a:ext cx="64472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648087" y="4140602"/>
            <a:ext cx="948249" cy="6802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845285" y="4139815"/>
            <a:ext cx="612068" cy="638481"/>
            <a:chOff x="4844378" y="2061570"/>
            <a:chExt cx="1224136" cy="116526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4844378" y="2691979"/>
              <a:ext cx="1224136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4950465" y="2061570"/>
              <a:ext cx="644722" cy="396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1828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3" name="아래쪽 화살표 42"/>
            <p:cNvSpPr/>
            <p:nvPr/>
          </p:nvSpPr>
          <p:spPr>
            <a:xfrm>
              <a:off x="5272826" y="2794783"/>
              <a:ext cx="322111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아래쪽 화살표 43"/>
            <p:cNvSpPr/>
            <p:nvPr/>
          </p:nvSpPr>
          <p:spPr>
            <a:xfrm rot="10800000">
              <a:off x="5259386" y="2143660"/>
              <a:ext cx="322111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4" y="3003798"/>
            <a:ext cx="22746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4055799" y="3723878"/>
            <a:ext cx="864096" cy="59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양쪽 대괄호 29"/>
          <p:cNvSpPr/>
          <p:nvPr/>
        </p:nvSpPr>
        <p:spPr>
          <a:xfrm>
            <a:off x="5495959" y="2191604"/>
            <a:ext cx="2088232" cy="720080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Roll</a:t>
            </a:r>
          </a:p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Pitch</a:t>
            </a:r>
          </a:p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Yaw</a:t>
            </a:r>
          </a:p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하</a:t>
            </a:r>
            <a:endParaRPr lang="ko-KR" altLang="en-US" sz="1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475656" y="2191604"/>
            <a:ext cx="2088232" cy="720080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모터속도 빠르게</a:t>
            </a:r>
            <a:endParaRPr lang="en-US" altLang="ko-KR" sz="1200" b="1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모터속도 느리게</a:t>
            </a:r>
            <a:endParaRPr lang="en-US" altLang="ko-KR" sz="12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4067944" y="2335620"/>
            <a:ext cx="864096" cy="59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79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멀티콥터의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움직임에 대한 모터 영향 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2711027" y="3202587"/>
            <a:ext cx="644722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9702"/>
            <a:ext cx="22746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처리 44"/>
          <p:cNvSpPr/>
          <p:nvPr/>
        </p:nvSpPr>
        <p:spPr>
          <a:xfrm>
            <a:off x="596780" y="2534696"/>
            <a:ext cx="662714" cy="109264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처리 45"/>
          <p:cNvSpPr/>
          <p:nvPr/>
        </p:nvSpPr>
        <p:spPr>
          <a:xfrm>
            <a:off x="1746274" y="2559225"/>
            <a:ext cx="662714" cy="109264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3890336" y="3075806"/>
            <a:ext cx="1152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466400" y="2787774"/>
            <a:ext cx="0" cy="296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으로 구부러진 화살표 46"/>
          <p:cNvSpPr/>
          <p:nvPr/>
        </p:nvSpPr>
        <p:spPr>
          <a:xfrm>
            <a:off x="3373113" y="2643758"/>
            <a:ext cx="504056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3347864" y="3687874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(-)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" name="왼쪽으로 구부러진 화살표 48"/>
          <p:cNvSpPr/>
          <p:nvPr/>
        </p:nvSpPr>
        <p:spPr>
          <a:xfrm>
            <a:off x="5042464" y="2643758"/>
            <a:ext cx="50405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내용 개체 틀 2"/>
          <p:cNvSpPr txBox="1">
            <a:spLocks/>
          </p:cNvSpPr>
          <p:nvPr/>
        </p:nvSpPr>
        <p:spPr>
          <a:xfrm>
            <a:off x="5004048" y="3687874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(+)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573144" y="3752667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smtClean="0">
                <a:latin typeface="휴먼모음T" pitchFamily="18" charset="-127"/>
                <a:ea typeface="휴먼모음T" pitchFamily="18" charset="-127"/>
              </a:rPr>
              <a:t>모터속도 느리게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1763688" y="3752667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모터속도 빠르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게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11027" y="3111810"/>
            <a:ext cx="49282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46917"/>
            <a:ext cx="22746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순서도: 처리 53"/>
          <p:cNvSpPr/>
          <p:nvPr/>
        </p:nvSpPr>
        <p:spPr>
          <a:xfrm>
            <a:off x="6501436" y="2541911"/>
            <a:ext cx="662714" cy="109264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처리 54"/>
          <p:cNvSpPr/>
          <p:nvPr/>
        </p:nvSpPr>
        <p:spPr>
          <a:xfrm>
            <a:off x="7650930" y="2566440"/>
            <a:ext cx="662714" cy="109264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6477800" y="3759882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모터속도 빠르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게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7668344" y="3759882"/>
            <a:ext cx="758496" cy="39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모터속도 느리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게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1920" y="393712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&lt;Roll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움직임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52120" y="3075806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54951"/>
              </p:ext>
            </p:extLst>
          </p:nvPr>
        </p:nvGraphicFramePr>
        <p:xfrm>
          <a:off x="755576" y="1851670"/>
          <a:ext cx="7859219" cy="300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43"/>
                <a:gridCol w="785922"/>
                <a:gridCol w="785922"/>
                <a:gridCol w="785922"/>
                <a:gridCol w="785922"/>
                <a:gridCol w="785922"/>
                <a:gridCol w="785922"/>
                <a:gridCol w="785922"/>
                <a:gridCol w="785922"/>
              </a:tblGrid>
              <a:tr h="1440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모터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Roll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Pitch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Yaw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상</a:t>
                      </a:r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하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87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(+)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(-)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(+)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(-)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(+)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(-)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(+)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(-)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FRONT_L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REAR_L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FRONT_R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REAR_R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FRONT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88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REAR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0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b="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+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itchFamily="18" charset="-127"/>
                          <a:ea typeface="휴먼모음T" pitchFamily="18" charset="-127"/>
                        </a:rPr>
                        <a:t>-</a:t>
                      </a:r>
                      <a:endParaRPr lang="ko-KR" altLang="en-US" sz="16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57200" y="120015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움직임 방향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vs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모터속도 방향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8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20015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모터 제어속도 구성요소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51670"/>
            <a:ext cx="777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PWM1 = FRONT_L =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제어량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xRoll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향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+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제어량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xPitch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향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+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제어량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xYaw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향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+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제어량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하방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향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양쪽 대괄호 9"/>
          <p:cNvSpPr/>
          <p:nvPr/>
        </p:nvSpPr>
        <p:spPr>
          <a:xfrm>
            <a:off x="2195736" y="3579862"/>
            <a:ext cx="1584176" cy="10801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Roll, Pitch, Yaw, </a:t>
            </a:r>
            <a:r>
              <a:rPr lang="ko-KR" altLang="en-US" sz="1000" dirty="0" smtClean="0"/>
              <a:t>상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하</a:t>
            </a:r>
            <a:endParaRPr lang="ko-KR" altLang="en-US" sz="1000" dirty="0"/>
          </a:p>
        </p:txBody>
      </p:sp>
      <p:sp>
        <p:nvSpPr>
          <p:cNvPr id="11" name="양쪽 대괄호 10"/>
          <p:cNvSpPr/>
          <p:nvPr/>
        </p:nvSpPr>
        <p:spPr>
          <a:xfrm>
            <a:off x="5508104" y="3569989"/>
            <a:ext cx="1080120" cy="10801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PWM1</a:t>
            </a:r>
          </a:p>
          <a:p>
            <a:pPr algn="ctr"/>
            <a:r>
              <a:rPr lang="en-US" altLang="ko-KR" sz="1000" dirty="0" smtClean="0"/>
              <a:t>PWM2</a:t>
            </a:r>
          </a:p>
          <a:p>
            <a:pPr algn="ctr"/>
            <a:r>
              <a:rPr lang="en-US" altLang="ko-KR" sz="1000" dirty="0" smtClean="0"/>
              <a:t>PWM3</a:t>
            </a:r>
          </a:p>
          <a:p>
            <a:pPr algn="ctr"/>
            <a:r>
              <a:rPr lang="en-US" altLang="ko-KR" sz="1000" dirty="0" smtClean="0"/>
              <a:t>PWM4</a:t>
            </a:r>
          </a:p>
          <a:p>
            <a:pPr algn="ctr"/>
            <a:r>
              <a:rPr lang="en-US" altLang="ko-KR" sz="1000" dirty="0" smtClean="0"/>
              <a:t>PWM5</a:t>
            </a:r>
          </a:p>
          <a:p>
            <a:pPr algn="ctr"/>
            <a:r>
              <a:rPr lang="en-US" altLang="ko-KR" sz="1000" dirty="0" smtClean="0"/>
              <a:t>PWM6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39660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=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양쪽 대괄호 12"/>
          <p:cNvSpPr/>
          <p:nvPr/>
        </p:nvSpPr>
        <p:spPr>
          <a:xfrm>
            <a:off x="3923928" y="3579862"/>
            <a:ext cx="1080120" cy="10801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Roll</a:t>
            </a:r>
          </a:p>
          <a:p>
            <a:pPr algn="ctr"/>
            <a:r>
              <a:rPr lang="en-US" altLang="ko-KR" sz="1000" dirty="0" smtClean="0"/>
              <a:t>Pitch</a:t>
            </a:r>
          </a:p>
          <a:p>
            <a:pPr algn="ctr"/>
            <a:r>
              <a:rPr lang="en-US" altLang="ko-KR" sz="1000" dirty="0" smtClean="0"/>
              <a:t>Yaw</a:t>
            </a:r>
          </a:p>
          <a:p>
            <a:pPr algn="ctr"/>
            <a:r>
              <a:rPr lang="ko-KR" altLang="en-US" sz="1000" dirty="0" smtClean="0"/>
              <a:t>상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하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343584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제어량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6398" y="343584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방향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340622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모터속도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275856" y="2715766"/>
            <a:ext cx="57606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491880" y="2159447"/>
            <a:ext cx="144016" cy="1242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3491880" y="2355726"/>
            <a:ext cx="144016" cy="1242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51720" y="3363838"/>
            <a:ext cx="3096344" cy="144016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>
            <a:off x="1763688" y="3363838"/>
            <a:ext cx="216024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87624" y="393990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Mixer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131590"/>
            <a:ext cx="8280919" cy="3979164"/>
            <a:chOff x="539552" y="1556792"/>
            <a:chExt cx="7995205" cy="4248472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992913" y="3909503"/>
              <a:ext cx="1066919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9552" y="331055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THROTTLE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52" y="3769024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ROLL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9552" y="4129064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PITCH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552" y="4489104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YAW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1" idx="3"/>
            </p:cNvCxnSpPr>
            <p:nvPr/>
          </p:nvCxnSpPr>
          <p:spPr>
            <a:xfrm>
              <a:off x="1315727" y="3433665"/>
              <a:ext cx="5280882" cy="769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1763688" y="3790730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802959" y="3909503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26" idx="2"/>
            </p:cNvCxnSpPr>
            <p:nvPr/>
          </p:nvCxnSpPr>
          <p:spPr>
            <a:xfrm>
              <a:off x="1110542" y="3898742"/>
              <a:ext cx="65314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051720" y="415185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090991" y="427063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3" idx="3"/>
              <a:endCxn id="29" idx="2"/>
            </p:cNvCxnSpPr>
            <p:nvPr/>
          </p:nvCxnSpPr>
          <p:spPr>
            <a:xfrm>
              <a:off x="1070467" y="4252175"/>
              <a:ext cx="981253" cy="769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379013" y="451189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3" name="직선 화살표 연결선 32"/>
            <p:cNvCxnSpPr>
              <a:endCxn id="32" idx="2"/>
            </p:cNvCxnSpPr>
            <p:nvPr/>
          </p:nvCxnSpPr>
          <p:spPr>
            <a:xfrm>
              <a:off x="1110542" y="4619909"/>
              <a:ext cx="126847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411760" y="462474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26" idx="0"/>
            </p:cNvCxnSpPr>
            <p:nvPr/>
          </p:nvCxnSpPr>
          <p:spPr>
            <a:xfrm>
              <a:off x="1871700" y="3166538"/>
              <a:ext cx="0" cy="62419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6200000">
              <a:off x="1418020" y="2586410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ROLL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측정값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159640" y="3166538"/>
              <a:ext cx="0" cy="9625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1691228" y="2570172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PITCH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측정값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2483584" y="3176749"/>
              <a:ext cx="0" cy="131235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6200000">
              <a:off x="2073297" y="2590790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YAW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측정값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37257" y="3788253"/>
              <a:ext cx="96693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ROLL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오차값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280945" y="4246658"/>
              <a:ext cx="77888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37257" y="4144453"/>
              <a:ext cx="91884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PITCH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오차값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37257" y="4504493"/>
              <a:ext cx="96693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YAW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오차값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2627784" y="4606698"/>
              <a:ext cx="43204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28597" y="3790730"/>
              <a:ext cx="8557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latin typeface="휴먼모음T" pitchFamily="18" charset="-127"/>
                  <a:ea typeface="휴먼모음T" pitchFamily="18" charset="-127"/>
                </a:rPr>
                <a:t>PID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제어기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47" name="직선 화살표 연결선 46"/>
            <p:cNvCxnSpPr>
              <a:stCxn id="41" idx="3"/>
              <a:endCxn id="46" idx="1"/>
            </p:cNvCxnSpPr>
            <p:nvPr/>
          </p:nvCxnSpPr>
          <p:spPr>
            <a:xfrm>
              <a:off x="4104188" y="3911364"/>
              <a:ext cx="224409" cy="247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20212" y="4144453"/>
              <a:ext cx="8557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latin typeface="휴먼모음T" pitchFamily="18" charset="-127"/>
                  <a:ea typeface="휴먼모음T" pitchFamily="18" charset="-127"/>
                </a:rPr>
                <a:t>PID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제어기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49" name="직선 화살표 연결선 48"/>
            <p:cNvCxnSpPr>
              <a:stCxn id="43" idx="3"/>
              <a:endCxn id="48" idx="1"/>
            </p:cNvCxnSpPr>
            <p:nvPr/>
          </p:nvCxnSpPr>
          <p:spPr>
            <a:xfrm>
              <a:off x="4056098" y="4267564"/>
              <a:ext cx="26411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320212" y="4504493"/>
              <a:ext cx="85571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latin typeface="휴먼모음T" pitchFamily="18" charset="-127"/>
                  <a:ea typeface="휴먼모음T" pitchFamily="18" charset="-127"/>
                </a:rPr>
                <a:t>PID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제어기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51" name="직선 화살표 연결선 50"/>
            <p:cNvCxnSpPr>
              <a:stCxn id="44" idx="3"/>
              <a:endCxn id="50" idx="1"/>
            </p:cNvCxnSpPr>
            <p:nvPr/>
          </p:nvCxnSpPr>
          <p:spPr>
            <a:xfrm>
              <a:off x="4104188" y="4627604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6" idx="3"/>
            </p:cNvCxnSpPr>
            <p:nvPr/>
          </p:nvCxnSpPr>
          <p:spPr>
            <a:xfrm>
              <a:off x="5184308" y="3913841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400332" y="378303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ROLL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제어량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00332" y="4129064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PITCH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제어량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55" name="직선 화살표 연결선 54"/>
            <p:cNvCxnSpPr>
              <a:stCxn id="48" idx="3"/>
            </p:cNvCxnSpPr>
            <p:nvPr/>
          </p:nvCxnSpPr>
          <p:spPr>
            <a:xfrm>
              <a:off x="5175923" y="4267564"/>
              <a:ext cx="224409" cy="30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5184308" y="4603632"/>
              <a:ext cx="224409" cy="30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400332" y="4489104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YAW </a:t>
              </a:r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제어량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32240" y="3238546"/>
              <a:ext cx="79208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Mixer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6380585" y="3913841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6372200" y="4267564"/>
              <a:ext cx="224409" cy="30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380585" y="4603632"/>
              <a:ext cx="224409" cy="30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812360" y="3310554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PWM1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12360" y="359858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PWM2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2360" y="3886618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PWM3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12360" y="4201072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PWM4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12360" y="4489104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PWM5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12360" y="477713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PWM6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7620400" y="3443502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632432" y="3736586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7644280" y="4012586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7650296" y="4330698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7656312" y="4606698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7662328" y="4900746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오른쪽 중괄호 73"/>
            <p:cNvSpPr/>
            <p:nvPr/>
          </p:nvSpPr>
          <p:spPr>
            <a:xfrm rot="5400000">
              <a:off x="878502" y="4959833"/>
              <a:ext cx="241484" cy="7804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4905" y="5512605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목표치 입력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76" name="오른쪽 중괄호 75"/>
            <p:cNvSpPr/>
            <p:nvPr/>
          </p:nvSpPr>
          <p:spPr>
            <a:xfrm rot="5400000">
              <a:off x="3925953" y="3096555"/>
              <a:ext cx="241484" cy="45069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86589" y="5512605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휴먼모음T" pitchFamily="18" charset="-127"/>
                  <a:ea typeface="휴먼모음T" pitchFamily="18" charset="-127"/>
                </a:rPr>
                <a:t>제어기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78" name="오른쪽 중괄호 77"/>
            <p:cNvSpPr/>
            <p:nvPr/>
          </p:nvSpPr>
          <p:spPr>
            <a:xfrm rot="5400000">
              <a:off x="7417132" y="4617950"/>
              <a:ext cx="241484" cy="15570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08304" y="5559043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휴먼모음T" pitchFamily="18" charset="-127"/>
                  <a:ea typeface="휴먼모음T" pitchFamily="18" charset="-127"/>
                </a:rPr>
                <a:t>출력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0" name="오른쪽 중괄호 79"/>
            <p:cNvSpPr/>
            <p:nvPr/>
          </p:nvSpPr>
          <p:spPr>
            <a:xfrm rot="16200000">
              <a:off x="933695" y="1733306"/>
              <a:ext cx="241484" cy="7804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38313" y="1556792"/>
              <a:ext cx="9813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computeRC( )</a:t>
              </a:r>
            </a:p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annexCode( )</a:t>
              </a:r>
            </a:p>
          </p:txBody>
        </p:sp>
        <p:sp>
          <p:nvSpPr>
            <p:cNvPr id="82" name="오른쪽 중괄호 81"/>
            <p:cNvSpPr/>
            <p:nvPr/>
          </p:nvSpPr>
          <p:spPr>
            <a:xfrm rot="16200000">
              <a:off x="2060224" y="1734235"/>
              <a:ext cx="241484" cy="7804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708688" y="1670611"/>
              <a:ext cx="10631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computeIMU( )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4" name="오른쪽 중괄호 83"/>
            <p:cNvSpPr/>
            <p:nvPr/>
          </p:nvSpPr>
          <p:spPr>
            <a:xfrm rot="16200000">
              <a:off x="4150502" y="1988716"/>
              <a:ext cx="241484" cy="22581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809871" y="2678723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pidMultiWii( )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6" name="오른쪽 중괄호 85"/>
            <p:cNvSpPr/>
            <p:nvPr/>
          </p:nvSpPr>
          <p:spPr>
            <a:xfrm rot="16200000">
              <a:off x="7001936" y="2504456"/>
              <a:ext cx="241484" cy="8875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732240" y="2564904"/>
              <a:ext cx="848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mixTable( )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513324" y="2555612"/>
              <a:ext cx="10214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휴먼모음T" pitchFamily="18" charset="-127"/>
                  <a:ea typeface="휴먼모음T" pitchFamily="18" charset="-127"/>
                </a:rPr>
                <a:t>writeMotors( )</a:t>
              </a:r>
              <a:endParaRPr lang="ko-KR" altLang="en-US" sz="10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9" name="오른쪽 중괄호 88"/>
            <p:cNvSpPr/>
            <p:nvPr/>
          </p:nvSpPr>
          <p:spPr>
            <a:xfrm rot="16200000">
              <a:off x="7896887" y="2649428"/>
              <a:ext cx="241484" cy="5975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1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자세제어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79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Feedback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제어 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양쪽 대괄호 29"/>
          <p:cNvSpPr/>
          <p:nvPr/>
        </p:nvSpPr>
        <p:spPr>
          <a:xfrm>
            <a:off x="5928007" y="3919796"/>
            <a:ext cx="2088232" cy="720080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Roll</a:t>
            </a:r>
          </a:p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Pitch</a:t>
            </a:r>
          </a:p>
          <a:p>
            <a:pPr algn="ctr"/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Yaw</a:t>
            </a:r>
          </a:p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1200" b="1" dirty="0" smtClean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하</a:t>
            </a:r>
            <a:endParaRPr lang="ko-KR" altLang="en-US" sz="12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양쪽 대괄호 39"/>
          <p:cNvSpPr/>
          <p:nvPr/>
        </p:nvSpPr>
        <p:spPr>
          <a:xfrm>
            <a:off x="1907704" y="3919796"/>
            <a:ext cx="2088232" cy="720080"/>
          </a:xfrm>
          <a:prstGeom prst="bracket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모터속도 빠르게</a:t>
            </a:r>
            <a:endParaRPr lang="en-US" altLang="ko-KR" sz="1200" b="1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1200" b="1" dirty="0" smtClean="0">
                <a:latin typeface="휴먼모음T" pitchFamily="18" charset="-127"/>
                <a:ea typeface="휴먼모음T" pitchFamily="18" charset="-127"/>
              </a:rPr>
              <a:t>모터속도 느리게</a:t>
            </a:r>
            <a:endParaRPr lang="en-US" altLang="ko-KR" sz="12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427984" y="2059340"/>
            <a:ext cx="936104" cy="7284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자세측정</a:t>
            </a:r>
            <a:endParaRPr lang="ko-KR" altLang="en-US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8" name="꺾인 연결선 27"/>
          <p:cNvCxnSpPr>
            <a:stCxn id="30" idx="0"/>
            <a:endCxn id="45" idx="3"/>
          </p:cNvCxnSpPr>
          <p:nvPr/>
        </p:nvCxnSpPr>
        <p:spPr>
          <a:xfrm rot="16200000" flipV="1">
            <a:off x="5419987" y="2367659"/>
            <a:ext cx="1496239" cy="1608035"/>
          </a:xfrm>
          <a:prstGeom prst="bentConnector2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/>
          <p:cNvSpPr/>
          <p:nvPr/>
        </p:nvSpPr>
        <p:spPr>
          <a:xfrm>
            <a:off x="2843808" y="228371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/>
          <p:cNvCxnSpPr>
            <a:stCxn id="45" idx="1"/>
            <a:endCxn id="29" idx="6"/>
          </p:cNvCxnSpPr>
          <p:nvPr/>
        </p:nvCxnSpPr>
        <p:spPr>
          <a:xfrm flipH="1">
            <a:off x="3131840" y="2423557"/>
            <a:ext cx="1296144" cy="41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3848" y="20676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29" idx="4"/>
          </p:cNvCxnSpPr>
          <p:nvPr/>
        </p:nvCxnSpPr>
        <p:spPr>
          <a:xfrm>
            <a:off x="2987824" y="2571750"/>
            <a:ext cx="0" cy="59992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9" idx="2"/>
          </p:cNvCxnSpPr>
          <p:nvPr/>
        </p:nvCxnSpPr>
        <p:spPr>
          <a:xfrm flipV="1">
            <a:off x="1763688" y="2427734"/>
            <a:ext cx="1080120" cy="929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52482" y="20676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87824" y="2715766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오차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2555776" y="3171676"/>
            <a:ext cx="936104" cy="33617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제어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기</a:t>
            </a:r>
          </a:p>
        </p:txBody>
      </p:sp>
      <p:cxnSp>
        <p:nvCxnSpPr>
          <p:cNvPr id="56" name="직선 화살표 연결선 55"/>
          <p:cNvCxnSpPr>
            <a:stCxn id="55" idx="2"/>
          </p:cNvCxnSpPr>
          <p:nvPr/>
        </p:nvCxnSpPr>
        <p:spPr>
          <a:xfrm>
            <a:off x="3023828" y="3507854"/>
            <a:ext cx="0" cy="41194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87624" y="2298526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t>목표</a:t>
            </a: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값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2" name="직선 화살표 연결선 61"/>
          <p:cNvCxnSpPr>
            <a:stCxn id="40" idx="3"/>
            <a:endCxn id="30" idx="1"/>
          </p:cNvCxnSpPr>
          <p:nvPr/>
        </p:nvCxnSpPr>
        <p:spPr>
          <a:xfrm>
            <a:off x="3995936" y="4279836"/>
            <a:ext cx="1932071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 –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Flexbot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3488109"/>
            <a:ext cx="100811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Multiwii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2.3 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912045"/>
            <a:ext cx="100811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Arduino</a:t>
            </a:r>
            <a:endParaRPr lang="en-US" altLang="ko-KR" sz="1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AVR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  <a:endCxn id="4" idx="0"/>
          </p:cNvCxnSpPr>
          <p:nvPr/>
        </p:nvCxnSpPr>
        <p:spPr>
          <a:xfrm>
            <a:off x="1403648" y="3272085"/>
            <a:ext cx="0" cy="2160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707904" y="3488109"/>
            <a:ext cx="100811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Flexbot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699792" y="356011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0" name="직선 화살표 연결선 9"/>
          <p:cNvCxnSpPr>
            <a:stCxn id="4" idx="3"/>
            <a:endCxn id="9" idx="2"/>
          </p:cNvCxnSpPr>
          <p:nvPr/>
        </p:nvCxnSpPr>
        <p:spPr>
          <a:xfrm>
            <a:off x="1907704" y="3632125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267744" y="2912045"/>
            <a:ext cx="100811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I/F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  <a:endCxn id="9" idx="0"/>
          </p:cNvCxnSpPr>
          <p:nvPr/>
        </p:nvCxnSpPr>
        <p:spPr>
          <a:xfrm>
            <a:off x="2771800" y="3272085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6"/>
            <a:endCxn id="8" idx="1"/>
          </p:cNvCxnSpPr>
          <p:nvPr/>
        </p:nvCxnSpPr>
        <p:spPr>
          <a:xfrm>
            <a:off x="2843808" y="3632125"/>
            <a:ext cx="8640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33674"/>
            <a:ext cx="2056230" cy="11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94984" y="3920157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App&gt;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1720" y="3900412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&lt;History&gt;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1296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AVR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을 사용한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Arduino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개발환경을 사용하는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Multiwii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2.3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기반으로 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App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으로 조종을 위한 통신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I/F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추가함</a:t>
            </a:r>
          </a:p>
          <a:p>
            <a:pPr lvl="1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AVR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에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Arduino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기반으로 구현되어 있어서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ARM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용으로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포팅하기에는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어려움</a:t>
            </a:r>
          </a:p>
          <a:p>
            <a:pPr>
              <a:buFont typeface="Wingdings" pitchFamily="2" charset="2"/>
              <a:buChar char="§"/>
            </a:pP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7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 –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Nano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71600" y="2931790"/>
            <a:ext cx="100811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Multiwii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2.3 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1600" y="2355726"/>
            <a:ext cx="100811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Arduino</a:t>
            </a:r>
            <a:endParaRPr lang="en-US" altLang="ko-KR" sz="1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AVR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6" name="직선 화살표 연결선 25"/>
          <p:cNvCxnSpPr>
            <a:stCxn id="25" idx="2"/>
            <a:endCxn id="24" idx="0"/>
          </p:cNvCxnSpPr>
          <p:nvPr/>
        </p:nvCxnSpPr>
        <p:spPr>
          <a:xfrm>
            <a:off x="1475656" y="2715766"/>
            <a:ext cx="0" cy="2160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012160" y="3509683"/>
            <a:ext cx="1008112" cy="433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Nano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99792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9" name="직선 화살표 연결선 28"/>
          <p:cNvCxnSpPr>
            <a:stCxn id="24" idx="2"/>
            <a:endCxn id="34" idx="0"/>
          </p:cNvCxnSpPr>
          <p:nvPr/>
        </p:nvCxnSpPr>
        <p:spPr>
          <a:xfrm>
            <a:off x="1475656" y="3219822"/>
            <a:ext cx="0" cy="3631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267744" y="3003798"/>
            <a:ext cx="1008112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I/F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1" name="직선 화살표 연결선 30"/>
          <p:cNvCxnSpPr>
            <a:stCxn id="30" idx="2"/>
            <a:endCxn id="28" idx="0"/>
          </p:cNvCxnSpPr>
          <p:nvPr/>
        </p:nvCxnSpPr>
        <p:spPr>
          <a:xfrm>
            <a:off x="2771800" y="3363838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2" idx="6"/>
            <a:endCxn id="27" idx="1"/>
          </p:cNvCxnSpPr>
          <p:nvPr/>
        </p:nvCxnSpPr>
        <p:spPr>
          <a:xfrm flipV="1">
            <a:off x="5220072" y="3726338"/>
            <a:ext cx="792088" cy="6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971600" y="3582952"/>
            <a:ext cx="100811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Afroflight32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600" y="4015000"/>
            <a:ext cx="100811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GCC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STM32F103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37" name="직선 화살표 연결선 36"/>
          <p:cNvCxnSpPr>
            <a:stCxn id="36" idx="0"/>
            <a:endCxn id="34" idx="2"/>
          </p:cNvCxnSpPr>
          <p:nvPr/>
        </p:nvCxnSpPr>
        <p:spPr>
          <a:xfrm flipV="1">
            <a:off x="1475656" y="3870984"/>
            <a:ext cx="0" cy="144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3"/>
            <a:endCxn id="28" idx="2"/>
          </p:cNvCxnSpPr>
          <p:nvPr/>
        </p:nvCxnSpPr>
        <p:spPr>
          <a:xfrm flipV="1">
            <a:off x="1979712" y="3723878"/>
            <a:ext cx="720080" cy="30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627784" y="4087008"/>
            <a:ext cx="1008112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부트로더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추가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59832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8" name="직선 화살표 연결선 47"/>
          <p:cNvCxnSpPr>
            <a:stCxn id="45" idx="0"/>
            <a:endCxn id="47" idx="4"/>
          </p:cNvCxnSpPr>
          <p:nvPr/>
        </p:nvCxnSpPr>
        <p:spPr>
          <a:xfrm flipV="1">
            <a:off x="3131840" y="3795886"/>
            <a:ext cx="0" cy="2911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8" idx="6"/>
            <a:endCxn id="47" idx="2"/>
          </p:cNvCxnSpPr>
          <p:nvPr/>
        </p:nvCxnSpPr>
        <p:spPr>
          <a:xfrm>
            <a:off x="2843808" y="3723878"/>
            <a:ext cx="2160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64" idx="2"/>
          </p:cNvCxnSpPr>
          <p:nvPr/>
        </p:nvCxnSpPr>
        <p:spPr>
          <a:xfrm>
            <a:off x="3203848" y="3723878"/>
            <a:ext cx="648072" cy="30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851920" y="3654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47864" y="3004364"/>
            <a:ext cx="1138044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FreeRTOS</a:t>
            </a:r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적용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68" name="직선 화살표 연결선 67"/>
          <p:cNvCxnSpPr>
            <a:stCxn id="67" idx="2"/>
            <a:endCxn id="64" idx="0"/>
          </p:cNvCxnSpPr>
          <p:nvPr/>
        </p:nvCxnSpPr>
        <p:spPr>
          <a:xfrm>
            <a:off x="3916886" y="3364404"/>
            <a:ext cx="7042" cy="290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707904" y="4094508"/>
            <a:ext cx="1008112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USB </a:t>
            </a:r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통신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139952" y="3654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75" name="직선 화살표 연결선 74"/>
          <p:cNvCxnSpPr>
            <a:stCxn id="73" idx="0"/>
            <a:endCxn id="74" idx="4"/>
          </p:cNvCxnSpPr>
          <p:nvPr/>
        </p:nvCxnSpPr>
        <p:spPr>
          <a:xfrm flipV="1">
            <a:off x="4211960" y="3798976"/>
            <a:ext cx="0" cy="295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4" idx="6"/>
            <a:endCxn id="74" idx="2"/>
          </p:cNvCxnSpPr>
          <p:nvPr/>
        </p:nvCxnSpPr>
        <p:spPr>
          <a:xfrm>
            <a:off x="3995936" y="3726968"/>
            <a:ext cx="144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572000" y="3003798"/>
            <a:ext cx="1138044" cy="36004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LCD Lib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(u8glib)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076056" y="3654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+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83" name="직선 화살표 연결선 82"/>
          <p:cNvCxnSpPr>
            <a:stCxn id="74" idx="6"/>
            <a:endCxn id="82" idx="2"/>
          </p:cNvCxnSpPr>
          <p:nvPr/>
        </p:nvCxnSpPr>
        <p:spPr>
          <a:xfrm>
            <a:off x="4283968" y="3726968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2"/>
            <a:endCxn id="82" idx="0"/>
          </p:cNvCxnSpPr>
          <p:nvPr/>
        </p:nvCxnSpPr>
        <p:spPr>
          <a:xfrm>
            <a:off x="5141022" y="3363838"/>
            <a:ext cx="7042" cy="2911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1008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 Nano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Multiwii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를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ARM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용으로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포팅한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Afroflight32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코드를 기반으로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Flexbot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app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을 사용하기 위한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I/F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를 추가하여 성능은 높이면서 기존의 플랫폼을 그대로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사용함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2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 –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개발과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정</a:t>
            </a:r>
          </a:p>
        </p:txBody>
      </p:sp>
      <p:sp>
        <p:nvSpPr>
          <p:cNvPr id="93" name="내용 개체 틀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74441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포팅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계획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2"/>
              </a:rPr>
              <a:t>http://cafe.naver.com/openrt/4371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AfroFlight32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펌웨어를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스마트로봇 보드로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3"/>
              </a:rPr>
              <a:t>http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3"/>
              </a:rPr>
              <a:t>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3"/>
              </a:rPr>
              <a:t>cafe.naver.com/openrt/4401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PWM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동작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4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4"/>
              </a:rPr>
              <a:t>cafe.naver.com/openrt/4443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센서 방향 및 모터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위치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5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5"/>
              </a:rPr>
              <a:t>cafe.naver.com/openrt/4467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시험용 기체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만들기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6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6"/>
              </a:rPr>
              <a:t>cafe.naver.com/openrt/4472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개발환경 및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부트로더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7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7"/>
              </a:rPr>
              <a:t>cafe.naver.com/openrt/4483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HexAirBot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통신 인터페이스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추가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8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8"/>
              </a:rPr>
              <a:t>cafe.naver.com/openrt/4490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모터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9"/>
              </a:rPr>
              <a:t>http://cafe.naver.com/openrt/4491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블루투스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통신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0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0"/>
              </a:rPr>
              <a:t>cafe.naver.com/openrt/4518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멀티위콘피그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프로그램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1"/>
              </a:rPr>
              <a:t>http://cafe.naver.com/openrt/4605</a:t>
            </a:r>
            <a:endParaRPr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조립 및 구동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2"/>
              </a:rPr>
              <a:t>http://cafe.naver.com/openrt/4726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[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나노콥터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] Hex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콥터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변경 </a:t>
            </a:r>
            <a:r>
              <a:rPr lang="ko-KR" altLang="en-US" sz="1400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3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3"/>
              </a:rPr>
              <a:t>cafe.naver.com/openrt/5107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nano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Hex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비행영상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4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4"/>
              </a:rPr>
              <a:t>cafe.naver.com/openrt/5158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계획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5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5"/>
              </a:rPr>
              <a:t>cafe.naver.com/openrt/5383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펌웨어에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FreeRTOS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적용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6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6"/>
              </a:rPr>
              <a:t>cafe.naver.com/openrt/5455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부트로더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USB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추가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7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7"/>
              </a:rPr>
              <a:t>cafe.naver.com/openrt/5548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윈도우용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GUI </a:t>
            </a:r>
            <a:r>
              <a:rPr lang="ko-KR" altLang="en-US" sz="1400" dirty="0" err="1">
                <a:latin typeface="휴먼모음T" pitchFamily="18" charset="-127"/>
                <a:ea typeface="휴먼모음T" pitchFamily="18" charset="-127"/>
              </a:rPr>
              <a:t>다운로더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(STM32LD_GUI) 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8"/>
              </a:rPr>
              <a:t>http://cafe.naver.com/openrt/5943</a:t>
            </a:r>
            <a:endParaRPr lang="en-US" altLang="ko-KR" sz="1400" dirty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Nano PCB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첫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비행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19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19"/>
              </a:rPr>
              <a:t>cafe.naver.com/openrt/6651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Nano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최종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PCB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버전 비행 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20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20"/>
              </a:rPr>
              <a:t>cafe.naver.com/openrt/6744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Nano OLED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시험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21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21"/>
              </a:rPr>
              <a:t>cafe.naver.com/openrt/6760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dirty="0" err="1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 Nano Cup(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컵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버전 시험 </a:t>
            </a:r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비행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hlinkClick r:id="rId22"/>
              </a:rPr>
              <a:t>http://</a:t>
            </a:r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  <a:hlinkClick r:id="rId22"/>
              </a:rPr>
              <a:t>cafe.naver.com/openrt/6844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 – Open Source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56128" y="2571750"/>
            <a:ext cx="1104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휴먼모음T" pitchFamily="18" charset="-127"/>
                <a:ea typeface="휴먼모음T" pitchFamily="18" charset="-127"/>
              </a:rPr>
              <a:t>SkyRover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 Nano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95936" y="2201120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Multiwii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5936" y="2705176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Afroflight32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95936" y="3209232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Flexbot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4288" y="2188176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FreeRTOS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64288" y="2705176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STM32LD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3209232"/>
            <a:ext cx="1008112" cy="298622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u8glib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5" name="직선 화살표 연결선 4"/>
          <p:cNvCxnSpPr>
            <a:stCxn id="35" idx="3"/>
          </p:cNvCxnSpPr>
          <p:nvPr/>
        </p:nvCxnSpPr>
        <p:spPr>
          <a:xfrm>
            <a:off x="5004048" y="2350431"/>
            <a:ext cx="552080" cy="43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8" idx="3"/>
          </p:cNvCxnSpPr>
          <p:nvPr/>
        </p:nvCxnSpPr>
        <p:spPr>
          <a:xfrm>
            <a:off x="5004048" y="2854487"/>
            <a:ext cx="504056" cy="52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9" idx="3"/>
          </p:cNvCxnSpPr>
          <p:nvPr/>
        </p:nvCxnSpPr>
        <p:spPr>
          <a:xfrm flipV="1">
            <a:off x="5004048" y="3003798"/>
            <a:ext cx="552080" cy="3547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1" idx="1"/>
          </p:cNvCxnSpPr>
          <p:nvPr/>
        </p:nvCxnSpPr>
        <p:spPr>
          <a:xfrm flipH="1">
            <a:off x="6588224" y="2337487"/>
            <a:ext cx="576064" cy="367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1"/>
          </p:cNvCxnSpPr>
          <p:nvPr/>
        </p:nvCxnSpPr>
        <p:spPr>
          <a:xfrm flipH="1">
            <a:off x="6732240" y="2854487"/>
            <a:ext cx="43204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1"/>
          </p:cNvCxnSpPr>
          <p:nvPr/>
        </p:nvCxnSpPr>
        <p:spPr>
          <a:xfrm flipH="1" flipV="1">
            <a:off x="6588224" y="3009976"/>
            <a:ext cx="576064" cy="3485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7596336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596336" y="38678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6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17281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Why?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기술 진입 장벽 낮아짐 </a:t>
            </a: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플랫폼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다양화</a:t>
            </a: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정보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공유를 통한 발전</a:t>
            </a: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열린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커뮤니티 활성화</a:t>
            </a:r>
          </a:p>
        </p:txBody>
      </p:sp>
    </p:spTree>
    <p:extLst>
      <p:ext uri="{BB962C8B-B14F-4D97-AF65-F5344CB8AC3E}">
        <p14:creationId xmlns:p14="http://schemas.microsoft.com/office/powerpoint/2010/main" val="3644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History – Open Source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85121"/>
              </p:ext>
            </p:extLst>
          </p:nvPr>
        </p:nvGraphicFramePr>
        <p:xfrm>
          <a:off x="971600" y="1753086"/>
          <a:ext cx="7632848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744416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구 분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설 명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링크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Mulitiwii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멀티콥터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오픈소스</a:t>
                      </a:r>
                      <a:endParaRPr lang="en-US" altLang="ko-KR" sz="10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https://code.google.com/p/multiwii/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Afroflight32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Mulitiwii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를 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STM32F103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용으로 </a:t>
                      </a:r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포팅한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버전</a:t>
                      </a:r>
                      <a:endParaRPr lang="en-US" altLang="ko-KR" sz="10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https://github.com/multiwii/baseflight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HexAirBot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Mulitiwii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에 </a:t>
                      </a:r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Flexbot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app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을</a:t>
                      </a:r>
                      <a:r>
                        <a:rPr lang="ko-KR" altLang="en-US" sz="10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이용한 제어가 가능하도록 변경함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https://github.com/HexAirbot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FreeRTOS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멀티태스킹을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위한 리얼타임 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OS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http://www.freertos.org/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STM32Cube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사에서 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STM32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시리즈 활용을 위한 </a:t>
                      </a:r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펌웨어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라이브러리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http://www.st.com/stm32cube-pr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stm32ld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STM32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의 시리얼 </a:t>
                      </a:r>
                      <a:r>
                        <a:rPr lang="ko-KR" altLang="en-US" sz="10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부트로더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 프로토콜을 사용한 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Flash </a:t>
                      </a:r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다운로드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https://github.com/jsnyder/stm32ld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https://github.com/chcbaram/stm32ld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https://github.com/chcbaram/stm32ld_gui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u8glib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그래픽 </a:t>
                      </a:r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LCD</a:t>
                      </a:r>
                      <a:r>
                        <a:rPr lang="en-US" altLang="ko-KR" sz="10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라이브러리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휴먼모음T" pitchFamily="18" charset="-127"/>
                          <a:ea typeface="휴먼모음T" pitchFamily="18" charset="-127"/>
                        </a:rPr>
                        <a:t>https://code.google.com/p/u8glib/</a:t>
                      </a:r>
                      <a:endParaRPr lang="ko-KR" altLang="en-US" sz="10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5040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Open Source List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6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구조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9672" y="2037497"/>
            <a:ext cx="1008112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sz="1000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어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4197737"/>
            <a:ext cx="100811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부트로더</a:t>
            </a:r>
            <a:endParaRPr lang="en-US" altLang="ko-KR" sz="1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448576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0x08000000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412572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0x08003000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2037497"/>
            <a:ext cx="1008112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설정 저장</a:t>
            </a:r>
            <a:endParaRPr lang="ko-KR" altLang="en-US" sz="1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1331640" y="4197737"/>
            <a:ext cx="216024" cy="411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269745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12KB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>
            <a:off x="1323233" y="2469545"/>
            <a:ext cx="216024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18962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114KB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1331640" y="2037497"/>
            <a:ext cx="216024" cy="411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10950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2KB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7784" y="236734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0x0801F800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7784" y="189348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휴먼모음T" pitchFamily="18" charset="-127"/>
                <a:ea typeface="휴먼모음T" pitchFamily="18" charset="-127"/>
              </a:rPr>
              <a:t>0x08020000</a:t>
            </a:r>
            <a:endParaRPr lang="ko-KR" altLang="en-US" sz="1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5040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Memory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구조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707904" y="1995687"/>
            <a:ext cx="5184576" cy="1080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부트로더는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전원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On/Reset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시 처음 실행됨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STM32F103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EEPROM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이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없기때문에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마지막 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2KB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영역을저장용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메모리로 사용</a:t>
            </a:r>
          </a:p>
          <a:p>
            <a:pPr>
              <a:lnSpc>
                <a:spcPct val="120000"/>
              </a:lnSpc>
            </a:pP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펌웨어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다운로드시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설정값은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유지됨 </a:t>
            </a:r>
          </a:p>
        </p:txBody>
      </p:sp>
    </p:spTree>
    <p:extLst>
      <p:ext uri="{BB962C8B-B14F-4D97-AF65-F5344CB8AC3E}">
        <p14:creationId xmlns:p14="http://schemas.microsoft.com/office/powerpoint/2010/main" val="36986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펌웨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구조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203598"/>
            <a:ext cx="8208912" cy="38884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부트로더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기능 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통신으로 </a:t>
            </a:r>
            <a:r>
              <a:rPr lang="ko-KR" altLang="en-US" sz="1200" dirty="0" err="1">
                <a:latin typeface="휴먼모음T" pitchFamily="18" charset="-127"/>
                <a:ea typeface="휴먼모음T" pitchFamily="18" charset="-127"/>
              </a:rPr>
              <a:t>펌웨어를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MCU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의 플래시 메모리에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Write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하고 </a:t>
            </a:r>
            <a:r>
              <a:rPr lang="ko-KR" altLang="en-US" sz="1200" dirty="0" err="1">
                <a:latin typeface="휴먼모음T" pitchFamily="18" charset="-127"/>
                <a:ea typeface="휴먼모음T" pitchFamily="18" charset="-127"/>
              </a:rPr>
              <a:t>펌웨어를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실행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endParaRPr lang="ko-KR" altLang="en-US" sz="800" dirty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프로토콜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STM32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의 내장 </a:t>
            </a:r>
            <a:r>
              <a:rPr lang="ko-KR" altLang="en-US" sz="1200" dirty="0" err="1">
                <a:latin typeface="휴먼모음T" pitchFamily="18" charset="-127"/>
                <a:ea typeface="휴먼모음T" pitchFamily="18" charset="-127"/>
              </a:rPr>
              <a:t>부트로더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 통신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프로토콜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endParaRPr lang="ko-KR" altLang="en-US" sz="800" dirty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다운로드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Tool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오픈소스인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stm32ld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를 수정하여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사용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하고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윈도우용으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포팅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(stm32ld_gui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endParaRPr lang="ko-KR" altLang="en-US" sz="800" dirty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통신 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포트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Uart1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시리얼 포트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USB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의 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Virtual </a:t>
            </a:r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시리얼 포트 </a:t>
            </a:r>
            <a:endParaRPr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endParaRPr lang="en-US" altLang="ko-KR" sz="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1400" dirty="0" smtClean="0">
                <a:latin typeface="휴먼모음T" pitchFamily="18" charset="-127"/>
                <a:ea typeface="휴먼모음T" pitchFamily="18" charset="-127"/>
              </a:rPr>
              <a:t>소스코드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sz="1200" dirty="0">
                <a:latin typeface="휴먼모음T" pitchFamily="18" charset="-127"/>
                <a:ea typeface="휴먼모음T" pitchFamily="18" charset="-127"/>
              </a:rPr>
              <a:t>https://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github.com/oroca/SkyRover_Nano_Boot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658</TotalTime>
  <Words>1274</Words>
  <Application>Microsoft Office PowerPoint</Application>
  <PresentationFormat>화면 슬라이드 쇼(16:9)</PresentationFormat>
  <Paragraphs>420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투명도</vt:lpstr>
      <vt:lpstr>SkyRover 펌웨어 및 자세제어</vt:lpstr>
      <vt:lpstr>목차</vt:lpstr>
      <vt:lpstr>펌웨어 History – Flexbot</vt:lpstr>
      <vt:lpstr>펌웨어 History – SkyRover Nano</vt:lpstr>
      <vt:lpstr>펌웨어 History – 개발과정</vt:lpstr>
      <vt:lpstr>펌웨어 History – Open Source</vt:lpstr>
      <vt:lpstr>펌웨어 History – Open Source</vt:lpstr>
      <vt:lpstr>펌웨어 구조</vt:lpstr>
      <vt:lpstr>펌웨어 구조</vt:lpstr>
      <vt:lpstr>펌웨어 구조</vt:lpstr>
      <vt:lpstr>펌웨어 구조</vt:lpstr>
      <vt:lpstr>자세 - Roll</vt:lpstr>
      <vt:lpstr>자세 - Pitch</vt:lpstr>
      <vt:lpstr>자세 - Yaw</vt:lpstr>
      <vt:lpstr>모터 방향 - Hex</vt:lpstr>
      <vt:lpstr>모터 방향 - QuadX</vt:lpstr>
      <vt:lpstr>비행모드</vt:lpstr>
      <vt:lpstr>비행모드 – Acro/Gyro</vt:lpstr>
      <vt:lpstr>비행모드 – Angle/Stable</vt:lpstr>
      <vt:lpstr>자세제어</vt:lpstr>
      <vt:lpstr>자세제어</vt:lpstr>
      <vt:lpstr>자세제어</vt:lpstr>
      <vt:lpstr>자세제어</vt:lpstr>
      <vt:lpstr>자세제어</vt:lpstr>
      <vt:lpstr>자세제어</vt:lpstr>
      <vt:lpstr>자세제어</vt:lpstr>
      <vt:lpstr>자세제어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SkyRover 펌웨어 및 자세제어</dc:title>
  <dc:creator>Windows 사용자</dc:creator>
  <cp:lastModifiedBy>Windows 사용자</cp:lastModifiedBy>
  <cp:revision>75</cp:revision>
  <dcterms:created xsi:type="dcterms:W3CDTF">2014-11-10T17:46:26Z</dcterms:created>
  <dcterms:modified xsi:type="dcterms:W3CDTF">2014-12-13T14:46:51Z</dcterms:modified>
</cp:coreProperties>
</file>