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nrope"/>
      <p:regular r:id="rId20"/>
      <p:bold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regular.fntdata"/><Relationship Id="rId22" Type="http://schemas.openxmlformats.org/officeDocument/2006/relationships/font" Target="fonts/RobotoMono-regular.fntdata"/><Relationship Id="rId21" Type="http://schemas.openxmlformats.org/officeDocument/2006/relationships/font" Target="fonts/Manrope-bold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13dc37720_0_1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13dc37720_0_4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13dc37720_0_116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774e62878_0_0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453c2f427_0_0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453c2f427_0_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13dc37720_0_66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13dc37720_0_131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aa8e75df4_0_0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F">
  <p:cSld name="TITLE_AND_BODY_2_1_1_1_1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50350" y="226400"/>
            <a:ext cx="3505500" cy="10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50350" y="1598500"/>
            <a:ext cx="3505500" cy="33186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4101622" y="226350"/>
            <a:ext cx="4690800" cy="4690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3_1_TITLEANDBULLETS_F">
  <p:cSld name="CUSTOM_1_2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3996000" y="0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340900" y="472800"/>
            <a:ext cx="3317100" cy="123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40900" y="1863625"/>
            <a:ext cx="3317100" cy="6948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340900" y="2915191"/>
            <a:ext cx="3317100" cy="6948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340900" y="3975900"/>
            <a:ext cx="3317100" cy="6948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Quarterly business review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311825" y="4696689"/>
            <a:ext cx="548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700" y="1782325"/>
            <a:ext cx="42873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283475" y="420225"/>
            <a:ext cx="73233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00">
          <p15:clr>
            <a:schemeClr val="accent3"/>
          </p15:clr>
        </p15:guide>
        <p15:guide id="2" orient="horz" pos="300">
          <p15:clr>
            <a:schemeClr val="accent3"/>
          </p15:clr>
        </p15:guide>
        <p15:guide id="3" orient="horz" pos="899">
          <p15:clr>
            <a:schemeClr val="accent3"/>
          </p15:clr>
        </p15:guide>
        <p15:guide id="4" pos="1561">
          <p15:clr>
            <a:schemeClr val="accent3"/>
          </p15:clr>
        </p15:guide>
        <p15:guide id="5" pos="1619">
          <p15:clr>
            <a:schemeClr val="accent3"/>
          </p15:clr>
        </p15:guide>
        <p15:guide id="6" orient="horz" pos="962">
          <p15:clr>
            <a:schemeClr val="accent3"/>
          </p15:clr>
        </p15:guide>
        <p15:guide id="7" orient="horz" pos="1561">
          <p15:clr>
            <a:schemeClr val="accent3"/>
          </p15:clr>
        </p15:guide>
        <p15:guide id="8" orient="horz" pos="1619">
          <p15:clr>
            <a:schemeClr val="accent3"/>
          </p15:clr>
        </p15:guide>
        <p15:guide id="9" orient="horz" pos="2281">
          <p15:clr>
            <a:schemeClr val="accent3"/>
          </p15:clr>
        </p15:guide>
        <p15:guide id="10" orient="horz" pos="2339">
          <p15:clr>
            <a:schemeClr val="accent3"/>
          </p15:clr>
        </p15:guide>
        <p15:guide id="11" orient="horz" pos="2943">
          <p15:clr>
            <a:schemeClr val="accent3"/>
          </p15:clr>
        </p15:guide>
        <p15:guide id="12" pos="1981">
          <p15:clr>
            <a:schemeClr val="accent5"/>
          </p15:clr>
        </p15:guide>
        <p15:guide id="13" pos="2039">
          <p15:clr>
            <a:schemeClr val="accent5"/>
          </p15:clr>
        </p15:guide>
        <p15:guide id="14" pos="2880">
          <p15:clr>
            <a:schemeClr val="accent3"/>
          </p15:clr>
        </p15:guide>
        <p15:guide id="15" pos="2938">
          <p15:clr>
            <a:schemeClr val="accent3"/>
          </p15:clr>
        </p15:guide>
        <p15:guide id="16" pos="3721">
          <p15:clr>
            <a:schemeClr val="accent5"/>
          </p15:clr>
        </p15:guide>
        <p15:guide id="17" pos="3779">
          <p15:clr>
            <a:schemeClr val="accent5"/>
          </p15:clr>
        </p15:guide>
        <p15:guide id="18" pos="4141">
          <p15:clr>
            <a:schemeClr val="accent3"/>
          </p15:clr>
        </p15:guide>
        <p15:guide id="19" pos="4199">
          <p15:clr>
            <a:schemeClr val="accent3"/>
          </p15:clr>
        </p15:guide>
        <p15:guide id="20" pos="5460">
          <p15:clr>
            <a:schemeClr val="accent3"/>
          </p15:clr>
        </p15:guide>
        <p15:guide id="21" pos="179">
          <p15:clr>
            <a:schemeClr val="accent1"/>
          </p15:clr>
        </p15:guide>
        <p15:guide id="22" pos="5581">
          <p15:clr>
            <a:schemeClr val="accent1"/>
          </p15:clr>
        </p15:guide>
        <p15:guide id="23" orient="horz" pos="179">
          <p15:clr>
            <a:schemeClr val="accent1"/>
          </p15:clr>
        </p15:guide>
        <p15:guide id="24" orient="horz" pos="3059">
          <p15:clr>
            <a:schemeClr val="accent1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40900" y="472800"/>
            <a:ext cx="3317100" cy="14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Modern React Frontend Architecture</a:t>
            </a:r>
            <a:endParaRPr b="1"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40900" y="2283175"/>
            <a:ext cx="3317100" cy="6948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Scalable, Type-Safe, and Efficient Web Applications</a:t>
            </a:r>
            <a:endParaRPr/>
          </a:p>
        </p:txBody>
      </p:sp>
      <p:pic>
        <p:nvPicPr>
          <p:cNvPr id="69" name="Google Shape;69;p16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000" y="0"/>
            <a:ext cx="514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50350" y="226400"/>
            <a:ext cx="3505500" cy="10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Core Concepts</a:t>
            </a:r>
            <a:endParaRPr/>
          </a:p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12950" y="1935875"/>
            <a:ext cx="3642900" cy="29196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Component-Based</a:t>
            </a:r>
            <a:r>
              <a:rPr lang="en-GB"/>
              <a:t>: components that manage their own state, composed together to make complex UIs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Virtual DOM</a:t>
            </a:r>
            <a:r>
              <a:rPr lang="en-GB"/>
              <a:t>: DOM stored in memory, making updates incredibly fast by only changing what's necessary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State describes </a:t>
            </a:r>
            <a:r>
              <a:rPr lang="en-GB"/>
              <a:t>what your UI should look like while props tell React with what content</a:t>
            </a:r>
            <a:endParaRPr/>
          </a:p>
        </p:txBody>
      </p:sp>
      <p:pic>
        <p:nvPicPr>
          <p:cNvPr id="75" name="Google Shape;75;p17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622" y="226350"/>
            <a:ext cx="4690800" cy="4690800"/>
          </a:xfrm>
          <a:prstGeom prst="rect">
            <a:avLst/>
          </a:prstGeom>
          <a:noFill/>
        </p:spPr>
      </p:pic>
      <p:sp>
        <p:nvSpPr>
          <p:cNvPr id="76" name="Google Shape;76;p17"/>
          <p:cNvSpPr txBox="1"/>
          <p:nvPr/>
        </p:nvSpPr>
        <p:spPr>
          <a:xfrm>
            <a:off x="386800" y="1162925"/>
            <a:ext cx="3432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React is a JavaScript library for building user interfaces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50350" y="226400"/>
            <a:ext cx="3505500" cy="7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Shell Containers &amp; </a:t>
            </a:r>
            <a:r>
              <a:rPr lang="en-GB"/>
              <a:t>Micro Frontends</a:t>
            </a:r>
            <a:r>
              <a:rPr lang="en-GB"/>
              <a:t> 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81650" y="1625025"/>
            <a:ext cx="3642900" cy="33900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 fontScale="70000" lnSpcReduction="10000"/>
          </a:bodyPr>
          <a:lstStyle/>
          <a:p>
            <a:pPr indent="-3302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Shell Containers </a:t>
            </a:r>
            <a:r>
              <a:rPr lang="en-GB" sz="2286"/>
              <a:t>store and manage smaller </a:t>
            </a:r>
            <a:r>
              <a:rPr lang="en-GB" sz="2286"/>
              <a:t>micro frontends (handle page specific routing and delivery)</a:t>
            </a:r>
            <a:endParaRPr sz="228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6"/>
          </a:p>
          <a:p>
            <a:pPr indent="-3302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Micro frontends </a:t>
            </a:r>
            <a:r>
              <a:rPr lang="en-GB" sz="2286"/>
              <a:t>are smaller independently deployable React projects</a:t>
            </a:r>
            <a:endParaRPr sz="228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6"/>
          </a:p>
          <a:p>
            <a:pPr indent="-3302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Modular Deployments </a:t>
            </a:r>
            <a:r>
              <a:rPr lang="en-GB" sz="2286"/>
              <a:t>are made easy by separable components </a:t>
            </a:r>
            <a:endParaRPr sz="22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283475" y="1097925"/>
            <a:ext cx="3432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baseline</a:t>
            </a: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for modular React Projects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075" y="1547063"/>
            <a:ext cx="4914652" cy="204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50350" y="226400"/>
            <a:ext cx="3505500" cy="5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Federation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281650" y="1547075"/>
            <a:ext cx="3642900" cy="32097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36291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Module Federation </a:t>
            </a:r>
            <a:r>
              <a:rPr lang="en-GB" sz="2286"/>
              <a:t>allows micro frontends to share code and components at runtime</a:t>
            </a:r>
            <a:endParaRPr sz="228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6"/>
          </a:p>
          <a:p>
            <a:pPr indent="-36291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86"/>
              <a:t>Configured via build tool</a:t>
            </a:r>
            <a:endParaRPr sz="22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350350" y="925700"/>
            <a:ext cx="3432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Interactive frontend packages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950" y="1159975"/>
            <a:ext cx="4914650" cy="307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50350" y="226400"/>
            <a:ext cx="3505500" cy="5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Architecture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281650" y="1527050"/>
            <a:ext cx="3642900" cy="33900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-3193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Individual Components </a:t>
            </a:r>
            <a:r>
              <a:rPr lang="en-GB" sz="2286"/>
              <a:t>support dynamic UI within browser</a:t>
            </a:r>
            <a:endParaRPr sz="228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6"/>
          </a:p>
          <a:p>
            <a:pPr indent="-3193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Blazing Fast Delivery</a:t>
            </a:r>
            <a:r>
              <a:rPr lang="en-GB" sz="2286"/>
              <a:t>: Using a CDN, static files in a storage bucket are delivered to users (no web server needed)</a:t>
            </a:r>
            <a:endParaRPr sz="228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6"/>
          </a:p>
          <a:p>
            <a:pPr indent="-3193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API Communication</a:t>
            </a:r>
            <a:r>
              <a:rPr lang="en-GB" sz="2286"/>
              <a:t>: React communicates directly to API using client architecture</a:t>
            </a:r>
            <a:endParaRPr sz="228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6"/>
          </a:p>
          <a:p>
            <a:pPr indent="-3193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App.tsx </a:t>
            </a:r>
            <a:r>
              <a:rPr lang="en-GB" sz="2286"/>
              <a:t>is the entry point and routing hub</a:t>
            </a:r>
            <a:endParaRPr sz="22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386800" y="850950"/>
            <a:ext cx="3432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Built for CSR with static serving of SPA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9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50350" y="226400"/>
            <a:ext cx="3505500" cy="5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Separating</a:t>
            </a:r>
            <a:r>
              <a:rPr lang="en-GB"/>
              <a:t> Concerns - Dummy UI Framework 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281650" y="1689550"/>
            <a:ext cx="3642900" cy="33900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 fontScale="77500" lnSpcReduction="10000"/>
          </a:bodyPr>
          <a:lstStyle/>
          <a:p>
            <a:pPr indent="-34113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Components </a:t>
            </a:r>
            <a:r>
              <a:rPr lang="en-GB" sz="2286"/>
              <a:t>enable simple </a:t>
            </a:r>
            <a:r>
              <a:rPr lang="en-GB" sz="2286"/>
              <a:t>plugin of data without concern of dependencies </a:t>
            </a:r>
            <a:endParaRPr sz="228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6"/>
          </a:p>
          <a:p>
            <a:pPr indent="-34113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API </a:t>
            </a:r>
            <a:r>
              <a:rPr lang="en-GB" sz="2286"/>
              <a:t>responds with data directly inserted into components after validation</a:t>
            </a:r>
            <a:endParaRPr sz="228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6"/>
          </a:p>
          <a:p>
            <a:pPr indent="-34113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86"/>
              <a:t>This makes components </a:t>
            </a:r>
            <a:r>
              <a:rPr b="1" lang="en-GB" sz="2286"/>
              <a:t>easy to test</a:t>
            </a:r>
            <a:r>
              <a:rPr lang="en-GB" sz="2286"/>
              <a:t> and </a:t>
            </a:r>
            <a:r>
              <a:rPr b="1" lang="en-GB" sz="2286"/>
              <a:t>highly reusable</a:t>
            </a:r>
            <a:endParaRPr b="1" sz="22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386800" y="1102850"/>
            <a:ext cx="3432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React</a:t>
            </a: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separation</a:t>
            </a: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from API &amp; Services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800" y="1306225"/>
            <a:ext cx="4914651" cy="274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50350" y="226400"/>
            <a:ext cx="3505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Integrated Components - Zustand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281650" y="2781850"/>
            <a:ext cx="3642900" cy="1762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Zustand is a small, fast, and scalable state-management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 hooks to access and modify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Performance</a:t>
            </a:r>
            <a:r>
              <a:rPr lang="en-GB"/>
              <a:t>: </a:t>
            </a:r>
            <a:r>
              <a:rPr lang="en-GB"/>
              <a:t>components</a:t>
            </a:r>
            <a:r>
              <a:rPr lang="en-GB"/>
              <a:t> only re-render when specific state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799" y="151250"/>
            <a:ext cx="3111525" cy="15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386800" y="1081963"/>
            <a:ext cx="3432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React supports a vast library of pre-made open source components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475500" y="1707031"/>
            <a:ext cx="34326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 your app grows, managing shared state gets complicated. Passing props down multiple levels ("prop drilling") is messy.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950150" y="1527050"/>
            <a:ext cx="52023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mport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} </a:t>
            </a: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'zustand'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Define the store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useCounterStore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({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-GB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Initial state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en-GB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Actions to modify the state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increment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()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({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})),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decrement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()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({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})),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()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}),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}));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useCounterStore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05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50350" y="226400"/>
            <a:ext cx="3505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Integrated Components - Zod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12950" y="1858825"/>
            <a:ext cx="3642900" cy="25884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Zod is used to validate API response types using a Typescript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Where should API calls happen in React? - In stores of course!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API (defined in client) -&gt; called in </a:t>
            </a:r>
            <a:r>
              <a:rPr lang="en-GB"/>
              <a:t>store -&gt; validated in Typescript Client -&gt; used in components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475500" y="1141551"/>
            <a:ext cx="3432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Typescript validation with static type </a:t>
            </a: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inference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950150" y="1527050"/>
            <a:ext cx="52023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} </a:t>
            </a: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'zod'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UserSchema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uuid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"Name must be at least 3 characters long"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"Invalid email address"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positive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"Age must be a positive integer"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optional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Infer the TypeScript type from the schema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infer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UserSchema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600" y="165775"/>
            <a:ext cx="1694875" cy="14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50350" y="226400"/>
            <a:ext cx="3505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Integrated Components - UI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212950" y="1858825"/>
            <a:ext cx="3642900" cy="28491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Utilize premade components in a UI material 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These </a:t>
            </a:r>
            <a:r>
              <a:rPr lang="en-GB"/>
              <a:t>components</a:t>
            </a:r>
            <a:r>
              <a:rPr lang="en-GB"/>
              <a:t> have already been optimized, and pre-built perfect for React plug and use experience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 more </a:t>
            </a:r>
            <a:r>
              <a:rPr lang="en-GB"/>
              <a:t>customization</a:t>
            </a:r>
            <a:r>
              <a:rPr lang="en-GB"/>
              <a:t> pair these </a:t>
            </a:r>
            <a:r>
              <a:rPr lang="en-GB"/>
              <a:t>components</a:t>
            </a:r>
            <a:r>
              <a:rPr lang="en-GB"/>
              <a:t> with SCSS (Sassy CSS)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Allows for variables and partials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475500" y="1141551"/>
            <a:ext cx="3432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Pre-made UI components for UX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36543" l="0" r="0" t="36677"/>
          <a:stretch/>
        </p:blipFill>
        <p:spPr>
          <a:xfrm>
            <a:off x="3971275" y="2038975"/>
            <a:ext cx="4889251" cy="13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813" y="957550"/>
            <a:ext cx="15906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arterly business review">
  <a:themeElements>
    <a:clrScheme name="Simple Light">
      <a:dk1>
        <a:srgbClr val="131313"/>
      </a:dk1>
      <a:lt1>
        <a:srgbClr val="FAFAFA"/>
      </a:lt1>
      <a:dk2>
        <a:srgbClr val="B5B5B7"/>
      </a:dk2>
      <a:lt2>
        <a:srgbClr val="EAE1E2"/>
      </a:lt2>
      <a:accent1>
        <a:srgbClr val="7D57AE"/>
      </a:accent1>
      <a:accent2>
        <a:srgbClr val="E8C8C7"/>
      </a:accent2>
      <a:accent3>
        <a:srgbClr val="2F5C7C"/>
      </a:accent3>
      <a:accent4>
        <a:srgbClr val="DECEE8"/>
      </a:accent4>
      <a:accent5>
        <a:srgbClr val="B0BFDE"/>
      </a:accent5>
      <a:accent6>
        <a:srgbClr val="DDEAFB"/>
      </a:accent6>
      <a:hlink>
        <a:srgbClr val="2F5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