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nrope"/>
      <p:regular r:id="rId19"/>
      <p:bold r:id="rId20"/>
    </p:embeddedFon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.fntdata"/><Relationship Id="rId10" Type="http://schemas.openxmlformats.org/officeDocument/2006/relationships/slide" Target="slides/slide4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7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6.xml"/><Relationship Id="rId23" Type="http://schemas.openxmlformats.org/officeDocument/2006/relationships/font" Target="fonts/RobotoMon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anrope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813dc37720_0_1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13dc37720_0_47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aa8e75df4_0_12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aa8e75df4_0_19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13dc37720_0_116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813dc37720_0_66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13dc37720_0_131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aa8e75df4_0_0:notes"/>
          <p:cNvSpPr txBox="1"/>
          <p:nvPr>
            <p:ph idx="1" type="body"/>
          </p:nvPr>
        </p:nvSpPr>
        <p:spPr>
          <a:xfrm>
            <a:off x="2286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TITLEANDBULLETS_F">
  <p:cSld name="TITLE_AND_BODY_2_1_1_1_1_1_1_1_1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350350" y="226400"/>
            <a:ext cx="3505500" cy="10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350350" y="1598500"/>
            <a:ext cx="3505500" cy="33186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4"/>
          <p:cNvSpPr/>
          <p:nvPr>
            <p:ph idx="2" type="pic"/>
          </p:nvPr>
        </p:nvSpPr>
        <p:spPr>
          <a:xfrm>
            <a:off x="4101622" y="226350"/>
            <a:ext cx="4690800" cy="4690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3_1_TITLEANDBULLETS_F">
  <p:cSld name="CUSTOM_1_2_1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>
            <p:ph idx="2" type="pic"/>
          </p:nvPr>
        </p:nvSpPr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5"/>
          <p:cNvSpPr txBox="1"/>
          <p:nvPr>
            <p:ph type="title"/>
          </p:nvPr>
        </p:nvSpPr>
        <p:spPr>
          <a:xfrm>
            <a:off x="340900" y="472800"/>
            <a:ext cx="3317100" cy="123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" type="body"/>
          </p:nvPr>
        </p:nvSpPr>
        <p:spPr>
          <a:xfrm>
            <a:off x="340900" y="1863625"/>
            <a:ext cx="3317100" cy="694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3" type="body"/>
          </p:nvPr>
        </p:nvSpPr>
        <p:spPr>
          <a:xfrm>
            <a:off x="340900" y="2915191"/>
            <a:ext cx="3317100" cy="694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4" type="body"/>
          </p:nvPr>
        </p:nvSpPr>
        <p:spPr>
          <a:xfrm>
            <a:off x="340900" y="3975900"/>
            <a:ext cx="3317100" cy="694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Quarterly business review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11825" y="4696689"/>
            <a:ext cx="5487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rmAutofit/>
          </a:bodyPr>
          <a:lstStyle>
            <a:lvl1pPr lvl="0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algn="r">
              <a:buNone/>
              <a:defRPr sz="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700" y="1782325"/>
            <a:ext cx="42873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83475" y="420225"/>
            <a:ext cx="73233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nrope"/>
              <a:buNone/>
              <a:defRPr sz="2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00">
          <p15:clr>
            <a:schemeClr val="accent3"/>
          </p15:clr>
        </p15:guide>
        <p15:guide id="2" orient="horz" pos="300">
          <p15:clr>
            <a:schemeClr val="accent3"/>
          </p15:clr>
        </p15:guide>
        <p15:guide id="3" orient="horz" pos="899">
          <p15:clr>
            <a:schemeClr val="accent3"/>
          </p15:clr>
        </p15:guide>
        <p15:guide id="4" pos="1561">
          <p15:clr>
            <a:schemeClr val="accent3"/>
          </p15:clr>
        </p15:guide>
        <p15:guide id="5" pos="1619">
          <p15:clr>
            <a:schemeClr val="accent3"/>
          </p15:clr>
        </p15:guide>
        <p15:guide id="6" orient="horz" pos="962">
          <p15:clr>
            <a:schemeClr val="accent3"/>
          </p15:clr>
        </p15:guide>
        <p15:guide id="7" orient="horz" pos="1561">
          <p15:clr>
            <a:schemeClr val="accent3"/>
          </p15:clr>
        </p15:guide>
        <p15:guide id="8" orient="horz" pos="1619">
          <p15:clr>
            <a:schemeClr val="accent3"/>
          </p15:clr>
        </p15:guide>
        <p15:guide id="9" orient="horz" pos="2281">
          <p15:clr>
            <a:schemeClr val="accent3"/>
          </p15:clr>
        </p15:guide>
        <p15:guide id="10" orient="horz" pos="2339">
          <p15:clr>
            <a:schemeClr val="accent3"/>
          </p15:clr>
        </p15:guide>
        <p15:guide id="11" orient="horz" pos="2943">
          <p15:clr>
            <a:schemeClr val="accent3"/>
          </p15:clr>
        </p15:guide>
        <p15:guide id="12" pos="1981">
          <p15:clr>
            <a:schemeClr val="accent5"/>
          </p15:clr>
        </p15:guide>
        <p15:guide id="13" pos="2039">
          <p15:clr>
            <a:schemeClr val="accent5"/>
          </p15:clr>
        </p15:guide>
        <p15:guide id="14" pos="2880">
          <p15:clr>
            <a:schemeClr val="accent3"/>
          </p15:clr>
        </p15:guide>
        <p15:guide id="15" pos="2938">
          <p15:clr>
            <a:schemeClr val="accent3"/>
          </p15:clr>
        </p15:guide>
        <p15:guide id="16" pos="3721">
          <p15:clr>
            <a:schemeClr val="accent5"/>
          </p15:clr>
        </p15:guide>
        <p15:guide id="17" pos="3779">
          <p15:clr>
            <a:schemeClr val="accent5"/>
          </p15:clr>
        </p15:guide>
        <p15:guide id="18" pos="4141">
          <p15:clr>
            <a:schemeClr val="accent3"/>
          </p15:clr>
        </p15:guide>
        <p15:guide id="19" pos="4199">
          <p15:clr>
            <a:schemeClr val="accent3"/>
          </p15:clr>
        </p15:guide>
        <p15:guide id="20" pos="5460">
          <p15:clr>
            <a:schemeClr val="accent3"/>
          </p15:clr>
        </p15:guide>
        <p15:guide id="21" pos="179">
          <p15:clr>
            <a:schemeClr val="accent1"/>
          </p15:clr>
        </p15:guide>
        <p15:guide id="22" pos="5581">
          <p15:clr>
            <a:schemeClr val="accent1"/>
          </p15:clr>
        </p15:guide>
        <p15:guide id="23" orient="horz" pos="179">
          <p15:clr>
            <a:schemeClr val="accent1"/>
          </p15:clr>
        </p15:guide>
        <p15:guide id="24" orient="horz" pos="3059">
          <p15:clr>
            <a:schemeClr val="accent1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340900" y="472800"/>
            <a:ext cx="3317100" cy="14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Modern React Frontend Architecture</a:t>
            </a:r>
            <a:endParaRPr b="1"/>
          </a:p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40900" y="2283175"/>
            <a:ext cx="3317100" cy="6948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Building Scalable, Type-Safe, and Efficient Web Applications</a:t>
            </a:r>
            <a:endParaRPr/>
          </a:p>
        </p:txBody>
      </p:sp>
      <p:pic>
        <p:nvPicPr>
          <p:cNvPr id="69" name="Google Shape;69;p16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6000" y="0"/>
            <a:ext cx="514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50350" y="226400"/>
            <a:ext cx="3505500" cy="10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Core Concepts</a:t>
            </a:r>
            <a:endParaRPr/>
          </a:p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212950" y="1935875"/>
            <a:ext cx="3642900" cy="29196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Component-Based</a:t>
            </a:r>
            <a:r>
              <a:rPr lang="en-GB"/>
              <a:t>: components that manage their own state, composed together to make complex UIs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Virtual DOM</a:t>
            </a:r>
            <a:r>
              <a:rPr lang="en-GB"/>
              <a:t>: DOM stored in memory, making updates incredibly fast by only changing what's necessary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State describes </a:t>
            </a:r>
            <a:r>
              <a:rPr lang="en-GB"/>
              <a:t>what your UI should look like while props tell React with what content</a:t>
            </a:r>
            <a:endParaRPr/>
          </a:p>
        </p:txBody>
      </p:sp>
      <p:pic>
        <p:nvPicPr>
          <p:cNvPr id="75" name="Google Shape;75;p17"/>
          <p:cNvPicPr preferRelativeResize="0"/>
          <p:nvPr>
            <p:ph idx="2" type="pic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1622" y="226350"/>
            <a:ext cx="4690800" cy="4690800"/>
          </a:xfrm>
          <a:prstGeom prst="rect">
            <a:avLst/>
          </a:prstGeom>
          <a:noFill/>
        </p:spPr>
      </p:pic>
      <p:sp>
        <p:nvSpPr>
          <p:cNvPr id="76" name="Google Shape;76;p17"/>
          <p:cNvSpPr txBox="1"/>
          <p:nvPr/>
        </p:nvSpPr>
        <p:spPr>
          <a:xfrm>
            <a:off x="386800" y="1162925"/>
            <a:ext cx="3432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React is a JavaScript library for building user interfaces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50350" y="226400"/>
            <a:ext cx="3505500" cy="10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Core Concepts</a:t>
            </a:r>
            <a:endParaRPr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12950" y="1935875"/>
            <a:ext cx="3642900" cy="29196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Functions</a:t>
            </a:r>
            <a:r>
              <a:rPr lang="en-GB"/>
              <a:t>: components simply javascript functions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JSX</a:t>
            </a:r>
            <a:r>
              <a:rPr lang="en-GB"/>
              <a:t>: The unique html return type of the function that can reference code and variables via brackets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Props</a:t>
            </a:r>
            <a:r>
              <a:rPr lang="en-GB"/>
              <a:t>: arguments passed and referenced in functions</a:t>
            </a:r>
            <a:endParaRPr/>
          </a:p>
        </p:txBody>
      </p:sp>
      <p:pic>
        <p:nvPicPr>
          <p:cNvPr id="82" name="Google Shape;8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500" y="1426475"/>
            <a:ext cx="4983351" cy="2742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350350" y="226400"/>
            <a:ext cx="3505500" cy="109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Core Concepts</a:t>
            </a:r>
            <a:endParaRPr/>
          </a:p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12950" y="1935875"/>
            <a:ext cx="3642900" cy="29196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useState</a:t>
            </a:r>
            <a:r>
              <a:rPr lang="en-GB"/>
              <a:t>: variables that keep track of state so rerenders on change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useEffect</a:t>
            </a:r>
            <a:r>
              <a:rPr lang="en-GB"/>
              <a:t>: allow a function to run when specific state is changed (</a:t>
            </a:r>
            <a:r>
              <a:rPr lang="en-GB"/>
              <a:t>specified</a:t>
            </a:r>
            <a:r>
              <a:rPr lang="en-GB"/>
              <a:t> via dependency array)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9"/>
          <p:cNvSpPr txBox="1"/>
          <p:nvPr/>
        </p:nvSpPr>
        <p:spPr>
          <a:xfrm>
            <a:off x="386800" y="1162925"/>
            <a:ext cx="3432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Components become dynamic because of hooks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9" name="Google Shape;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7000" y="1459000"/>
            <a:ext cx="4983350" cy="2038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350350" y="226400"/>
            <a:ext cx="3505500" cy="52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React Architecture</a:t>
            </a:r>
            <a:endParaRPr/>
          </a:p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281650" y="1527050"/>
            <a:ext cx="3642900" cy="33900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 fontScale="62500" lnSpcReduction="20000"/>
          </a:bodyPr>
          <a:lstStyle/>
          <a:p>
            <a:pPr indent="-3193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Individual Components </a:t>
            </a:r>
            <a:r>
              <a:rPr lang="en-GB" sz="2286"/>
              <a:t>support dynamic UI within browser</a:t>
            </a:r>
            <a:endParaRPr sz="228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-3193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Blazing Fast Delivery</a:t>
            </a:r>
            <a:r>
              <a:rPr lang="en-GB" sz="2286"/>
              <a:t>: Using a CDN, static files </a:t>
            </a:r>
            <a:r>
              <a:rPr lang="en-GB" sz="2286"/>
              <a:t>in a storage bucket are delivered to users (no web server needed)</a:t>
            </a:r>
            <a:endParaRPr sz="228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-3193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API Communication</a:t>
            </a:r>
            <a:r>
              <a:rPr lang="en-GB" sz="2286"/>
              <a:t>: React communicates directly to API using client architecture</a:t>
            </a:r>
            <a:endParaRPr sz="2286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86"/>
          </a:p>
          <a:p>
            <a:pPr indent="-31935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86"/>
              <a:t>App.tsx </a:t>
            </a:r>
            <a:r>
              <a:rPr lang="en-GB" sz="2286"/>
              <a:t>is the entry point and routing hub</a:t>
            </a:r>
            <a:endParaRPr sz="228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 txBox="1"/>
          <p:nvPr/>
        </p:nvSpPr>
        <p:spPr>
          <a:xfrm>
            <a:off x="386800" y="850950"/>
            <a:ext cx="3432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Built for CSR with static serving of SPA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6950" y="152400"/>
            <a:ext cx="48387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350350" y="226400"/>
            <a:ext cx="3505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Components - Zustand</a:t>
            </a:r>
            <a:endParaRPr/>
          </a:p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281650" y="2781850"/>
            <a:ext cx="3642900" cy="17622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Zustand is a small, fast, and scalable state-management solution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Use hooks to access and modify states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-GB"/>
              <a:t>Performance</a:t>
            </a:r>
            <a:r>
              <a:rPr lang="en-GB"/>
              <a:t>: </a:t>
            </a:r>
            <a:r>
              <a:rPr lang="en-GB"/>
              <a:t>components</a:t>
            </a:r>
            <a:r>
              <a:rPr lang="en-GB"/>
              <a:t> only re-render when specific state changes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3799" y="151250"/>
            <a:ext cx="3111525" cy="155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1"/>
          <p:cNvSpPr txBox="1"/>
          <p:nvPr/>
        </p:nvSpPr>
        <p:spPr>
          <a:xfrm>
            <a:off x="386800" y="1081963"/>
            <a:ext cx="34326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React supports a vast library of pre-made open source components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4" name="Google Shape;104;p21"/>
          <p:cNvSpPr txBox="1"/>
          <p:nvPr/>
        </p:nvSpPr>
        <p:spPr>
          <a:xfrm>
            <a:off x="475500" y="1707031"/>
            <a:ext cx="3432600" cy="7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 your app grows, managing shared state gets complicated. Passing props down multiple levels ("prop drilling") is messy.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5" name="Google Shape;105;p21"/>
          <p:cNvSpPr txBox="1"/>
          <p:nvPr/>
        </p:nvSpPr>
        <p:spPr>
          <a:xfrm>
            <a:off x="3950150" y="1527050"/>
            <a:ext cx="5202300" cy="3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</a:t>
            </a: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mport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} </a:t>
            </a: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'zustand'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Define the store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useCounterStore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create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({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i="1" lang="en-GB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Initial state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i="1" lang="en-GB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Actions to modify the state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increment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()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({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})),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decrement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()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((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({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state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})),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reset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()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50A0"/>
                </a:solidFill>
                <a:latin typeface="Roboto Mono"/>
                <a:ea typeface="Roboto Mono"/>
                <a:cs typeface="Roboto Mono"/>
                <a:sym typeface="Roboto Mono"/>
              </a:rPr>
              <a:t>set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({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count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}),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}));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export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default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useCounterStore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solidFill>
                <a:srgbClr val="F05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50350" y="226400"/>
            <a:ext cx="3505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Components - Zod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212950" y="1858825"/>
            <a:ext cx="3642900" cy="25884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Zod is used to validate API response types using a Typescript 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Where should API calls happen in React? - In stores of course!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9144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API (defined in client) -&gt; called in </a:t>
            </a:r>
            <a:r>
              <a:rPr lang="en-GB"/>
              <a:t>store -&gt; validated in Typescript Client -&gt; used in components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/>
        </p:nvSpPr>
        <p:spPr>
          <a:xfrm>
            <a:off x="475500" y="1141551"/>
            <a:ext cx="3432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Typescript validation with static type </a:t>
            </a: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inference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2" name="Google Shape;112;p22"/>
          <p:cNvSpPr txBox="1"/>
          <p:nvPr/>
        </p:nvSpPr>
        <p:spPr>
          <a:xfrm>
            <a:off x="3950150" y="1527050"/>
            <a:ext cx="5202300" cy="34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import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{ 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} </a:t>
            </a: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from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'zod'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UserSchema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id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uuid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min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3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, </a:t>
            </a:r>
            <a:r>
              <a:rPr lang="en-GB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"Name must be at least 3 characters long"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email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"Invalid email address"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: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number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positive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</a:t>
            </a:r>
            <a:r>
              <a:rPr lang="en-GB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"Age must be a positive integer"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).</a:t>
            </a:r>
            <a:r>
              <a:rPr lang="en-GB">
                <a:solidFill>
                  <a:srgbClr val="572000"/>
                </a:solidFill>
                <a:latin typeface="Roboto Mono"/>
                <a:ea typeface="Roboto Mono"/>
                <a:cs typeface="Roboto Mono"/>
                <a:sym typeface="Roboto Mono"/>
              </a:rPr>
              <a:t>optional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(),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// Infer the TypeScript type from the schema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type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008050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infer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1" lang="en-GB">
                <a:solidFill>
                  <a:srgbClr val="700080"/>
                </a:solidFill>
                <a:latin typeface="Roboto Mono"/>
                <a:ea typeface="Roboto Mono"/>
                <a:cs typeface="Roboto Mono"/>
                <a:sym typeface="Roboto Mono"/>
              </a:rPr>
              <a:t>typeof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-GB">
                <a:solidFill>
                  <a:srgbClr val="1AB1CD"/>
                </a:solidFill>
                <a:latin typeface="Roboto Mono"/>
                <a:ea typeface="Roboto Mono"/>
                <a:cs typeface="Roboto Mono"/>
                <a:sym typeface="Roboto Mono"/>
              </a:rPr>
              <a:t>UserSchema</a:t>
            </a:r>
            <a:r>
              <a:rPr b="1" lang="en-GB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lang="en-GB"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3600" y="165775"/>
            <a:ext cx="1694875" cy="14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50350" y="226400"/>
            <a:ext cx="3505500" cy="64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Integrated Components - UI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212950" y="1858825"/>
            <a:ext cx="3642900" cy="1646400"/>
          </a:xfrm>
          <a:prstGeom prst="rect">
            <a:avLst/>
          </a:prstGeom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Utilize premade components in a UI material guide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/>
              <a:t>These </a:t>
            </a:r>
            <a:r>
              <a:rPr lang="en-GB"/>
              <a:t>components</a:t>
            </a:r>
            <a:r>
              <a:rPr lang="en-GB"/>
              <a:t> have already been optimized, and pre-built perfect for React plug and use experience</a:t>
            </a:r>
            <a:endParaRPr/>
          </a:p>
        </p:txBody>
      </p:sp>
      <p:sp>
        <p:nvSpPr>
          <p:cNvPr id="119" name="Google Shape;119;p23"/>
          <p:cNvSpPr txBox="1"/>
          <p:nvPr/>
        </p:nvSpPr>
        <p:spPr>
          <a:xfrm>
            <a:off x="475500" y="1141551"/>
            <a:ext cx="3432600" cy="5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Pre-made UI components for UX</a:t>
            </a:r>
            <a:endParaRPr sz="13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0" name="Google Shape;120;p23"/>
          <p:cNvPicPr preferRelativeResize="0"/>
          <p:nvPr/>
        </p:nvPicPr>
        <p:blipFill rotWithShape="1">
          <a:blip r:embed="rId3">
            <a:alphaModFix/>
          </a:blip>
          <a:srcRect b="36543" l="0" r="0" t="36677"/>
          <a:stretch/>
        </p:blipFill>
        <p:spPr>
          <a:xfrm>
            <a:off x="3908100" y="1917100"/>
            <a:ext cx="4889251" cy="13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338" y="3863750"/>
            <a:ext cx="1590675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arterly business review">
  <a:themeElements>
    <a:clrScheme name="Simple Light">
      <a:dk1>
        <a:srgbClr val="131313"/>
      </a:dk1>
      <a:lt1>
        <a:srgbClr val="FAFAFA"/>
      </a:lt1>
      <a:dk2>
        <a:srgbClr val="B5B5B7"/>
      </a:dk2>
      <a:lt2>
        <a:srgbClr val="EAE1E2"/>
      </a:lt2>
      <a:accent1>
        <a:srgbClr val="7D57AE"/>
      </a:accent1>
      <a:accent2>
        <a:srgbClr val="E8C8C7"/>
      </a:accent2>
      <a:accent3>
        <a:srgbClr val="2F5C7C"/>
      </a:accent3>
      <a:accent4>
        <a:srgbClr val="DECEE8"/>
      </a:accent4>
      <a:accent5>
        <a:srgbClr val="B0BFDE"/>
      </a:accent5>
      <a:accent6>
        <a:srgbClr val="DDEAFB"/>
      </a:accent6>
      <a:hlink>
        <a:srgbClr val="2F5C7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