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73" r:id="rId5"/>
    <p:sldId id="269" r:id="rId6"/>
    <p:sldId id="275" r:id="rId7"/>
    <p:sldId id="270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2"/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9557B-4256-431C-B92C-E31BD58491F2}" v="15" dt="2023-08-18T07:34:5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 autoAdjust="0"/>
    <p:restoredTop sz="91212" autoAdjust="0"/>
  </p:normalViewPr>
  <p:slideViewPr>
    <p:cSldViewPr>
      <p:cViewPr varScale="1">
        <p:scale>
          <a:sx n="86" d="100"/>
          <a:sy n="86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800" dirty="0"/>
              <a:t>KIT – The Research University  in the Helmholtz Association</a:t>
            </a:r>
          </a:p>
        </p:txBody>
      </p:sp>
      <p:pic>
        <p:nvPicPr>
          <p:cNvPr id="9223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 altLang="de-DE"/>
              <a:t>Prof. Dr. Max Mustermann | </a:t>
            </a:r>
            <a:br>
              <a:rPr lang="de-DE" altLang="de-DE"/>
            </a:br>
            <a:r>
              <a:rPr lang="de-DE" alt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70BCF3-701C-4E03-9023-30B55021831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3236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jpeg"/><Relationship Id="rId10" Type="http://schemas.openxmlformats.org/officeDocument/2006/relationships/image" Target="../media/image2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217BE37-FAA9-0A41-B39F-70849C9C1E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33"/>
          <a:stretch/>
        </p:blipFill>
        <p:spPr>
          <a:xfrm>
            <a:off x="75543" y="3628941"/>
            <a:ext cx="1418597" cy="2751816"/>
          </a:xfrm>
          <a:prstGeom prst="rect">
            <a:avLst/>
          </a:prstGeom>
        </p:spPr>
      </p:pic>
      <p:pic>
        <p:nvPicPr>
          <p:cNvPr id="12" name="图片 11" descr="蓝色头发的卡通女孩&#10;&#10;描述已自动生成">
            <a:extLst>
              <a:ext uri="{FF2B5EF4-FFF2-40B4-BE49-F238E27FC236}">
                <a16:creationId xmlns:a16="http://schemas.microsoft.com/office/drawing/2014/main" id="{029771D3-7DE5-F74C-ABDA-509290BC47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559989"/>
            <a:ext cx="1685188" cy="2808646"/>
          </a:xfrm>
          <a:prstGeom prst="rect">
            <a:avLst/>
          </a:prstGeom>
        </p:spPr>
      </p:pic>
      <p:pic>
        <p:nvPicPr>
          <p:cNvPr id="5" name="图片 4" descr="桌子上的游戏遥控器&#10;&#10;中度可信度描述已自动生成">
            <a:extLst>
              <a:ext uri="{FF2B5EF4-FFF2-40B4-BE49-F238E27FC236}">
                <a16:creationId xmlns:a16="http://schemas.microsoft.com/office/drawing/2014/main" id="{39FFEF5D-D769-6F4B-9F54-1AA46C969E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93"/>
          <a:stretch/>
        </p:blipFill>
        <p:spPr>
          <a:xfrm rot="5400000">
            <a:off x="8244317" y="4107563"/>
            <a:ext cx="2832206" cy="18001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54C647-42C8-5F45-96B8-D2C2C34BD8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" t="19702" r="8656" b="1824"/>
          <a:stretch/>
        </p:blipFill>
        <p:spPr>
          <a:xfrm>
            <a:off x="1343472" y="3630807"/>
            <a:ext cx="4326661" cy="27551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26D456-3949-7A48-9DAF-DD43860A4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21263" b="9682"/>
          <a:stretch/>
        </p:blipFill>
        <p:spPr>
          <a:xfrm>
            <a:off x="3917054" y="3594568"/>
            <a:ext cx="2683002" cy="15215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F37A1C-73CF-9149-8AA9-66928A479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25283" b="22401"/>
          <a:stretch/>
        </p:blipFill>
        <p:spPr>
          <a:xfrm>
            <a:off x="3917053" y="5116135"/>
            <a:ext cx="2683002" cy="1305060"/>
          </a:xfrm>
          <a:prstGeom prst="rect">
            <a:avLst/>
          </a:prstGeom>
        </p:spPr>
      </p:pic>
      <p:pic>
        <p:nvPicPr>
          <p:cNvPr id="8" name="图片 7" descr="图片包含 物体, 发动机, 摩托车, 金属&#10;&#10;描述已自动生成">
            <a:extLst>
              <a:ext uri="{FF2B5EF4-FFF2-40B4-BE49-F238E27FC236}">
                <a16:creationId xmlns:a16="http://schemas.microsoft.com/office/drawing/2014/main" id="{AB9B1CB3-BCB9-EC4F-807E-EED831158FF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6" y="3591536"/>
            <a:ext cx="2796094" cy="2808646"/>
          </a:xfrm>
          <a:prstGeom prst="rect">
            <a:avLst/>
          </a:prstGeom>
        </p:spPr>
      </p:pic>
      <p:pic>
        <p:nvPicPr>
          <p:cNvPr id="26635" name="Picture 9" descr="II_rahmen_neu_titel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2216680" cy="688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id="{C075F6D7-64EC-E443-81DF-4876AE7247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5763" y="3335570"/>
            <a:ext cx="114708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sz="1400" noProof="0" dirty="0">
                <a:solidFill>
                  <a:schemeClr val="bg1"/>
                </a:solidFill>
                <a:latin typeface="Arial" pitchFamily="34" charset="0"/>
              </a:rPr>
              <a:t>CHAIR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FOR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PERVASIVE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COMPUTING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SYSTEMS,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INSTITUTE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TELEMATICS,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DEPARTMENT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OF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COMPUTER</a:t>
            </a:r>
            <a:r>
              <a:rPr lang="zh-CN" altLang="en-US" sz="1400" noProof="0" dirty="0">
                <a:solidFill>
                  <a:schemeClr val="bg1"/>
                </a:solidFill>
                <a:latin typeface="Arial" pitchFamily="34" charset="0"/>
              </a:rPr>
              <a:t> </a:t>
            </a:r>
            <a:r>
              <a:rPr lang="en-US" altLang="zh-CN" sz="1400" noProof="0" dirty="0">
                <a:solidFill>
                  <a:schemeClr val="bg1"/>
                </a:solidFill>
                <a:latin typeface="Arial" pitchFamily="34" charset="0"/>
              </a:rPr>
              <a:t>SCIENCE</a:t>
            </a:r>
            <a:endParaRPr lang="en-GB" sz="1400" noProof="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 flipV="1">
            <a:off x="2207568" y="1047750"/>
            <a:ext cx="9743133" cy="33346"/>
          </a:xfrm>
          <a:prstGeom prst="line">
            <a:avLst/>
          </a:prstGeom>
          <a:noFill/>
          <a:ln w="936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F7AA6896-5A44-4E4C-AACD-C0520B23B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6876" y="6537248"/>
            <a:ext cx="43266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de-DE" sz="1000" dirty="0"/>
              <a:t>KIT –  T</a:t>
            </a:r>
            <a:r>
              <a:rPr lang="en-US" altLang="zh-CN" sz="1000" dirty="0"/>
              <a:t>HE</a:t>
            </a:r>
            <a:r>
              <a:rPr lang="en-US" altLang="de-DE" sz="1000" dirty="0"/>
              <a:t> R</a:t>
            </a:r>
            <a:r>
              <a:rPr lang="en-US" altLang="zh-CN" sz="1000" dirty="0"/>
              <a:t>ESEARCH</a:t>
            </a:r>
            <a:r>
              <a:rPr lang="en-US" altLang="de-DE" sz="1000" dirty="0"/>
              <a:t> U</a:t>
            </a:r>
            <a:r>
              <a:rPr lang="en-US" altLang="zh-CN" sz="1000" dirty="0"/>
              <a:t>NIVERSITY</a:t>
            </a:r>
            <a:r>
              <a:rPr lang="en-US" altLang="de-DE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en-US" altLang="de-DE" sz="1000" dirty="0"/>
              <a:t> </a:t>
            </a:r>
            <a:r>
              <a:rPr lang="en-US" altLang="zh-CN" sz="1000" dirty="0"/>
              <a:t>HELMHOLTZ</a:t>
            </a:r>
            <a:r>
              <a:rPr lang="en-US" altLang="de-DE" sz="1000" dirty="0"/>
              <a:t> </a:t>
            </a:r>
            <a:r>
              <a:rPr lang="en-US" altLang="zh-CN" sz="1000" dirty="0"/>
              <a:t>ASSOCIATION</a:t>
            </a:r>
            <a:r>
              <a:rPr lang="de-DE" altLang="de-DE" sz="1000" dirty="0"/>
              <a:t> </a:t>
            </a:r>
            <a:endParaRPr lang="en-US" altLang="de-DE" sz="1000" dirty="0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C552767-475A-9744-929C-5718BA8672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08367" y="6518012"/>
            <a:ext cx="172720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en-US" altLang="zh-CN" sz="1050" b="1" dirty="0">
                <a:solidFill>
                  <a:schemeClr val="bg1"/>
                </a:solidFill>
                <a:latin typeface="Arial" charset="0"/>
              </a:rPr>
              <a:t>WWW.KIT.EDU</a:t>
            </a:r>
            <a:endParaRPr lang="de-DE" sz="1050" b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0" name="Picture 13" descr="KIT-Logo-rgb_en">
            <a:extLst>
              <a:ext uri="{FF2B5EF4-FFF2-40B4-BE49-F238E27FC236}">
                <a16:creationId xmlns:a16="http://schemas.microsoft.com/office/drawing/2014/main" id="{9280FE67-8D68-224A-8DEE-51094BC71F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83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fik 1">
            <a:extLst>
              <a:ext uri="{FF2B5EF4-FFF2-40B4-BE49-F238E27FC236}">
                <a16:creationId xmlns:a16="http://schemas.microsoft.com/office/drawing/2014/main" id="{604712B1-415A-F949-BAC0-F0C498225FA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6364803"/>
            <a:ext cx="468000" cy="46800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888BB147-5A5D-A74E-A7D7-91CD708454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80" y="333383"/>
            <a:ext cx="2430044" cy="61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9">
            <a:extLst>
              <a:ext uri="{FF2B5EF4-FFF2-40B4-BE49-F238E27FC236}">
                <a16:creationId xmlns:a16="http://schemas.microsoft.com/office/drawing/2014/main" id="{F700B117-59B6-834B-8665-9687528FEDD5}"/>
              </a:ext>
            </a:extLst>
          </p:cNvPr>
          <p:cNvSpPr txBox="1">
            <a:spLocks noChangeAspect="1" noChangeArrowheads="1"/>
          </p:cNvSpPr>
          <p:nvPr userDrawn="1"/>
        </p:nvSpPr>
        <p:spPr bwMode="auto">
          <a:xfrm>
            <a:off x="9912424" y="412143"/>
            <a:ext cx="20382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TECHNOLOGY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FOR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1200" b="1" dirty="0">
                <a:ea typeface="+mn-ea"/>
              </a:rPr>
              <a:t>PERVASIVE</a:t>
            </a:r>
            <a:r>
              <a:rPr lang="zh-CN" altLang="en-US" sz="1200" b="1" dirty="0">
                <a:ea typeface="+mn-ea"/>
              </a:rPr>
              <a:t> </a:t>
            </a:r>
            <a:r>
              <a:rPr lang="en-US" altLang="zh-CN" sz="1200" b="1" dirty="0">
                <a:ea typeface="+mn-ea"/>
              </a:rPr>
              <a:t>COMPUTING</a:t>
            </a:r>
            <a:endParaRPr lang="en-US" sz="1200" b="1" dirty="0">
              <a:ea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5869" y="333384"/>
            <a:ext cx="9215967" cy="575336"/>
          </a:xfrm>
        </p:spPr>
        <p:txBody>
          <a:bodyPr/>
          <a:lstStyle/>
          <a:p>
            <a:r>
              <a:rPr lang="de-DE" noProof="0" dirty="0" err="1"/>
              <a:t>Titl</a:t>
            </a:r>
            <a:r>
              <a:rPr lang="en-US" altLang="zh-CN" noProof="0" dirty="0"/>
              <a:t>e</a:t>
            </a:r>
            <a:r>
              <a:rPr lang="de-DE" noProof="0" dirty="0"/>
              <a:t> </a:t>
            </a:r>
            <a:r>
              <a:rPr lang="en-US" altLang="zh-CN" noProof="0" dirty="0"/>
              <a:t>click</a:t>
            </a:r>
            <a:r>
              <a:rPr lang="zh-CN" altLang="en-US" noProof="0" dirty="0"/>
              <a:t> </a:t>
            </a:r>
            <a:r>
              <a:rPr lang="en-US" altLang="zh-CN" noProof="0" dirty="0"/>
              <a:t>to</a:t>
            </a:r>
            <a:r>
              <a:rPr lang="zh-CN" altLang="en-US" noProof="0" dirty="0"/>
              <a:t> </a:t>
            </a:r>
            <a:r>
              <a:rPr lang="en-US" altLang="zh-CN" noProof="0" dirty="0"/>
              <a:t>edit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0" dirty="0"/>
              <a:t> </a:t>
            </a:r>
            <a:r>
              <a:rPr lang="en-US" altLang="zh-CN" noProof="0" dirty="0"/>
              <a:t>First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1"/>
            <a:r>
              <a:rPr lang="zh-CN" altLang="en-US" noProof="0" dirty="0"/>
              <a:t> </a:t>
            </a:r>
            <a:r>
              <a:rPr lang="en-US" altLang="zh-CN" noProof="0" dirty="0"/>
              <a:t>Second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2"/>
            <a:r>
              <a:rPr lang="zh-CN" altLang="en-US" noProof="0" dirty="0"/>
              <a:t> </a:t>
            </a:r>
            <a:r>
              <a:rPr lang="en-US" altLang="zh-CN" noProof="0" dirty="0"/>
              <a:t>Third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3"/>
            <a:r>
              <a:rPr lang="zh-CN" altLang="en-US" noProof="0" dirty="0"/>
              <a:t> </a:t>
            </a:r>
            <a:r>
              <a:rPr lang="en-US" altLang="zh-CN" noProof="0" dirty="0"/>
              <a:t>Forth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  <a:p>
            <a:pPr lvl="4"/>
            <a:r>
              <a:rPr lang="zh-CN" altLang="en-US" noProof="0" dirty="0"/>
              <a:t> </a:t>
            </a:r>
            <a:r>
              <a:rPr lang="en-US" altLang="zh-CN" noProof="0" dirty="0"/>
              <a:t>Fifth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</a:p>
          <a:p>
            <a:pPr lvl="5"/>
            <a:r>
              <a:rPr lang="zh-CN" altLang="en-US" noProof="0" dirty="0"/>
              <a:t> </a:t>
            </a:r>
            <a:r>
              <a:rPr lang="en-US" altLang="zh-CN" noProof="0" dirty="0"/>
              <a:t>Sixth</a:t>
            </a:r>
            <a:r>
              <a:rPr lang="zh-CN" altLang="en-US" noProof="0" dirty="0"/>
              <a:t> </a:t>
            </a:r>
            <a:r>
              <a:rPr lang="en-US" altLang="zh-CN" noProof="0" dirty="0"/>
              <a:t>level</a:t>
            </a:r>
            <a:endParaRPr lang="de-DE" noProof="0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5FC261F-DB44-6042-A429-7316C96BE73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05869" y="0"/>
            <a:ext cx="7893050" cy="333384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err="1"/>
              <a:t>Theme</a:t>
            </a:r>
            <a:r>
              <a:rPr lang="zh-CN" altLang="en-US" noProof="0" dirty="0"/>
              <a:t> </a:t>
            </a:r>
            <a:r>
              <a:rPr lang="en-US" altLang="zh-CN" noProof="0" dirty="0"/>
              <a:t>of</a:t>
            </a:r>
            <a:r>
              <a:rPr lang="zh-CN" altLang="en-US" noProof="0" dirty="0"/>
              <a:t> </a:t>
            </a:r>
            <a:r>
              <a:rPr lang="en-US" altLang="zh-CN" noProof="0" dirty="0"/>
              <a:t>the</a:t>
            </a:r>
            <a:r>
              <a:rPr lang="zh-CN" altLang="en-US" noProof="0" dirty="0"/>
              <a:t> </a:t>
            </a:r>
            <a:r>
              <a:rPr lang="en-US" altLang="zh-CN" noProof="0" dirty="0"/>
              <a:t>presentation</a:t>
            </a:r>
            <a:endParaRPr lang="de-DE" noProof="0" dirty="0"/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FBE454BE-B83C-6E47-A3ED-8CC7FF25104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05869" y="836712"/>
            <a:ext cx="7893050" cy="26035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altLang="zh-CN" noProof="0" dirty="0"/>
              <a:t>Subtitle</a:t>
            </a:r>
            <a:endParaRPr lang="de-DE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8554F-10D2-E54E-A00F-0BD55B3A0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403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5869" y="333384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5869" y="1329321"/>
            <a:ext cx="11142133" cy="47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dirty="0"/>
              <a:t>First level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  <a:p>
            <a:pPr lvl="5"/>
            <a:r>
              <a:rPr lang="en-US" altLang="de-DE" dirty="0"/>
              <a:t>Si</a:t>
            </a:r>
            <a:r>
              <a:rPr lang="en-US" altLang="zh-CN" dirty="0"/>
              <a:t>x</a:t>
            </a:r>
            <a:r>
              <a:rPr lang="en-US" altLang="de-DE" dirty="0"/>
              <a:t>th level</a:t>
            </a:r>
          </a:p>
        </p:txBody>
      </p:sp>
      <p:sp>
        <p:nvSpPr>
          <p:cNvPr id="12" name="Line 5"/>
          <p:cNvSpPr>
            <a:spLocks noChangeShapeType="1"/>
          </p:cNvSpPr>
          <p:nvPr userDrawn="1"/>
        </p:nvSpPr>
        <p:spPr bwMode="auto">
          <a:xfrm>
            <a:off x="-6348" y="6381750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2"/>
          <p:cNvSpPr/>
          <p:nvPr userDrawn="1"/>
        </p:nvSpPr>
        <p:spPr>
          <a:xfrm>
            <a:off x="0" y="6396038"/>
            <a:ext cx="12192000" cy="4619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17" name="Line 5"/>
          <p:cNvSpPr>
            <a:spLocks noChangeShapeType="1"/>
          </p:cNvSpPr>
          <p:nvPr userDrawn="1"/>
        </p:nvSpPr>
        <p:spPr bwMode="auto">
          <a:xfrm>
            <a:off x="-6348" y="6381759"/>
            <a:ext cx="12198351" cy="1588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34436" y="6455438"/>
            <a:ext cx="43391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defRPr/>
            </a:pPr>
            <a:fld id="{A2177219-4D79-4D82-A800-567BDD8316C6}" type="slidenum">
              <a:rPr lang="de-DE" sz="1200" b="1">
                <a:latin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de-DE" sz="1200" b="1" dirty="0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817033" y="6455438"/>
            <a:ext cx="1151467" cy="3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fld id="{FA390034-B22F-454C-98D5-B3B46940354E}" type="datetime1">
              <a:rPr lang="de-DE" altLang="de-DE" sz="1200"/>
              <a:pPr algn="ctr"/>
              <a:t>16.10.2023</a:t>
            </a:fld>
            <a:endParaRPr lang="de-DE" altLang="de-DE" sz="1200" dirty="0"/>
          </a:p>
        </p:txBody>
      </p:sp>
      <p:sp>
        <p:nvSpPr>
          <p:cNvPr id="19" name="Line 4"/>
          <p:cNvSpPr>
            <a:spLocks noChangeShapeType="1"/>
          </p:cNvSpPr>
          <p:nvPr userDrawn="1"/>
        </p:nvSpPr>
        <p:spPr bwMode="auto">
          <a:xfrm>
            <a:off x="520714" y="1124744"/>
            <a:ext cx="11165417" cy="12700"/>
          </a:xfrm>
          <a:prstGeom prst="line">
            <a:avLst/>
          </a:prstGeom>
          <a:noFill/>
          <a:ln w="12600">
            <a:solidFill>
              <a:srgbClr val="0092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3" descr="KIT-Logo-rgb_en">
            <a:extLst>
              <a:ext uri="{FF2B5EF4-FFF2-40B4-BE49-F238E27FC236}">
                <a16:creationId xmlns:a16="http://schemas.microsoft.com/office/drawing/2014/main" id="{83D0D2A5-3507-724D-8F16-0E2AF7B73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233363"/>
            <a:ext cx="1845715" cy="85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B9813FBE-EFB5-B144-B0D3-038AEB55CDF7}"/>
              </a:ext>
            </a:extLst>
          </p:cNvPr>
          <p:cNvGrpSpPr/>
          <p:nvPr userDrawn="1"/>
        </p:nvGrpSpPr>
        <p:grpSpPr>
          <a:xfrm>
            <a:off x="9264352" y="6429501"/>
            <a:ext cx="2927648" cy="400110"/>
            <a:chOff x="7970566" y="5081687"/>
            <a:chExt cx="2927648" cy="40011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B165448-9047-B444-9958-E4435244F1E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566" y="5138753"/>
              <a:ext cx="1122346" cy="285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85CD74E2-CAA9-9246-AD47-E237211321FA}"/>
                </a:ext>
              </a:extLst>
            </p:cNvPr>
            <p:cNvSpPr txBox="1">
              <a:spLocks noChangeAspect="1" noChangeArrowheads="1"/>
            </p:cNvSpPr>
            <p:nvPr userDrawn="1"/>
          </p:nvSpPr>
          <p:spPr bwMode="auto">
            <a:xfrm>
              <a:off x="9089410" y="5081687"/>
              <a:ext cx="180880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TECHNOLOGY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FOR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n-US" altLang="zh-CN" sz="1000" b="1" dirty="0">
                  <a:ea typeface="+mn-ea"/>
                </a:rPr>
                <a:t>PERVASIVE</a:t>
              </a:r>
              <a:r>
                <a:rPr lang="zh-CN" altLang="en-US" sz="1000" b="1" dirty="0">
                  <a:ea typeface="+mn-ea"/>
                </a:rPr>
                <a:t> </a:t>
              </a:r>
              <a:r>
                <a:rPr lang="en-US" altLang="zh-CN" sz="1000" b="1" dirty="0">
                  <a:ea typeface="+mn-ea"/>
                </a:rPr>
                <a:t>COMPUTING</a:t>
              </a:r>
              <a:endParaRPr lang="en-US" sz="1000" b="1" dirty="0">
                <a:ea typeface="+mn-ea"/>
              </a:endParaRPr>
            </a:p>
          </p:txBody>
        </p:sp>
      </p:grpSp>
      <p:sp>
        <p:nvSpPr>
          <p:cNvPr id="20" name="单圆角矩形 19">
            <a:extLst>
              <a:ext uri="{FF2B5EF4-FFF2-40B4-BE49-F238E27FC236}">
                <a16:creationId xmlns:a16="http://schemas.microsoft.com/office/drawing/2014/main" id="{94982DF1-CAFF-7E40-8621-39902D2D9120}"/>
              </a:ext>
            </a:extLst>
          </p:cNvPr>
          <p:cNvSpPr/>
          <p:nvPr userDrawn="1"/>
        </p:nvSpPr>
        <p:spPr>
          <a:xfrm>
            <a:off x="0" y="0"/>
            <a:ext cx="8544272" cy="333384"/>
          </a:xfrm>
          <a:prstGeom prst="round1Rect">
            <a:avLst>
              <a:gd name="adj" fmla="val 50000"/>
            </a:avLst>
          </a:prstGeom>
          <a:solidFill>
            <a:srgbClr val="009682"/>
          </a:solidFill>
          <a:ln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86C88-C325-6A46-B5A6-634CD4D6F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7197" y="6455438"/>
            <a:ext cx="41148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5pPr>
      <a:lvl6pPr marL="192881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6pPr>
      <a:lvl7pPr marL="385763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7pPr>
      <a:lvl8pPr marL="578644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013" b="1">
          <a:solidFill>
            <a:schemeClr val="tx2"/>
          </a:solidFill>
          <a:latin typeface="Arial" charset="0"/>
        </a:defRPr>
      </a:lvl9pPr>
    </p:titleStyle>
    <p:bodyStyle>
      <a:lvl1pPr marL="132606" indent="-132606" algn="l" rtl="0" eaLnBrk="1" fontAlgn="base" hangingPunct="1">
        <a:spcBef>
          <a:spcPct val="20000"/>
        </a:spcBef>
        <a:spcAft>
          <a:spcPct val="0"/>
        </a:spcAft>
        <a:buBlip>
          <a:blip r:embed="rId7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333524" indent="-132606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2000">
          <a:solidFill>
            <a:schemeClr val="tx1"/>
          </a:solidFill>
          <a:latin typeface="+mn-lt"/>
        </a:defRPr>
      </a:lvl2pPr>
      <a:lvl3pPr marL="510332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800">
          <a:solidFill>
            <a:schemeClr val="tx1"/>
          </a:solidFill>
          <a:latin typeface="+mn-lt"/>
        </a:defRPr>
      </a:lvl3pPr>
      <a:lvl4pPr marL="699195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4pPr>
      <a:lvl5pPr marL="884039" indent="-116533" algn="l" rtl="0" eaLnBrk="1" fontAlgn="base" hangingPunct="1">
        <a:spcBef>
          <a:spcPct val="20000"/>
        </a:spcBef>
        <a:spcAft>
          <a:spcPct val="0"/>
        </a:spcAft>
        <a:buBlip>
          <a:blip r:embed="rId9"/>
        </a:buBlip>
        <a:defRPr sz="1600">
          <a:solidFill>
            <a:schemeClr val="tx1"/>
          </a:solidFill>
          <a:latin typeface="+mn-lt"/>
        </a:defRPr>
      </a:lvl5pPr>
      <a:lvl6pPr marL="1060847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1600">
          <a:solidFill>
            <a:schemeClr val="tx1"/>
          </a:solidFill>
          <a:latin typeface="+mn-lt"/>
        </a:defRPr>
      </a:lvl6pPr>
      <a:lvl7pPr marL="1253729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7pPr>
      <a:lvl8pPr marL="1446610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8pPr>
      <a:lvl9pPr marL="1639491" indent="-96441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0"/>
        </a:buBlip>
        <a:defRPr sz="59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407368" y="1484784"/>
            <a:ext cx="11593288" cy="6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1pPr>
            <a:lvl2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2pPr>
            <a:lvl3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3pPr>
            <a:lvl4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4pPr>
            <a:lvl5pPr eaLnBrk="0" hangingPunct="0">
              <a:defRPr sz="2400" b="1">
                <a:solidFill>
                  <a:schemeClr val="tx2"/>
                </a:solidFill>
                <a:latin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200" dirty="0" err="1"/>
              <a:t>E</a:t>
            </a:r>
            <a:r>
              <a:rPr lang="en-US" altLang="de-DE" sz="2200" dirty="0" err="1"/>
              <a:t>xplanable</a:t>
            </a:r>
            <a:r>
              <a:rPr lang="en-US" altLang="de-DE" sz="2200" dirty="0"/>
              <a:t> model for time-series via ChatGPT</a:t>
            </a:r>
            <a:br>
              <a:rPr lang="en-US" altLang="de-DE" sz="2200" dirty="0"/>
            </a:br>
            <a:endParaRPr lang="en-US" altLang="de-DE" sz="2200" dirty="0"/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407368" y="2420888"/>
            <a:ext cx="6048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de-DE" sz="1800" b="1" dirty="0">
                <a:solidFill>
                  <a:srgbClr val="000000"/>
                </a:solidFill>
              </a:rPr>
              <a:t>Xue </a:t>
            </a:r>
            <a:r>
              <a:rPr lang="en-US" altLang="de-DE" sz="1800" b="1" dirty="0" err="1">
                <a:solidFill>
                  <a:srgbClr val="000000"/>
                </a:solidFill>
              </a:rPr>
              <a:t>Zhechang</a:t>
            </a:r>
            <a:endParaRPr lang="en-US" altLang="de-DE" sz="1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dirty="0"/>
              <a:t>Outlines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Reason of using ChatGPT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A preliminary experiment</a:t>
            </a:r>
          </a:p>
          <a:p>
            <a:endParaRPr lang="de-DE" dirty="0"/>
          </a:p>
          <a:p>
            <a:r>
              <a:rPr lang="en-US" altLang="zh-CN" dirty="0"/>
              <a:t>Methodology</a:t>
            </a:r>
          </a:p>
          <a:p>
            <a:endParaRPr lang="de-DE" dirty="0"/>
          </a:p>
          <a:p>
            <a:r>
              <a:rPr lang="de-DE" dirty="0"/>
              <a:t>Evaluation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C427-DEEE-8AB5-4DB6-B346989D488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M</a:t>
            </a:r>
            <a:r>
              <a:rPr lang="en-US" altLang="zh-CN" dirty="0" err="1"/>
              <a:t>otivation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70" y="1329321"/>
            <a:ext cx="5496127" cy="4763504"/>
          </a:xfrm>
        </p:spPr>
        <p:txBody>
          <a:bodyPr/>
          <a:lstStyle/>
          <a:p>
            <a:r>
              <a:rPr lang="de-DE" dirty="0"/>
              <a:t>Problem: Current methods to explain time series are </a:t>
            </a:r>
            <a:r>
              <a:rPr lang="de-DE" b="1" dirty="0"/>
              <a:t>not user-friendly</a:t>
            </a:r>
            <a:r>
              <a:rPr lang="de-DE" dirty="0"/>
              <a:t> for </a:t>
            </a:r>
            <a:r>
              <a:rPr lang="de-DE" b="1" dirty="0"/>
              <a:t>non-researchers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Idea: Use </a:t>
            </a:r>
            <a:r>
              <a:rPr lang="de-DE" b="1" dirty="0"/>
              <a:t>ChatGPT </a:t>
            </a:r>
            <a:r>
              <a:rPr lang="de-DE" dirty="0"/>
              <a:t>to explain why the feature can contribute to the classification</a:t>
            </a:r>
          </a:p>
          <a:p>
            <a:endParaRPr lang="de-DE" dirty="0"/>
          </a:p>
          <a:p>
            <a:r>
              <a:rPr lang="de-DE" dirty="0"/>
              <a:t>Benefit: </a:t>
            </a:r>
          </a:p>
          <a:p>
            <a:pPr lvl="1"/>
            <a:r>
              <a:rPr lang="de-DE" dirty="0"/>
              <a:t>User-friendly and easy-accessible. 	</a:t>
            </a:r>
          </a:p>
          <a:p>
            <a:pPr lvl="1"/>
            <a:r>
              <a:rPr lang="de-DE" dirty="0"/>
              <a:t>Link features to knowledge in other fields.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A2F27D1-EE35-D0B4-0277-E1EFDDA7FCEC}"/>
              </a:ext>
            </a:extLst>
          </p:cNvPr>
          <p:cNvGrpSpPr/>
          <p:nvPr/>
        </p:nvGrpSpPr>
        <p:grpSpPr>
          <a:xfrm>
            <a:off x="7176120" y="4782684"/>
            <a:ext cx="504056" cy="1310141"/>
            <a:chOff x="7104112" y="5013176"/>
            <a:chExt cx="504056" cy="131014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91D546C-0FA0-C4A1-2AC5-8087E01B7FE4}"/>
                </a:ext>
              </a:extLst>
            </p:cNvPr>
            <p:cNvSpPr/>
            <p:nvPr/>
          </p:nvSpPr>
          <p:spPr>
            <a:xfrm>
              <a:off x="7104112" y="5013176"/>
              <a:ext cx="504056" cy="50405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418DE55-F2E4-3B16-21B5-47D2CA2CD7EF}"/>
                </a:ext>
              </a:extLst>
            </p:cNvPr>
            <p:cNvSpPr/>
            <p:nvPr/>
          </p:nvSpPr>
          <p:spPr>
            <a:xfrm>
              <a:off x="7104112" y="5531229"/>
              <a:ext cx="504056" cy="792088"/>
            </a:xfrm>
            <a:prstGeom prst="triangl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EF5CF8F3-260F-F6E4-7F80-1F2011AB64CC}"/>
              </a:ext>
            </a:extLst>
          </p:cNvPr>
          <p:cNvSpPr/>
          <p:nvPr/>
        </p:nvSpPr>
        <p:spPr>
          <a:xfrm>
            <a:off x="7837828" y="4684268"/>
            <a:ext cx="2722668" cy="806085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87DB5D-A080-2410-B4C4-5FD915AAE978}"/>
              </a:ext>
            </a:extLst>
          </p:cNvPr>
          <p:cNvSpPr txBox="1"/>
          <p:nvPr/>
        </p:nvSpPr>
        <p:spPr>
          <a:xfrm>
            <a:off x="8398919" y="4764144"/>
            <a:ext cx="131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Why?</a:t>
            </a:r>
            <a:endParaRPr lang="zh-CN" altLang="en-US" sz="3600" b="1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BCD26F04-2B98-4133-8263-2108F734D2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4771B8A-EE1E-6EC3-E287-2ED5F7F4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82" y="1447526"/>
            <a:ext cx="4672916" cy="294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Reason of using ChatGPT</a:t>
            </a:r>
            <a:endParaRPr lang="de-DE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Related Works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C16E34A-EFDE-AFE0-AEFB-1A79CAE0B4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D2DEBB8-AF22-968A-53B5-56887C9C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Forecasting via Prompt</a:t>
            </a:r>
          </a:p>
          <a:p>
            <a:pPr lvl="1"/>
            <a:r>
              <a:rPr lang="de-DE" altLang="zh-CN" dirty="0"/>
              <a:t>Prompt-based method &gt; numerical-based in forecasting time-series data</a:t>
            </a:r>
          </a:p>
          <a:p>
            <a:pPr lvl="1"/>
            <a:r>
              <a:rPr lang="de-DE" altLang="zh-CN" dirty="0"/>
              <a:t>Big advantage in zero-shot (RMSE: 70 vs 7)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Casual inference</a:t>
            </a:r>
          </a:p>
          <a:p>
            <a:pPr lvl="1"/>
            <a:r>
              <a:rPr lang="de-DE" altLang="zh-CN" dirty="0"/>
              <a:t>GPT can generate causal graphs in a high accuracy (about 70%)</a:t>
            </a:r>
          </a:p>
          <a:p>
            <a:pPr lvl="1"/>
            <a:r>
              <a:rPr lang="de-DE" altLang="zh-CN" dirty="0"/>
              <a:t>Helpful in combining domain knowlegde to classification.</a:t>
            </a:r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14580F-C587-BEBB-D26C-CBB8511FF3CB}"/>
              </a:ext>
            </a:extLst>
          </p:cNvPr>
          <p:cNvSpPr txBox="1"/>
          <p:nvPr/>
        </p:nvSpPr>
        <p:spPr>
          <a:xfrm>
            <a:off x="4295800" y="5923548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PROMPTCAST: A NEW PROMPT-BASED LEARNING PARADIGM FOR TIME SERIES FORECASTING, </a:t>
            </a:r>
            <a:r>
              <a:rPr lang="de-DE" altLang="zh-CN" sz="800" dirty="0"/>
              <a:t>Hao Xue, Flora D. Salim, https://arxiv.org/abs/2210.08964</a:t>
            </a:r>
            <a:endParaRPr lang="en-US" altLang="zh-CN" sz="800" dirty="0"/>
          </a:p>
          <a:p>
            <a:r>
              <a:rPr lang="en-US" altLang="zh-CN" sz="800" dirty="0"/>
              <a:t>Can Large Language Models Build Causal Graphs?, </a:t>
            </a:r>
            <a:r>
              <a:rPr lang="de-DE" altLang="zh-CN" sz="800" dirty="0"/>
              <a:t>Stephanie Long, Tibor Schuster, Alexandre Piché, https://arxiv.org/abs/2303.05279</a:t>
            </a:r>
            <a:endParaRPr lang="zh-CN" altLang="en-US" sz="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FF3D6-E441-990C-F0D1-F2D0D1971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040741"/>
            <a:ext cx="5237456" cy="18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6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A preliminary experiment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/>
              <a:t>Accelerometer in x-axis with different gestures</a:t>
            </a:r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A22081-898F-4076-824B-EAFCBAD797A1}"/>
              </a:ext>
            </a:extLst>
          </p:cNvPr>
          <p:cNvSpPr txBox="1"/>
          <p:nvPr/>
        </p:nvSpPr>
        <p:spPr>
          <a:xfrm>
            <a:off x="4987497" y="1271235"/>
            <a:ext cx="928459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17580E-4A01-5B38-EA4E-076300ED1943}"/>
              </a:ext>
            </a:extLst>
          </p:cNvPr>
          <p:cNvSpPr txBox="1"/>
          <p:nvPr/>
        </p:nvSpPr>
        <p:spPr>
          <a:xfrm>
            <a:off x="2055128" y="1650963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71A742-E3B7-A3CA-452D-92364650D110}"/>
              </a:ext>
            </a:extLst>
          </p:cNvPr>
          <p:cNvSpPr txBox="1"/>
          <p:nvPr/>
        </p:nvSpPr>
        <p:spPr>
          <a:xfrm>
            <a:off x="8112224" y="1640567"/>
            <a:ext cx="813043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725E3-E133-9725-821F-A4C3E8E575A4}"/>
              </a:ext>
            </a:extLst>
          </p:cNvPr>
          <p:cNvSpPr txBox="1"/>
          <p:nvPr/>
        </p:nvSpPr>
        <p:spPr>
          <a:xfrm>
            <a:off x="5625191" y="2493102"/>
            <a:ext cx="218521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B0F8E5-9748-2DD5-290C-FAF24DF29E04}"/>
              </a:ext>
            </a:extLst>
          </p:cNvPr>
          <p:cNvSpPr txBox="1"/>
          <p:nvPr/>
        </p:nvSpPr>
        <p:spPr>
          <a:xfrm>
            <a:off x="9217690" y="2492896"/>
            <a:ext cx="2441694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Classify given gesture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1B4C134-314F-EF90-EEFE-E0242D5EC518}"/>
              </a:ext>
            </a:extLst>
          </p:cNvPr>
          <p:cNvSpPr txBox="1"/>
          <p:nvPr/>
        </p:nvSpPr>
        <p:spPr>
          <a:xfrm>
            <a:off x="497450" y="2492896"/>
            <a:ext cx="1415772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CA2319-AF39-E7FF-7F5D-153CBA9CA6D2}"/>
              </a:ext>
            </a:extLst>
          </p:cNvPr>
          <p:cNvSpPr txBox="1"/>
          <p:nvPr/>
        </p:nvSpPr>
        <p:spPr>
          <a:xfrm>
            <a:off x="3570268" y="2492896"/>
            <a:ext cx="979755" cy="369332"/>
          </a:xfrm>
          <a:prstGeom prst="rect">
            <a:avLst/>
          </a:prstGeom>
          <a:noFill/>
          <a:ln w="25400" cap="rnd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Feature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9C4A49E-EB0D-CA91-C6DF-FD9DDA0CD4B4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3034883" y="1455901"/>
            <a:ext cx="1952614" cy="37972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02B60CA-A5B1-E7EB-6356-B1C2C3D36937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 flipV="1">
            <a:off x="5915956" y="1455901"/>
            <a:ext cx="2196268" cy="3693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CDD4B3-600F-ADE1-31FE-9456B7FCF422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8925267" y="2020295"/>
            <a:ext cx="1513270" cy="47260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9C97F47-925B-3479-EED7-8F719A89123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17798" y="2030691"/>
            <a:ext cx="1394426" cy="4624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C3BA6EEF-10D5-4828-DB31-C5C6ABC20E1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205336" y="2030691"/>
            <a:ext cx="844795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14AC16D-50B3-E90C-5463-646CA737C8D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4883" y="2030691"/>
            <a:ext cx="1025263" cy="4622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C3860F-A5AF-6289-BD17-7073E2CF5E84}"/>
              </a:ext>
            </a:extLst>
          </p:cNvPr>
          <p:cNvSpPr txBox="1"/>
          <p:nvPr/>
        </p:nvSpPr>
        <p:spPr>
          <a:xfrm>
            <a:off x="159594" y="3026410"/>
            <a:ext cx="2160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given features are about Accelerometer in x-axis with different gestures</a:t>
            </a:r>
            <a:endParaRPr lang="de-DE" altLang="zh-CN" dirty="0"/>
          </a:p>
          <a:p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C5ADD6-9C3C-55E6-B38C-0BE7A6D04AD3}"/>
              </a:ext>
            </a:extLst>
          </p:cNvPr>
          <p:cNvSpPr txBox="1"/>
          <p:nvPr/>
        </p:nvSpPr>
        <p:spPr>
          <a:xfrm>
            <a:off x="2783632" y="3027141"/>
            <a:ext cx="2448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Trend, </a:t>
            </a:r>
          </a:p>
          <a:p>
            <a:r>
              <a:rPr lang="en-US" altLang="zh-CN" dirty="0"/>
              <a:t>Directional change, Periodic fluctuation…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951E386-746D-BCC2-44CA-D6E6D1DA83CB}"/>
              </a:ext>
            </a:extLst>
          </p:cNvPr>
          <p:cNvSpPr txBox="1"/>
          <p:nvPr/>
        </p:nvSpPr>
        <p:spPr>
          <a:xfrm>
            <a:off x="5915956" y="3027141"/>
            <a:ext cx="18684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Which of these features is the most important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FB3EDE0-5B08-02DA-0E08-9785303DE354}"/>
              </a:ext>
            </a:extLst>
          </p:cNvPr>
          <p:cNvSpPr txBox="1"/>
          <p:nvPr/>
        </p:nvSpPr>
        <p:spPr>
          <a:xfrm>
            <a:off x="8468419" y="3026410"/>
            <a:ext cx="3563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altLang="zh-CN" dirty="0"/>
              <a:t>Pick up;       B. shake hand;</a:t>
            </a:r>
          </a:p>
          <a:p>
            <a:r>
              <a:rPr lang="en-US" altLang="zh-CN" dirty="0"/>
              <a:t>C. Move to left; D. move to right.</a:t>
            </a:r>
            <a:endParaRPr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79C0745-ADE8-FA78-2EF2-68A0C04CB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6355342" y="4115178"/>
            <a:ext cx="362456" cy="33212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9A7FDADB-66EB-BE72-6321-478825E7E675}"/>
              </a:ext>
            </a:extLst>
          </p:cNvPr>
          <p:cNvSpPr txBox="1"/>
          <p:nvPr/>
        </p:nvSpPr>
        <p:spPr>
          <a:xfrm>
            <a:off x="4550023" y="4672746"/>
            <a:ext cx="4066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Trend influences slightly.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Directional change relatively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Periodic fluctuation</a:t>
            </a:r>
            <a:r>
              <a:rPr lang="en-US" altLang="zh-CN" dirty="0"/>
              <a:t> significantly.</a:t>
            </a:r>
            <a:endParaRPr lang="zh-CN" altLang="en-US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0483E0-E49E-A5FC-4D5F-16C5FC9D184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850161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1B7958FC-B7DF-7E35-2E87-4F7C5D286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6" t="2350" r="93281" b="93368"/>
          <a:stretch/>
        </p:blipFill>
        <p:spPr>
          <a:xfrm>
            <a:off x="9667710" y="4115178"/>
            <a:ext cx="362456" cy="33212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027D2727-384F-83F6-3A24-6BFE45FCFFF7}"/>
              </a:ext>
            </a:extLst>
          </p:cNvPr>
          <p:cNvSpPr txBox="1"/>
          <p:nvPr/>
        </p:nvSpPr>
        <p:spPr>
          <a:xfrm>
            <a:off x="8764094" y="4672746"/>
            <a:ext cx="33085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Answer: Shake 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Periodic fluctuation means periodic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Directional change means the move has 2 directions.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DCD8B81-9C5F-464C-4876-C44D1A53489A}"/>
              </a:ext>
            </a:extLst>
          </p:cNvPr>
          <p:cNvCxnSpPr>
            <a:cxnSpLocks/>
          </p:cNvCxnSpPr>
          <p:nvPr/>
        </p:nvCxnSpPr>
        <p:spPr>
          <a:xfrm>
            <a:off x="10162529" y="3950471"/>
            <a:ext cx="0" cy="722275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B117C-80F4-0D57-C772-EFE51479434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9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en-US" altLang="zh-CN" dirty="0"/>
              <a:t>Methodology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General pipeline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38CC1-66F0-3C0B-DDFC-EDB572510B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 dirty="0"/>
              <a:t> model for time-series via ChatGPT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3C13C58-0F55-D2CA-A46D-8D9DBAFD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17" y="1198597"/>
            <a:ext cx="10126635" cy="51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A0549-EC48-084B-9491-8DBCF588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69" y="260648"/>
            <a:ext cx="9215967" cy="575336"/>
          </a:xfrm>
        </p:spPr>
        <p:txBody>
          <a:bodyPr/>
          <a:lstStyle/>
          <a:p>
            <a:r>
              <a:rPr lang="de-DE" altLang="zh-CN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7830E-6D9B-EC49-9016-BD2272F7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Research object: Time-series datasets about human activity recognition</a:t>
            </a:r>
          </a:p>
          <a:p>
            <a:pPr lvl="1"/>
            <a:r>
              <a:rPr lang="de-DE" dirty="0"/>
              <a:t>1 basic movement (pick up, shake...) &amp; 2 advanced (basketball, brush teeth...)</a:t>
            </a:r>
          </a:p>
          <a:p>
            <a:pPr lvl="1"/>
            <a:r>
              <a:rPr lang="de-DE" dirty="0"/>
              <a:t>Intuitively understandable explanation</a:t>
            </a:r>
          </a:p>
          <a:p>
            <a:endParaRPr lang="de-DE" dirty="0"/>
          </a:p>
          <a:p>
            <a:r>
              <a:rPr lang="de-DE" dirty="0"/>
              <a:t>T</a:t>
            </a:r>
            <a:r>
              <a:rPr lang="en-US" altLang="zh-CN" dirty="0" err="1"/>
              <a:t>arget</a:t>
            </a:r>
            <a:r>
              <a:rPr lang="en-US" altLang="zh-CN" dirty="0"/>
              <a:t>:</a:t>
            </a:r>
          </a:p>
          <a:p>
            <a:pPr lvl="1"/>
            <a:r>
              <a:rPr lang="en-US" dirty="0"/>
              <a:t>Stable desired answer</a:t>
            </a:r>
          </a:p>
          <a:p>
            <a:pPr lvl="2"/>
            <a:r>
              <a:rPr lang="en-US" dirty="0"/>
              <a:t>Better prompt, avoiding incorrect answer or unwished format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Prove to be reliable</a:t>
            </a:r>
          </a:p>
          <a:p>
            <a:pPr lvl="2"/>
            <a:r>
              <a:rPr lang="de-DE" dirty="0"/>
              <a:t>Correct casual inference</a:t>
            </a:r>
          </a:p>
          <a:p>
            <a:pPr lvl="2"/>
            <a:r>
              <a:rPr lang="de-DE" altLang="zh-CN" dirty="0"/>
              <a:t>Good consistency</a:t>
            </a:r>
            <a:endParaRPr lang="de-DE" dirty="0"/>
          </a:p>
          <a:p>
            <a:pPr lvl="2"/>
            <a:r>
              <a:rPr lang="de-DE" dirty="0"/>
              <a:t>Modify original data to strongly affect feature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5D3820-0C66-D04D-9162-C3447D297A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8B873-11B3-8A43-9A9C-860FB73713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de-DE" dirty="0"/>
              <a:t>Prof. Dr. Max Mustermann |  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Faculty</a:t>
            </a:r>
            <a:endParaRPr lang="de-DE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272438-7D23-083E-7253-8E8A2ABF23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sz="1800" dirty="0" err="1"/>
              <a:t>E</a:t>
            </a:r>
            <a:r>
              <a:rPr lang="en-US" altLang="de-DE" sz="1800" dirty="0" err="1"/>
              <a:t>xplanable</a:t>
            </a:r>
            <a:r>
              <a:rPr lang="en-US" altLang="de-DE" sz="1800"/>
              <a:t> model for time-series via 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62409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en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KIT-PPT_Master_en_2016</Template>
  <TotalTime>5910</TotalTime>
  <Words>432</Words>
  <Application>Microsoft Office PowerPoint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KIT-PPT_Master_en_2016</vt:lpstr>
      <vt:lpstr>PowerPoint 演示文稿</vt:lpstr>
      <vt:lpstr>Outlines</vt:lpstr>
      <vt:lpstr>Motivation</vt:lpstr>
      <vt:lpstr>Reason of using ChatGPT</vt:lpstr>
      <vt:lpstr>A preliminary experiment</vt:lpstr>
      <vt:lpstr>Methodology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Bachmann</dc:creator>
  <cp:lastModifiedBy>哲畅 薛</cp:lastModifiedBy>
  <cp:revision>51</cp:revision>
  <dcterms:created xsi:type="dcterms:W3CDTF">2015-12-01T10:08:17Z</dcterms:created>
  <dcterms:modified xsi:type="dcterms:W3CDTF">2023-10-16T00:23:19Z</dcterms:modified>
</cp:coreProperties>
</file>