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1" r:id="rId3"/>
    <p:sldId id="272" r:id="rId4"/>
    <p:sldId id="279" r:id="rId5"/>
    <p:sldId id="280" r:id="rId6"/>
    <p:sldId id="276" r:id="rId7"/>
    <p:sldId id="278" r:id="rId8"/>
    <p:sldId id="277" r:id="rId9"/>
    <p:sldId id="281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1212" autoAdjust="0"/>
  </p:normalViewPr>
  <p:slideViewPr>
    <p:cSldViewPr>
      <p:cViewPr varScale="1">
        <p:scale>
          <a:sx n="113" d="100"/>
          <a:sy n="113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9055590E-410D-4038-A901-0AA9771E15A1}"/>
    <pc:docChg chg="undo custSel addSld delSld modSld sldOrd">
      <pc:chgData name="哲畅 薛" userId="45e028c3e641bd70" providerId="LiveId" clId="{9055590E-410D-4038-A901-0AA9771E15A1}" dt="2023-07-07T02:38:39.684" v="716" actId="207"/>
      <pc:docMkLst>
        <pc:docMk/>
      </pc:docMkLst>
      <pc:sldChg chg="del">
        <pc:chgData name="哲畅 薛" userId="45e028c3e641bd70" providerId="LiveId" clId="{9055590E-410D-4038-A901-0AA9771E15A1}" dt="2023-07-06T23:06:03.220" v="0" actId="47"/>
        <pc:sldMkLst>
          <pc:docMk/>
          <pc:sldMk cId="0" sldId="264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1754662791" sldId="266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116020795" sldId="267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2316541608" sldId="268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3654397029" sldId="269"/>
        </pc:sldMkLst>
      </pc:sldChg>
      <pc:sldChg chg="del">
        <pc:chgData name="哲畅 薛" userId="45e028c3e641bd70" providerId="LiveId" clId="{9055590E-410D-4038-A901-0AA9771E15A1}" dt="2023-07-06T23:49:31.948" v="1" actId="47"/>
        <pc:sldMkLst>
          <pc:docMk/>
          <pc:sldMk cId="3567624090" sldId="270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3472763388" sldId="273"/>
        </pc:sldMkLst>
      </pc:sldChg>
      <pc:sldChg chg="del">
        <pc:chgData name="哲畅 薛" userId="45e028c3e641bd70" providerId="LiveId" clId="{9055590E-410D-4038-A901-0AA9771E15A1}" dt="2023-07-06T23:06:03.220" v="0" actId="47"/>
        <pc:sldMkLst>
          <pc:docMk/>
          <pc:sldMk cId="2057791560" sldId="274"/>
        </pc:sldMkLst>
      </pc:sldChg>
      <pc:sldChg chg="addSp modSp mod">
        <pc:chgData name="哲畅 薛" userId="45e028c3e641bd70" providerId="LiveId" clId="{9055590E-410D-4038-A901-0AA9771E15A1}" dt="2023-07-07T02:27:56.946" v="505" actId="1076"/>
        <pc:sldMkLst>
          <pc:docMk/>
          <pc:sldMk cId="3890748340" sldId="277"/>
        </pc:sldMkLst>
        <pc:spChg chg="mod">
          <ac:chgData name="哲畅 薛" userId="45e028c3e641bd70" providerId="LiveId" clId="{9055590E-410D-4038-A901-0AA9771E15A1}" dt="2023-07-07T02:27:20.864" v="498" actId="14100"/>
          <ac:spMkLst>
            <pc:docMk/>
            <pc:sldMk cId="3890748340" sldId="277"/>
            <ac:spMk id="5" creationId="{EBD62F1D-AD76-FDC9-FB31-E6A329838CBF}"/>
          </ac:spMkLst>
        </pc:spChg>
        <pc:picChg chg="add mod">
          <ac:chgData name="哲畅 薛" userId="45e028c3e641bd70" providerId="LiveId" clId="{9055590E-410D-4038-A901-0AA9771E15A1}" dt="2023-07-07T02:27:56.946" v="505" actId="1076"/>
          <ac:picMkLst>
            <pc:docMk/>
            <pc:sldMk cId="3890748340" sldId="277"/>
            <ac:picMk id="8" creationId="{03B07267-EB9A-90D9-A731-FFF87AB7D3CC}"/>
          </ac:picMkLst>
        </pc:picChg>
        <pc:picChg chg="add mod">
          <ac:chgData name="哲畅 薛" userId="45e028c3e641bd70" providerId="LiveId" clId="{9055590E-410D-4038-A901-0AA9771E15A1}" dt="2023-07-07T02:27:54.751" v="504" actId="1076"/>
          <ac:picMkLst>
            <pc:docMk/>
            <pc:sldMk cId="3890748340" sldId="277"/>
            <ac:picMk id="10" creationId="{05059508-4975-95B5-FDFB-36A93318095A}"/>
          </ac:picMkLst>
        </pc:picChg>
      </pc:sldChg>
      <pc:sldChg chg="modSp new mod ord">
        <pc:chgData name="哲畅 薛" userId="45e028c3e641bd70" providerId="LiveId" clId="{9055590E-410D-4038-A901-0AA9771E15A1}" dt="2023-07-07T00:49:22.993" v="266" actId="20577"/>
        <pc:sldMkLst>
          <pc:docMk/>
          <pc:sldMk cId="904219339" sldId="279"/>
        </pc:sldMkLst>
        <pc:spChg chg="mod">
          <ac:chgData name="哲畅 薛" userId="45e028c3e641bd70" providerId="LiveId" clId="{9055590E-410D-4038-A901-0AA9771E15A1}" dt="2023-07-07T00:41:55.637" v="21" actId="20577"/>
          <ac:spMkLst>
            <pc:docMk/>
            <pc:sldMk cId="904219339" sldId="279"/>
            <ac:spMk id="2" creationId="{2FB49FD0-A73A-ADD5-2490-F1AE3708B3C8}"/>
          </ac:spMkLst>
        </pc:spChg>
        <pc:spChg chg="mod">
          <ac:chgData name="哲畅 薛" userId="45e028c3e641bd70" providerId="LiveId" clId="{9055590E-410D-4038-A901-0AA9771E15A1}" dt="2023-07-07T00:49:22.993" v="266" actId="20577"/>
          <ac:spMkLst>
            <pc:docMk/>
            <pc:sldMk cId="904219339" sldId="279"/>
            <ac:spMk id="3" creationId="{14208279-6F62-2175-836B-660D4B8A366B}"/>
          </ac:spMkLst>
        </pc:spChg>
        <pc:spChg chg="mod">
          <ac:chgData name="哲畅 薛" userId="45e028c3e641bd70" providerId="LiveId" clId="{9055590E-410D-4038-A901-0AA9771E15A1}" dt="2023-07-07T00:42:26.958" v="57" actId="20577"/>
          <ac:spMkLst>
            <pc:docMk/>
            <pc:sldMk cId="904219339" sldId="279"/>
            <ac:spMk id="5" creationId="{643E3667-877D-971E-D3BA-EC9688E062D1}"/>
          </ac:spMkLst>
        </pc:spChg>
      </pc:sldChg>
      <pc:sldChg chg="modSp add mod">
        <pc:chgData name="哲畅 薛" userId="45e028c3e641bd70" providerId="LiveId" clId="{9055590E-410D-4038-A901-0AA9771E15A1}" dt="2023-07-07T01:07:01.095" v="445" actId="20577"/>
        <pc:sldMkLst>
          <pc:docMk/>
          <pc:sldMk cId="100268449" sldId="280"/>
        </pc:sldMkLst>
        <pc:spChg chg="mod">
          <ac:chgData name="哲畅 薛" userId="45e028c3e641bd70" providerId="LiveId" clId="{9055590E-410D-4038-A901-0AA9771E15A1}" dt="2023-07-07T01:07:01.095" v="445" actId="20577"/>
          <ac:spMkLst>
            <pc:docMk/>
            <pc:sldMk cId="100268449" sldId="280"/>
            <ac:spMk id="3" creationId="{14208279-6F62-2175-836B-660D4B8A366B}"/>
          </ac:spMkLst>
        </pc:spChg>
      </pc:sldChg>
      <pc:sldChg chg="addSp modSp add mod">
        <pc:chgData name="哲畅 薛" userId="45e028c3e641bd70" providerId="LiveId" clId="{9055590E-410D-4038-A901-0AA9771E15A1}" dt="2023-07-07T02:38:39.684" v="716" actId="207"/>
        <pc:sldMkLst>
          <pc:docMk/>
          <pc:sldMk cId="876750503" sldId="281"/>
        </pc:sldMkLst>
        <pc:spChg chg="mod">
          <ac:chgData name="哲畅 薛" userId="45e028c3e641bd70" providerId="LiveId" clId="{9055590E-410D-4038-A901-0AA9771E15A1}" dt="2023-07-07T02:38:39.684" v="716" actId="207"/>
          <ac:spMkLst>
            <pc:docMk/>
            <pc:sldMk cId="876750503" sldId="281"/>
            <ac:spMk id="5" creationId="{EBD62F1D-AD76-FDC9-FB31-E6A329838CBF}"/>
          </ac:spMkLst>
        </pc:spChg>
        <pc:picChg chg="add mod">
          <ac:chgData name="哲畅 薛" userId="45e028c3e641bd70" providerId="LiveId" clId="{9055590E-410D-4038-A901-0AA9771E15A1}" dt="2023-07-07T02:33:11.549" v="554" actId="1076"/>
          <ac:picMkLst>
            <pc:docMk/>
            <pc:sldMk cId="876750503" sldId="281"/>
            <ac:picMk id="8" creationId="{5BCD03C2-3EBB-C21B-B625-FEBCC123D0F5}"/>
          </ac:picMkLst>
        </pc:picChg>
        <pc:picChg chg="add mod">
          <ac:chgData name="哲畅 薛" userId="45e028c3e641bd70" providerId="LiveId" clId="{9055590E-410D-4038-A901-0AA9771E15A1}" dt="2023-07-07T02:38:03.507" v="671" actId="1076"/>
          <ac:picMkLst>
            <pc:docMk/>
            <pc:sldMk cId="876750503" sldId="281"/>
            <ac:picMk id="10" creationId="{C18575DA-5B0B-BA02-3F53-1BA27720361B}"/>
          </ac:picMkLst>
        </pc:pic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5T12:45:47.205" v="2212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5T12:44:58.241" v="2198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6-30T09:45:37.646" v="208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5T12:45:12.297" v="2202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7:48.794" v="2173" actId="20577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5T12:45:17.423" v="2205"/>
        <pc:sldMkLst>
          <pc:docMk/>
          <pc:sldMk cId="3654397029" sldId="269"/>
        </pc:sldMkLst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5T12:45:25.688" v="2209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6-30T02:32:36.553" v="1952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mod ord">
        <pc:chgData name="哲畅 薛" userId="45e028c3e641bd70" providerId="LiveId" clId="{29048D89-392C-4136-AD43-A5D50A0C1218}" dt="2023-06-30T02:21:05.591" v="1788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mod ord">
        <pc:chgData name="哲畅 薛" userId="45e028c3e641bd70" providerId="LiveId" clId="{29048D89-392C-4136-AD43-A5D50A0C1218}" dt="2023-06-30T02:21:05.591" v="1788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">
        <pc:chgData name="哲畅 薛" userId="45e028c3e641bd70" providerId="LiveId" clId="{29048D89-392C-4136-AD43-A5D50A0C1218}" dt="2023-07-05T12:45:21.603" v="2207"/>
        <pc:sldMkLst>
          <pc:docMk/>
          <pc:sldMk cId="2057791560" sldId="274"/>
        </pc:sldMkLst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mod ord">
        <pc:chgData name="哲畅 薛" userId="45e028c3e641bd70" providerId="LiveId" clId="{29048D89-392C-4136-AD43-A5D50A0C1218}" dt="2023-07-05T12:45:47.205" v="2212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mod ord">
        <pc:chgData name="哲畅 薛" userId="45e028c3e641bd70" providerId="LiveId" clId="{29048D89-392C-4136-AD43-A5D50A0C1218}" dt="2023-06-30T02:06:09.364" v="1774" actId="2057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mod">
        <pc:chgData name="哲畅 薛" userId="45e028c3e641bd70" providerId="LiveId" clId="{29048D89-392C-4136-AD43-A5D50A0C1218}" dt="2023-06-30T02:26:36.356" v="1951" actId="5793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mod ord">
        <pc:chgData name="哲畅 薛" userId="45e028c3e641bd70" providerId="LiveId" clId="{29048D89-392C-4136-AD43-A5D50A0C1218}" dt="2023-06-30T09:45:17.196" v="2068" actId="2057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07.07.2023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Prompt engineering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913282"/>
            <a:ext cx="4677944" cy="30314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Use the following format: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Text: &lt;text to summarize&gt;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Summary: &lt;summary&gt;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Translation: &lt;summary translation&gt;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Names: &lt;list of names in French 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Output JSON: &lt;json with summary and num_names&gt;</a:t>
            </a:r>
          </a:p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8255C0-EA15-376A-7ED7-BF2CB20F0FD3}"/>
              </a:ext>
            </a:extLst>
          </p:cNvPr>
          <p:cNvSpPr txBox="1"/>
          <p:nvPr/>
        </p:nvSpPr>
        <p:spPr>
          <a:xfrm>
            <a:off x="335360" y="1299416"/>
            <a:ext cx="6108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Write clear and specific instructions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b="0" i="0" dirty="0" err="1">
                <a:effectLst/>
                <a:ea typeface="Microsoft YaHei" panose="020B0503020204020204" pitchFamily="34" charset="-122"/>
              </a:rPr>
              <a:t>使用分隔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符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获得指定输出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JSON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让</a:t>
            </a:r>
            <a:r>
              <a:rPr lang="en-US" altLang="zh-CN" sz="1800" b="0" i="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检查文本是否满足条件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为模型提供几个问答的例子，让 LLM 熟悉这种风格</a:t>
            </a:r>
            <a:endParaRPr lang="en-US" altLang="zh-CN" b="0" i="0" dirty="0"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Give the model time to think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明确完成任务所需的步骤</a:t>
            </a: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：</a:t>
            </a:r>
            <a:r>
              <a:rPr lang="en-US" altLang="zh-CN" b="0" i="0" dirty="0">
                <a:effectLst/>
                <a:ea typeface="Microsoft YaHei" panose="020B0503020204020204" pitchFamily="34" charset="-122"/>
              </a:rPr>
              <a:t>Step1, Step2</a:t>
            </a: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获取结构化的输出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的具体功能：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总结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推理（态度，情感，主题</a:t>
            </a:r>
            <a:r>
              <a:rPr lang="zh-CN" altLang="en-US" dirty="0">
                <a:ea typeface="Microsoft YaHei" panose="020B0503020204020204" pitchFamily="34" charset="-122"/>
              </a:rPr>
              <a:t>）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转换</a:t>
            </a:r>
            <a:r>
              <a:rPr lang="zh-CN" altLang="en-US" dirty="0">
                <a:ea typeface="Microsoft YaHei" panose="020B0503020204020204" pitchFamily="34" charset="-122"/>
              </a:rPr>
              <a:t>，</a:t>
            </a:r>
            <a:r>
              <a:rPr lang="zh-CN" altLang="zh-CN" sz="1800" b="1" i="0" dirty="0">
                <a:effectLst/>
                <a:ea typeface="Microsoft YaHei" panose="020B0503020204020204" pitchFamily="34" charset="-122"/>
              </a:rPr>
              <a:t>扩展</a:t>
            </a:r>
            <a:endParaRPr lang="zh-CN" altLang="zh-CN" sz="1800" b="1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迭代优化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更明确地聚焦于某个方面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ea typeface="Microsoft YaHei" panose="020B0503020204020204" pitchFamily="34" charset="-122"/>
              </a:rPr>
              <a:t>Bsp</a:t>
            </a:r>
            <a:r>
              <a:rPr lang="en-US" altLang="zh-CN" dirty="0">
                <a:ea typeface="Microsoft YaHei" panose="020B0503020204020204" pitchFamily="34" charset="-122"/>
              </a:rPr>
              <a:t>: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The description is intended for furniture retailers, so should be technical in nature and focus on the materials the product is constructed from.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4482DA-A823-66A0-7C90-AB5564F02C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264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 15 times</a:t>
            </a:r>
            <a:r>
              <a:rPr lang="en-US" dirty="0"/>
              <a:t>, 25 tests, decision tree vs ChatGPT</a:t>
            </a:r>
            <a:endParaRPr lang="de-DE" dirty="0"/>
          </a:p>
          <a:p>
            <a:pPr lvl="1"/>
            <a:r>
              <a:rPr lang="de-DE" dirty="0"/>
              <a:t>Decision tree: 100% correct on both datasets</a:t>
            </a:r>
          </a:p>
          <a:p>
            <a:pPr lvl="1"/>
            <a:r>
              <a:rPr lang="de-DE" dirty="0"/>
              <a:t>ChatGPT: big range, not stable</a:t>
            </a:r>
          </a:p>
          <a:p>
            <a:pPr lvl="2"/>
            <a:r>
              <a:rPr lang="de-DE" dirty="0"/>
              <a:t>Old_P</a:t>
            </a:r>
            <a:r>
              <a:rPr lang="en-US" altLang="zh-CN" dirty="0" err="1"/>
              <a:t>rompt</a:t>
            </a:r>
            <a:r>
              <a:rPr lang="en-US" altLang="zh-CN" dirty="0"/>
              <a:t>: There are A </a:t>
            </a:r>
            <a:r>
              <a:rPr lang="en-US" altLang="zh-CN" dirty="0" err="1"/>
              <a:t>acuteinflammation</a:t>
            </a:r>
            <a:r>
              <a:rPr lang="en-US" altLang="zh-CN" dirty="0"/>
              <a:t>, and each has B columns. Each column C is …</a:t>
            </a:r>
          </a:p>
          <a:p>
            <a:pPr marL="582662" lvl="3" indent="0">
              <a:buNone/>
            </a:pPr>
            <a:r>
              <a:rPr lang="en-US" dirty="0"/>
              <a:t>		</a:t>
            </a:r>
            <a:r>
              <a:rPr lang="en-US" sz="1800" dirty="0"/>
              <a:t>Try to classify following… to Label 0.0 or 1.0, with the help of dataset given above. </a:t>
            </a:r>
          </a:p>
          <a:p>
            <a:pPr marL="582662" lvl="3" indent="0">
              <a:buNone/>
            </a:pPr>
            <a:r>
              <a:rPr lang="en-US" sz="1800" dirty="0"/>
              <a:t>		Don’t show me the code. Give me the label in format: [label 1, label 2, ..., label D].</a:t>
            </a:r>
          </a:p>
          <a:p>
            <a:pPr marL="582662" lvl="3" indent="0">
              <a:buNone/>
            </a:pPr>
            <a:r>
              <a:rPr lang="de-DE" sz="1800" dirty="0"/>
              <a:t>New_Prompt: </a:t>
            </a:r>
            <a:r>
              <a:rPr lang="en-US" sz="1800" dirty="0"/>
              <a:t>You are a data analyst, your job is to classify the given time series dataset.</a:t>
            </a:r>
          </a:p>
          <a:p>
            <a:pPr marL="582662" lvl="3" indent="0">
              <a:buNone/>
            </a:pPr>
            <a:r>
              <a:rPr lang="en-US" sz="1800" dirty="0"/>
              <a:t>		There are 93 </a:t>
            </a:r>
            <a:r>
              <a:rPr lang="en-US" sz="1800" dirty="0" err="1"/>
              <a:t>acutenephritis</a:t>
            </a:r>
            <a:r>
              <a:rPr lang="en-US" sz="1800" dirty="0"/>
              <a:t>, and each has 6 columns.</a:t>
            </a:r>
          </a:p>
          <a:p>
            <a:pPr marL="582662" lvl="3" indent="0">
              <a:buNone/>
            </a:pPr>
            <a:r>
              <a:rPr lang="en-US" sz="1800" dirty="0"/>
              <a:t>		The dataset will be given in format: [column 1, column 2, ..., column 6, label].</a:t>
            </a:r>
            <a:endParaRPr lang="de-DE" sz="1800" dirty="0"/>
          </a:p>
          <a:p>
            <a:pPr lvl="2"/>
            <a:r>
              <a:rPr lang="de-DE" dirty="0"/>
              <a:t>False rate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82662" lvl="3" indent="0">
              <a:buNone/>
            </a:pPr>
            <a:r>
              <a:rPr lang="en-US" altLang="zh-CN" dirty="0" err="1"/>
              <a:t>Acuteinflammation</a:t>
            </a:r>
            <a:r>
              <a:rPr lang="zh-CN" altLang="en-US" dirty="0"/>
              <a:t>：</a:t>
            </a:r>
            <a:r>
              <a:rPr lang="en-US" altLang="zh-CN" dirty="0"/>
              <a:t>20.0%, 16.0%, 20.0%, 20.0%, 20.0%, 36.0%, 20.0%, 28.0%, 16.0%, 20.0%, 16.0%, 16.0%, 20.0%, 28.0%, 20.0%</a:t>
            </a:r>
          </a:p>
          <a:p>
            <a:pPr marL="582662" lvl="3" indent="0">
              <a:buNone/>
            </a:pPr>
            <a:r>
              <a:rPr lang="en-US" altLang="zh-CN" dirty="0" err="1"/>
              <a:t>Acutenephritis</a:t>
            </a:r>
            <a:r>
              <a:rPr lang="zh-CN" altLang="en-US" dirty="0"/>
              <a:t>：</a:t>
            </a:r>
            <a:r>
              <a:rPr lang="de-DE" dirty="0"/>
              <a:t>40.0%, 40.0%, 12.0%, 40.0%, 8.0%, 36.0%, 36.0%, 28.0%, 44.0%, 40.0%, 32.0%, 36.0%, 8.0%, 24.0%, 0.0%</a:t>
            </a:r>
          </a:p>
          <a:p>
            <a:pPr lvl="2"/>
            <a:r>
              <a:rPr lang="de-DE" dirty="0"/>
              <a:t>A</a:t>
            </a:r>
            <a:r>
              <a:rPr lang="en-US" altLang="zh-CN" dirty="0" err="1"/>
              <a:t>verage</a:t>
            </a:r>
            <a:r>
              <a:rPr lang="en-US" altLang="zh-CN" dirty="0"/>
              <a:t>: 21.06%(35.2%), 28.26%(40.8%)</a:t>
            </a:r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80292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141D2B-79C7-170C-B91A-FBDEC01D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55925"/>
            <a:ext cx="9361039" cy="2589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0147C5-CA32-096E-EEEE-96B766A0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5" y="3800514"/>
            <a:ext cx="9361039" cy="2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9FD0-A73A-ADD5-2490-F1AE370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08279-6F62-2175-836B-660D4B8A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Trend = 0.0064, cyclicity-Lag1 = 0.349374, autocorrelation-Lag1 = 0.8551</a:t>
            </a:r>
          </a:p>
          <a:p>
            <a:r>
              <a:rPr lang="en-US" altLang="zh-CN" dirty="0"/>
              <a:t>A: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Given the information provided,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the autocorrelation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feature seems to provide more meaningful insights about the data compared to the trend and cyclicity features. </a:t>
            </a: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Q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：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Why trend is the most important feature?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A: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 apologize for any confusion caused. Based on the information provided, the trend alone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may not necessarily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be the most important feature.</a:t>
            </a: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Q: Why cyclicity is the most important feature?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A: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 apologize for the confusion in my previous response. Let's reevaluate the importance of the features based on the provided information.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FCAE5-8A63-8291-DE2E-47C9797A31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43E3667-877D-971E-D3BA-EC9688E062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Trend, cyclicity, autocorrelation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04BD-9863-0A41-03D1-11F2AD8C6DC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/>
              <a:t>Prof. Dr. Max Mustermann |  Name of 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2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9FD0-A73A-ADD5-2490-F1AE370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08279-6F62-2175-836B-660D4B8A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Q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：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Why cyclicity is more important than autocorrelation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A: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Apologies for any confusion caused. Upon further consideration, it is important to note that the importance of features like cyclicity and autocorrelation can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vary depending on the specific analysis goals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context of the dataset. Let's 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reassess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 importance of cyclicity and autocorrelation</a:t>
            </a: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意外情况：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GPT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分析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cyclicity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的时候用了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autocorrelation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的数据，导致后面的信息全部错位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FCAE5-8A63-8291-DE2E-47C9797A31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43E3667-877D-971E-D3BA-EC9688E062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Trend, cyclicity, autocorrelation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04BD-9863-0A41-03D1-11F2AD8C6DC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/>
              <a:t>Prof. Dr. Max Mustermann |  Name of 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6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Repr2Seq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14.01.2019-12.01.2022</a:t>
            </a:r>
            <a:r>
              <a:rPr lang="zh-CN" altLang="en-US" dirty="0"/>
              <a:t>的股票</a:t>
            </a:r>
            <a:r>
              <a:rPr lang="en-US" altLang="zh-CN" dirty="0"/>
              <a:t>TS</a:t>
            </a:r>
          </a:p>
          <a:p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de-DE" altLang="zh-CN" dirty="0"/>
              <a:t>Encoder-decoder</a:t>
            </a:r>
            <a:r>
              <a:rPr lang="zh-CN" altLang="en-US" dirty="0"/>
              <a:t>模型，来描述</a:t>
            </a:r>
            <a:r>
              <a:rPr lang="en-US" altLang="zh-CN" dirty="0"/>
              <a:t>TS</a:t>
            </a:r>
            <a:r>
              <a:rPr lang="zh-CN" altLang="en-US" dirty="0"/>
              <a:t>结构和关键信息</a:t>
            </a:r>
            <a:endParaRPr lang="en-US" altLang="zh-CN" dirty="0"/>
          </a:p>
          <a:p>
            <a:pPr lvl="1"/>
            <a:r>
              <a:rPr lang="de-DE" altLang="zh-CN" dirty="0"/>
              <a:t>Encoder</a:t>
            </a:r>
            <a:r>
              <a:rPr lang="zh-CN" altLang="en-US" dirty="0"/>
              <a:t>分为</a:t>
            </a:r>
            <a:r>
              <a:rPr lang="de-DE" altLang="zh-CN" dirty="0"/>
              <a:t>Sequence Processor+TS2Vec</a:t>
            </a:r>
          </a:p>
          <a:p>
            <a:pPr lvl="2"/>
            <a:r>
              <a:rPr lang="de-DE" altLang="zh-CN" dirty="0"/>
              <a:t>SP: q_i = {x_i_1 - x_i_1, …, x_i_j - x_i_1, …, x_i_T - x_i_1}</a:t>
            </a:r>
          </a:p>
          <a:p>
            <a:pPr lvl="2"/>
            <a:r>
              <a:rPr lang="de-DE" altLang="zh-CN" dirty="0"/>
              <a:t>TS2Vec</a:t>
            </a:r>
            <a:r>
              <a:rPr lang="zh-CN" altLang="en-US" dirty="0"/>
              <a:t>：计算</a:t>
            </a:r>
            <a:r>
              <a:rPr lang="en-US" altLang="zh-CN" dirty="0"/>
              <a:t>Loss</a:t>
            </a:r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argmax operation</a:t>
            </a:r>
            <a:r>
              <a:rPr lang="zh-CN" altLang="en-US" dirty="0"/>
              <a:t>收集了生成词的目录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Repr2Seq</a:t>
            </a:r>
            <a:r>
              <a:rPr lang="zh-CN" altLang="en-US" dirty="0"/>
              <a:t>相比</a:t>
            </a:r>
            <a:r>
              <a:rPr lang="en-US" altLang="zh-CN" dirty="0"/>
              <a:t>Transformer</a:t>
            </a:r>
            <a:r>
              <a:rPr lang="zh-CN" altLang="en-US" dirty="0"/>
              <a:t>和</a:t>
            </a:r>
            <a:r>
              <a:rPr lang="en-US" altLang="zh-CN" dirty="0"/>
              <a:t>Seq2seq</a:t>
            </a:r>
            <a:r>
              <a:rPr lang="zh-CN" altLang="en-US" dirty="0"/>
              <a:t>有着更高的得分（</a:t>
            </a:r>
            <a:r>
              <a:rPr lang="en-US" altLang="zh-CN" dirty="0"/>
              <a:t>BLEU</a:t>
            </a:r>
            <a:r>
              <a:rPr lang="zh-CN" altLang="en-US" dirty="0"/>
              <a:t>）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1297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Generative Agent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and retrieval</a:t>
            </a:r>
          </a:p>
          <a:p>
            <a:pPr lvl="1"/>
            <a:r>
              <a:rPr lang="en-US" altLang="zh-CN" dirty="0"/>
              <a:t>takes the agent’s current situation as input and returns a subset of the memory stream</a:t>
            </a:r>
          </a:p>
          <a:p>
            <a:pPr lvl="1"/>
            <a:r>
              <a:rPr lang="zh-CN" altLang="en-US" dirty="0"/>
              <a:t>𝑠𝑐𝑜𝑟𝑒 </a:t>
            </a:r>
            <a:r>
              <a:rPr lang="en-US" altLang="zh-CN" dirty="0"/>
              <a:t>= </a:t>
            </a:r>
            <a:r>
              <a:rPr lang="zh-CN" altLang="en-US" dirty="0"/>
              <a:t>𝛼𝑟𝑒𝑐𝑒𝑛𝑐𝑦 </a:t>
            </a:r>
            <a:r>
              <a:rPr lang="en-US" altLang="zh-CN" dirty="0"/>
              <a:t>· </a:t>
            </a:r>
            <a:r>
              <a:rPr lang="zh-CN" altLang="en-US" dirty="0"/>
              <a:t>𝑟𝑒𝑐𝑒𝑛𝑐𝑦 </a:t>
            </a:r>
            <a:r>
              <a:rPr lang="en-US" altLang="zh-CN" dirty="0"/>
              <a:t>+ </a:t>
            </a:r>
            <a:r>
              <a:rPr lang="zh-CN" altLang="en-US" dirty="0"/>
              <a:t>𝛼𝑖𝑚𝑝𝑜𝑟𝑡𝑎𝑛𝑐𝑒 </a:t>
            </a:r>
            <a:r>
              <a:rPr lang="en-US" altLang="zh-CN" dirty="0"/>
              <a:t>·</a:t>
            </a:r>
            <a:r>
              <a:rPr lang="zh-CN" altLang="en-US" dirty="0"/>
              <a:t>𝑖𝑚𝑝𝑜𝑟𝑡𝑎𝑛𝑐𝑒 </a:t>
            </a:r>
            <a:r>
              <a:rPr lang="en-US" altLang="zh-CN" dirty="0"/>
              <a:t>+</a:t>
            </a:r>
            <a:r>
              <a:rPr lang="zh-CN" altLang="en-US" dirty="0"/>
              <a:t>𝛼𝑟𝑒𝑙𝑒𝑣𝑎𝑛𝑐𝑒 </a:t>
            </a:r>
            <a:r>
              <a:rPr lang="en-US" altLang="zh-CN" dirty="0"/>
              <a:t>·</a:t>
            </a:r>
            <a:r>
              <a:rPr lang="zh-CN" altLang="en-US" dirty="0"/>
              <a:t>𝑟𝑒𝑙𝑒𝑣𝑎𝑛𝑐𝑒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de-DE" altLang="zh-CN" b="1" dirty="0"/>
              <a:t>Reflection</a:t>
            </a:r>
          </a:p>
          <a:p>
            <a:pPr lvl="1"/>
            <a:r>
              <a:rPr lang="en-US" altLang="zh-CN" dirty="0"/>
              <a:t>when the sum of the importance scores for the latest events exceeds a certain threshold</a:t>
            </a:r>
          </a:p>
          <a:p>
            <a:pPr lvl="1"/>
            <a:r>
              <a:rPr lang="en-US" altLang="zh-CN" dirty="0"/>
              <a:t>Agents generate trees of reflections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Planning and Reacting</a:t>
            </a:r>
          </a:p>
          <a:p>
            <a:pPr lvl="1"/>
            <a:r>
              <a:rPr lang="en-US" altLang="zh-CN" dirty="0"/>
              <a:t> Reacting and Updating Plans + Dialogue</a:t>
            </a:r>
          </a:p>
        </p:txBody>
      </p:sp>
    </p:spTree>
    <p:extLst>
      <p:ext uri="{BB962C8B-B14F-4D97-AF65-F5344CB8AC3E}">
        <p14:creationId xmlns:p14="http://schemas.microsoft.com/office/powerpoint/2010/main" val="286004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C</a:t>
            </a:r>
            <a:r>
              <a:rPr lang="en-US" altLang="zh-CN" dirty="0" err="1"/>
              <a:t>ausal</a:t>
            </a:r>
            <a:r>
              <a:rPr lang="en-US" altLang="zh-CN" dirty="0"/>
              <a:t> inference</a:t>
            </a:r>
            <a:endParaRPr lang="de-DE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5" y="1340768"/>
            <a:ext cx="7515802" cy="4763504"/>
          </a:xfrm>
        </p:spPr>
        <p:txBody>
          <a:bodyPr/>
          <a:lstStyle/>
          <a:p>
            <a:r>
              <a:rPr lang="en-US" altLang="zh-CN" dirty="0"/>
              <a:t>Can Large Language Models Build Causal Graphs</a:t>
            </a:r>
          </a:p>
          <a:p>
            <a:pPr lvl="1"/>
            <a:r>
              <a:rPr lang="en-US" altLang="zh-CN" dirty="0"/>
              <a:t>Using medical context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Determining whether GPT-3 can signal the presence or absence of an edge between two variables in a directed acyclic graph from the medical context. 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Evaluating whether the use of certain language in </a:t>
            </a:r>
            <a:r>
              <a:rPr lang="en-US" altLang="zh-CN" b="1" dirty="0"/>
              <a:t>prompts</a:t>
            </a:r>
            <a:r>
              <a:rPr lang="en-US" altLang="zh-CN" dirty="0"/>
              <a:t> or linking verbs improves the classification accuracy of GPT-3. </a:t>
            </a:r>
          </a:p>
          <a:p>
            <a:pPr lvl="2"/>
            <a:r>
              <a:rPr lang="en-US" altLang="zh-CN" dirty="0"/>
              <a:t>Normally, a better prompt after iteration performs better</a:t>
            </a:r>
          </a:p>
          <a:p>
            <a:pPr lvl="2"/>
            <a:r>
              <a:rPr lang="en-US" altLang="zh-CN" dirty="0"/>
              <a:t>Verb: specific statements did not increase the accuracy and often resulted in worse accuracy</a:t>
            </a:r>
          </a:p>
          <a:p>
            <a:pPr lvl="2"/>
            <a:r>
              <a:rPr lang="en-US" altLang="zh-CN" dirty="0"/>
              <a:t>Cause, Increases likelihood, </a:t>
            </a:r>
            <a:r>
              <a:rPr lang="en-US" altLang="zh-CN" b="1" dirty="0"/>
              <a:t>Increases risk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B07267-EB9A-90D9-A731-FFF87AB7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026" y="1340768"/>
            <a:ext cx="2810267" cy="22291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059508-4975-95B5-FDFB-36A9331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756340"/>
            <a:ext cx="4066764" cy="24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C</a:t>
            </a:r>
            <a:r>
              <a:rPr lang="en-US" altLang="zh-CN" dirty="0" err="1"/>
              <a:t>ausal</a:t>
            </a:r>
            <a:r>
              <a:rPr lang="en-US" altLang="zh-CN" dirty="0"/>
              <a:t> inference</a:t>
            </a:r>
            <a:endParaRPr lang="de-DE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4" y="1340768"/>
            <a:ext cx="11142133" cy="4763504"/>
          </a:xfrm>
        </p:spPr>
        <p:txBody>
          <a:bodyPr/>
          <a:lstStyle/>
          <a:p>
            <a:r>
              <a:rPr lang="en-US" altLang="zh-CN" dirty="0"/>
              <a:t>Can Large Language Models Infer Causation from Correlation Using medical context</a:t>
            </a:r>
          </a:p>
          <a:p>
            <a:pPr lvl="1"/>
            <a:r>
              <a:rPr lang="en-US" altLang="zh-CN" dirty="0"/>
              <a:t>17 LLMs (BERT, GPT-3, GPT-3.5, GPT-4 …)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2-6 Nodes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Some results are even worse than random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Better performance if fine-tuned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 use phrase like “cause”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CD03C2-3EBB-C21B-B625-FEBCC123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916832"/>
            <a:ext cx="3739085" cy="2453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8575DA-5B0B-BA02-3F53-1BA27720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21" y="2564904"/>
            <a:ext cx="2145163" cy="31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0503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5590</TotalTime>
  <Words>1039</Words>
  <Application>Microsoft Office PowerPoint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Söhne</vt:lpstr>
      <vt:lpstr>Arial</vt:lpstr>
      <vt:lpstr>Times New Roman</vt:lpstr>
      <vt:lpstr>KIT-PPT_Master_en_2016</vt:lpstr>
      <vt:lpstr>Prompt engineering</vt:lpstr>
      <vt:lpstr>Dataset</vt:lpstr>
      <vt:lpstr>Dataset</vt:lpstr>
      <vt:lpstr>GPT test</vt:lpstr>
      <vt:lpstr>GPT test</vt:lpstr>
      <vt:lpstr>Repr2Seq</vt:lpstr>
      <vt:lpstr>Generative Agent</vt:lpstr>
      <vt:lpstr>Causal inference</vt:lpstr>
      <vt:lpstr>Causal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2023-07-07T02:38:42Z</dcterms:modified>
</cp:coreProperties>
</file>