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66" r:id="rId4"/>
    <p:sldId id="267" r:id="rId5"/>
    <p:sldId id="273" r:id="rId6"/>
    <p:sldId id="269" r:id="rId7"/>
    <p:sldId id="275" r:id="rId8"/>
    <p:sldId id="277" r:id="rId9"/>
    <p:sldId id="278" r:id="rId10"/>
    <p:sldId id="279" r:id="rId11"/>
    <p:sldId id="270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110" d="100"/>
          <a:sy n="110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01.09.2023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E</a:t>
            </a:r>
            <a:r>
              <a:rPr lang="en-US" altLang="de-DE" sz="2200" dirty="0"/>
              <a:t>xpla</a:t>
            </a:r>
            <a:r>
              <a:rPr lang="en-US" altLang="zh-CN" sz="2200" dirty="0"/>
              <a:t>i</a:t>
            </a:r>
            <a:r>
              <a:rPr lang="en-US" altLang="de-DE" sz="2200" dirty="0"/>
              <a:t>nable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generation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End with 5 * 10 * 15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DE67B-C928-4097-4C14-EE3F56543909}"/>
              </a:ext>
            </a:extLst>
          </p:cNvPr>
          <p:cNvSpPr txBox="1"/>
          <p:nvPr/>
        </p:nvSpPr>
        <p:spPr>
          <a:xfrm>
            <a:off x="4079776" y="1394340"/>
            <a:ext cx="52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Decline data volume</a:t>
            </a:r>
            <a:endParaRPr lang="zh-CN" altLang="en-US" sz="32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897EDF-29B4-F905-7B4D-1C98D51525BA}"/>
              </a:ext>
            </a:extLst>
          </p:cNvPr>
          <p:cNvSpPr/>
          <p:nvPr/>
        </p:nvSpPr>
        <p:spPr>
          <a:xfrm>
            <a:off x="5029889" y="5733256"/>
            <a:ext cx="194421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F85824-1439-3F34-0725-471ED97B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47" y="2497098"/>
            <a:ext cx="5070442" cy="2490258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3F2EDE81-E151-6C01-F7FA-1F756771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93" y="2420768"/>
            <a:ext cx="5455160" cy="26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1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Result check (50 times)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C13C81E-658C-BFBE-60E0-C9C3391F54D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86204126"/>
              </p:ext>
            </p:extLst>
          </p:nvPr>
        </p:nvGraphicFramePr>
        <p:xfrm>
          <a:off x="623392" y="1614046"/>
          <a:ext cx="10945216" cy="383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2800072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0492752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10845324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455099524"/>
                    </a:ext>
                  </a:extLst>
                </a:gridCol>
              </a:tblGrid>
              <a:tr h="1480959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4000" dirty="0"/>
                        <a:t>Decision</a:t>
                      </a:r>
                    </a:p>
                    <a:p>
                      <a:pPr algn="ctr"/>
                      <a:r>
                        <a:rPr lang="de-DE" altLang="zh-CN" sz="4000" dirty="0"/>
                        <a:t>Tree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Gradient</a:t>
                      </a:r>
                    </a:p>
                    <a:p>
                      <a:pPr algn="ctr"/>
                      <a:r>
                        <a:rPr lang="en-US" altLang="zh-CN" sz="4000" dirty="0"/>
                        <a:t>Boosting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Random</a:t>
                      </a:r>
                    </a:p>
                    <a:p>
                      <a:pPr algn="ctr"/>
                      <a:r>
                        <a:rPr lang="en-US" altLang="zh-CN" sz="4000" dirty="0"/>
                        <a:t>Forest**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42946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Average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51.9%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54%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40.2%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9784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Highest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90% (5)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100% (1)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60%(2)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66537"/>
                  </a:ext>
                </a:extLst>
              </a:tr>
              <a:tr h="783406"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Lowest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20% (2)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25% (1)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20%(1)</a:t>
                      </a:r>
                      <a:endParaRPr lang="zh-CN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5855"/>
                  </a:ext>
                </a:extLst>
              </a:tr>
            </a:tbl>
          </a:graphicData>
        </a:graphic>
      </p:graphicFrame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3A33D41-7465-4D3E-D03E-36022020CB3C}"/>
              </a:ext>
            </a:extLst>
          </p:cNvPr>
          <p:cNvSpPr/>
          <p:nvPr/>
        </p:nvSpPr>
        <p:spPr>
          <a:xfrm>
            <a:off x="7176120" y="5570882"/>
            <a:ext cx="576064" cy="652403"/>
          </a:xfrm>
          <a:prstGeom prst="star5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pipeline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02FAA16-8472-FD10-DC9F-C4F183C3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45" y="1217047"/>
            <a:ext cx="8983551" cy="4875778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3A6510-3E16-D8E2-DC92-80A333DAC6F5}"/>
              </a:ext>
            </a:extLst>
          </p:cNvPr>
          <p:cNvSpPr/>
          <p:nvPr/>
        </p:nvSpPr>
        <p:spPr>
          <a:xfrm>
            <a:off x="1055440" y="3356992"/>
            <a:ext cx="10513168" cy="1656184"/>
          </a:xfrm>
          <a:prstGeom prst="ellipse">
            <a:avLst/>
          </a:prstGeom>
          <a:noFill/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3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Prompt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Result check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</a:t>
            </a:r>
            <a:r>
              <a:rPr lang="en-US" altLang="zh-CN" sz="1800" dirty="0"/>
              <a:t>i</a:t>
            </a:r>
            <a:r>
              <a:rPr lang="en-US" altLang="de-DE" sz="1800" dirty="0"/>
              <a:t>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Feature selection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10918722" cy="4763504"/>
          </a:xfrm>
        </p:spPr>
        <p:txBody>
          <a:bodyPr/>
          <a:lstStyle/>
          <a:p>
            <a:r>
              <a:rPr lang="de-DE" dirty="0"/>
              <a:t>Method: Use 3 different but similar datasets to get common important features</a:t>
            </a:r>
          </a:p>
          <a:p>
            <a:endParaRPr lang="de-DE" dirty="0"/>
          </a:p>
          <a:p>
            <a:r>
              <a:rPr lang="de-DE" dirty="0"/>
              <a:t>Problem: </a:t>
            </a:r>
          </a:p>
          <a:p>
            <a:pPr lvl="1"/>
            <a:r>
              <a:rPr lang="de-DE" dirty="0"/>
              <a:t>3 datasets not enough -&gt; not common</a:t>
            </a:r>
          </a:p>
          <a:p>
            <a:pPr lvl="1"/>
            <a:r>
              <a:rPr lang="de-DE" dirty="0"/>
              <a:t>Hard to count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Proof: </a:t>
            </a:r>
          </a:p>
          <a:p>
            <a:pPr lvl="1"/>
            <a:r>
              <a:rPr lang="de-DE" dirty="0"/>
              <a:t>Use Decision Tree, Gradient Boosting Trees &amp; Random Forest</a:t>
            </a:r>
          </a:p>
          <a:p>
            <a:pPr lvl="1"/>
            <a:r>
              <a:rPr lang="de-DE" dirty="0"/>
              <a:t>Select top 20 features after model fit</a:t>
            </a:r>
          </a:p>
          <a:p>
            <a:pPr lvl="1"/>
            <a:r>
              <a:rPr lang="de-DE" dirty="0"/>
              <a:t>Way different (20%)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2 week ago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Feature selection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Improvement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Select features by models</a:t>
            </a:r>
          </a:p>
          <a:p>
            <a:pPr lvl="1"/>
            <a:r>
              <a:rPr lang="de-DE" altLang="zh-CN" dirty="0"/>
              <a:t>Decision Tree, Gradient Boosting Trees &amp; Random Forest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Experiment: Select top 20 features</a:t>
            </a:r>
          </a:p>
          <a:p>
            <a:pPr lvl="1"/>
            <a:r>
              <a:rPr lang="en-US" altLang="zh-CN" dirty="0"/>
              <a:t>Have feature importance as proof</a:t>
            </a:r>
          </a:p>
          <a:p>
            <a:pPr lvl="1"/>
            <a:r>
              <a:rPr lang="en-US" altLang="zh-CN" dirty="0"/>
              <a:t>Different by each</a:t>
            </a:r>
            <a:endParaRPr lang="de-DE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generation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5375920" y="1450360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443551" y="1830088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500647" y="1819692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6013614" y="2672227"/>
            <a:ext cx="65921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606113" y="2672021"/>
            <a:ext cx="633507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885873" y="2672021"/>
            <a:ext cx="14157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958691" y="2672021"/>
            <a:ext cx="633507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423306" y="1635026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6304379" y="1635026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313690" y="2199420"/>
            <a:ext cx="609177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343224" y="2209816"/>
            <a:ext cx="2157423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593759" y="2209816"/>
            <a:ext cx="844795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23306" y="2209816"/>
            <a:ext cx="852139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10E47AC-2E65-E47E-3866-F64C58630B20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6412639" y="2972143"/>
            <a:ext cx="483205" cy="622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7DB21F1-8305-3754-FA03-F0519FB7C7FA}"/>
              </a:ext>
            </a:extLst>
          </p:cNvPr>
          <p:cNvSpPr txBox="1"/>
          <p:nvPr/>
        </p:nvSpPr>
        <p:spPr>
          <a:xfrm>
            <a:off x="6965259" y="3340098"/>
            <a:ext cx="214674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Mission description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2D9D35-0F21-3329-2D88-8698D7758609}"/>
              </a:ext>
            </a:extLst>
          </p:cNvPr>
          <p:cNvSpPr txBox="1"/>
          <p:nvPr/>
        </p:nvSpPr>
        <p:spPr>
          <a:xfrm>
            <a:off x="6965259" y="3894095"/>
            <a:ext cx="1274708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3B1CAA-1796-BA04-D9DC-EA246F961AA9}"/>
              </a:ext>
            </a:extLst>
          </p:cNvPr>
          <p:cNvSpPr txBox="1"/>
          <p:nvPr/>
        </p:nvSpPr>
        <p:spPr>
          <a:xfrm>
            <a:off x="6965259" y="4448092"/>
            <a:ext cx="159530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Output format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9F539E5-0E8F-3DAD-1CB6-C7D9DC01475A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6135640" y="3249142"/>
            <a:ext cx="1037202" cy="622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FC836D6-50AA-AF9D-F232-EC283A203D69}"/>
              </a:ext>
            </a:extLst>
          </p:cNvPr>
          <p:cNvCxnSpPr>
            <a:cxnSpLocks/>
            <a:stCxn id="13" idx="2"/>
            <a:endCxn id="21" idx="1"/>
          </p:cNvCxnSpPr>
          <p:nvPr/>
        </p:nvCxnSpPr>
        <p:spPr>
          <a:xfrm rot="16200000" flipH="1">
            <a:off x="5858642" y="3526140"/>
            <a:ext cx="1591199" cy="622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34BD1A8-C043-7020-0544-93B0B94CFC18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9989310" y="2974910"/>
            <a:ext cx="483410" cy="616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F777874-C5C3-76D8-8807-43E49999636A}"/>
              </a:ext>
            </a:extLst>
          </p:cNvPr>
          <p:cNvSpPr txBox="1"/>
          <p:nvPr/>
        </p:nvSpPr>
        <p:spPr>
          <a:xfrm>
            <a:off x="10539163" y="3340097"/>
            <a:ext cx="10951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E299059-B4B1-E324-1906-3F4ECCE4105B}"/>
              </a:ext>
            </a:extLst>
          </p:cNvPr>
          <p:cNvCxnSpPr>
            <a:cxnSpLocks/>
            <a:stCxn id="16" idx="2"/>
            <a:endCxn id="37" idx="1"/>
          </p:cNvCxnSpPr>
          <p:nvPr/>
        </p:nvCxnSpPr>
        <p:spPr>
          <a:xfrm rot="16200000" flipH="1">
            <a:off x="4361625" y="2955172"/>
            <a:ext cx="477603" cy="6499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890BFA8-BEA3-72BC-CBC1-D89D781368CA}"/>
              </a:ext>
            </a:extLst>
          </p:cNvPr>
          <p:cNvSpPr txBox="1"/>
          <p:nvPr/>
        </p:nvSpPr>
        <p:spPr>
          <a:xfrm>
            <a:off x="4925408" y="3334290"/>
            <a:ext cx="10951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C0BD1EE-20A8-4125-D907-A0EFDABE5562}"/>
              </a:ext>
            </a:extLst>
          </p:cNvPr>
          <p:cNvCxnSpPr>
            <a:cxnSpLocks/>
            <a:stCxn id="16" idx="2"/>
            <a:endCxn id="40" idx="1"/>
          </p:cNvCxnSpPr>
          <p:nvPr/>
        </p:nvCxnSpPr>
        <p:spPr>
          <a:xfrm rot="16200000" flipH="1">
            <a:off x="4087148" y="3229650"/>
            <a:ext cx="1041053" cy="6644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E67B331-2800-6751-C593-E288AC0D2994}"/>
              </a:ext>
            </a:extLst>
          </p:cNvPr>
          <p:cNvSpPr txBox="1"/>
          <p:nvPr/>
        </p:nvSpPr>
        <p:spPr>
          <a:xfrm>
            <a:off x="4939903" y="3897740"/>
            <a:ext cx="86433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Labels</a:t>
            </a:r>
            <a:endParaRPr lang="zh-CN" altLang="en-US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23705FF-54E8-28B1-7252-8A7752EC76C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7421" y="3065453"/>
            <a:ext cx="636537" cy="483207"/>
          </a:xfrm>
          <a:prstGeom prst="bentConnector3">
            <a:avLst>
              <a:gd name="adj1" fmla="val 7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89990CE-5EE6-905C-3955-FC7CD5EC5CEA}"/>
              </a:ext>
            </a:extLst>
          </p:cNvPr>
          <p:cNvSpPr txBox="1"/>
          <p:nvPr/>
        </p:nvSpPr>
        <p:spPr>
          <a:xfrm>
            <a:off x="1503958" y="3363994"/>
            <a:ext cx="6591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F70483-3A03-E310-BCD0-5AB50B9BC1BC}"/>
              </a:ext>
            </a:extLst>
          </p:cNvPr>
          <p:cNvSpPr txBox="1"/>
          <p:nvPr/>
        </p:nvSpPr>
        <p:spPr>
          <a:xfrm>
            <a:off x="1503958" y="3917991"/>
            <a:ext cx="14157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FD7352E-91B4-6FD6-CA65-9A301BA3EF27}"/>
              </a:ext>
            </a:extLst>
          </p:cNvPr>
          <p:cNvSpPr txBox="1"/>
          <p:nvPr/>
        </p:nvSpPr>
        <p:spPr>
          <a:xfrm>
            <a:off x="1503958" y="4471988"/>
            <a:ext cx="954107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DA308A35-98F5-0AAA-5855-C3F362C2A6F3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674339" y="3273038"/>
            <a:ext cx="1037202" cy="622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5A5871D-4E1E-E0E9-DB55-F01A33504E0F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385287" y="3537983"/>
            <a:ext cx="1615304" cy="622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787D48-D315-CFC8-0DAB-54C0B90F09EF}"/>
              </a:ext>
            </a:extLst>
          </p:cNvPr>
          <p:cNvSpPr txBox="1"/>
          <p:nvPr/>
        </p:nvSpPr>
        <p:spPr>
          <a:xfrm>
            <a:off x="1503957" y="5054505"/>
            <a:ext cx="2863851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Features brief introduction</a:t>
            </a:r>
            <a:endParaRPr lang="zh-CN" altLang="en-US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B09DBF6-86E0-B51D-EB9B-5C2446330FD1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06079" y="3841292"/>
            <a:ext cx="2173717" cy="622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97919692-D41D-E28E-AA93-C025E26F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37" y="4925488"/>
            <a:ext cx="5856261" cy="13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generation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Token limit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46069-885C-CBC8-1860-73DE33DE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10918722" cy="4763504"/>
          </a:xfrm>
        </p:spPr>
        <p:txBody>
          <a:bodyPr/>
          <a:lstStyle/>
          <a:p>
            <a:r>
              <a:rPr lang="de-DE" dirty="0"/>
              <a:t>Dataset</a:t>
            </a:r>
          </a:p>
          <a:p>
            <a:pPr lvl="1"/>
            <a:r>
              <a:rPr lang="de-DE" dirty="0"/>
              <a:t>300 samples(10 classes * 30 samples each class)</a:t>
            </a:r>
          </a:p>
          <a:p>
            <a:pPr lvl="1"/>
            <a:r>
              <a:rPr lang="de-DE" dirty="0"/>
              <a:t>20 features</a:t>
            </a:r>
          </a:p>
          <a:p>
            <a:pPr lvl="1"/>
            <a:r>
              <a:rPr lang="de-DE" dirty="0"/>
              <a:t>Total: 6000 numbers, but limit 4096 tokens!</a:t>
            </a:r>
          </a:p>
          <a:p>
            <a:endParaRPr lang="de-DE" dirty="0"/>
          </a:p>
          <a:p>
            <a:r>
              <a:rPr lang="de-DE" dirty="0"/>
              <a:t>Data volume = </a:t>
            </a:r>
            <a:r>
              <a:rPr lang="de-DE" altLang="zh-CN" dirty="0"/>
              <a:t>features</a:t>
            </a:r>
            <a:r>
              <a:rPr lang="de-DE" dirty="0"/>
              <a:t> * </a:t>
            </a:r>
            <a:r>
              <a:rPr lang="de-DE" altLang="zh-CN" dirty="0"/>
              <a:t>labels</a:t>
            </a:r>
            <a:r>
              <a:rPr lang="de-DE" dirty="0"/>
              <a:t> * samples of each label</a:t>
            </a:r>
          </a:p>
          <a:p>
            <a:pPr lvl="1"/>
            <a:r>
              <a:rPr lang="en-US" altLang="zh-CN" dirty="0"/>
              <a:t>Features 			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de-DE" dirty="0"/>
              <a:t>Labels			 </a:t>
            </a:r>
            <a:r>
              <a:rPr lang="zh-CN" altLang="en-US" dirty="0"/>
              <a:t>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Samples of each label 	 </a:t>
            </a:r>
            <a:r>
              <a:rPr lang="zh-CN" altLang="en-US" dirty="0"/>
              <a:t>↑</a:t>
            </a:r>
            <a:endParaRPr lang="de-DE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A5D1D2F-1E9F-1321-9E65-9CF783543E59}"/>
              </a:ext>
            </a:extLst>
          </p:cNvPr>
          <p:cNvSpPr/>
          <p:nvPr/>
        </p:nvSpPr>
        <p:spPr>
          <a:xfrm>
            <a:off x="5087888" y="3789040"/>
            <a:ext cx="504056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2F0D7-2879-9238-22FA-52EBBD37C23A}"/>
              </a:ext>
            </a:extLst>
          </p:cNvPr>
          <p:cNvSpPr txBox="1"/>
          <p:nvPr/>
        </p:nvSpPr>
        <p:spPr>
          <a:xfrm>
            <a:off x="5752502" y="4504474"/>
            <a:ext cx="275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Performance </a:t>
            </a:r>
            <a:r>
              <a:rPr lang="zh-CN" altLang="en-US" b="1" dirty="0">
                <a:solidFill>
                  <a:srgbClr val="FF0000"/>
                </a:solidFill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generation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Start from 10 * 10 * 30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4D353C-AE21-0B96-F90F-05072B91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348880"/>
            <a:ext cx="5472608" cy="27363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4E4E03-3D7C-F084-9712-90190BC2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0755"/>
            <a:ext cx="5565279" cy="27373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FDE67B-C928-4097-4C14-EE3F56543909}"/>
              </a:ext>
            </a:extLst>
          </p:cNvPr>
          <p:cNvSpPr txBox="1"/>
          <p:nvPr/>
        </p:nvSpPr>
        <p:spPr>
          <a:xfrm>
            <a:off x="3678357" y="1411604"/>
            <a:ext cx="52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Decline significant figures</a:t>
            </a:r>
            <a:endParaRPr lang="zh-CN" altLang="en-US" sz="32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897EDF-29B4-F905-7B4D-1C98D51525BA}"/>
              </a:ext>
            </a:extLst>
          </p:cNvPr>
          <p:cNvSpPr/>
          <p:nvPr/>
        </p:nvSpPr>
        <p:spPr>
          <a:xfrm>
            <a:off x="5029889" y="5733256"/>
            <a:ext cx="194421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8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Prompt generation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Tips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/>
              <a:t>E</a:t>
            </a:r>
            <a:r>
              <a:rPr lang="en-US" altLang="de-DE" sz="1800" dirty="0"/>
              <a:t>xplainable model for time-series via ChatGPT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DE67B-C928-4097-4C14-EE3F56543909}"/>
              </a:ext>
            </a:extLst>
          </p:cNvPr>
          <p:cNvSpPr txBox="1"/>
          <p:nvPr/>
        </p:nvSpPr>
        <p:spPr>
          <a:xfrm>
            <a:off x="4497074" y="1397741"/>
            <a:ext cx="52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Better separation</a:t>
            </a:r>
            <a:endParaRPr lang="zh-CN" altLang="en-US" sz="32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897EDF-29B4-F905-7B4D-1C98D51525BA}"/>
              </a:ext>
            </a:extLst>
          </p:cNvPr>
          <p:cNvSpPr/>
          <p:nvPr/>
        </p:nvSpPr>
        <p:spPr>
          <a:xfrm>
            <a:off x="5029889" y="5733256"/>
            <a:ext cx="194421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A0B8044-B910-DB93-E114-42B477D3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2485116"/>
            <a:ext cx="5134045" cy="25430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ED6F92-2709-D701-32D2-6B953593A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65" r="1" b="21073"/>
          <a:stretch/>
        </p:blipFill>
        <p:spPr>
          <a:xfrm>
            <a:off x="6001997" y="1996379"/>
            <a:ext cx="3908454" cy="1908427"/>
          </a:xfrm>
          <a:prstGeom prst="rect">
            <a:avLst/>
          </a:prstGeom>
        </p:spPr>
      </p:pic>
      <p:pic>
        <p:nvPicPr>
          <p:cNvPr id="16" name="图片 1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F59F6E9-ADB5-14FF-971C-B63BB7CE5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3404984"/>
            <a:ext cx="4637355" cy="2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113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6015</TotalTime>
  <Words>424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KIT-PPT_Master_en_2016</vt:lpstr>
      <vt:lpstr>PowerPoint 演示文稿</vt:lpstr>
      <vt:lpstr>pipeline</vt:lpstr>
      <vt:lpstr>Outlines</vt:lpstr>
      <vt:lpstr>Feature selection</vt:lpstr>
      <vt:lpstr>Feature selection</vt:lpstr>
      <vt:lpstr>Prompt generation</vt:lpstr>
      <vt:lpstr>Prompt generation</vt:lpstr>
      <vt:lpstr>Prompt generation</vt:lpstr>
      <vt:lpstr>Prompt generation</vt:lpstr>
      <vt:lpstr>Prompt generation</vt:lpstr>
      <vt:lpstr>Result check (50 times)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55</cp:revision>
  <dcterms:created xsi:type="dcterms:W3CDTF">2015-12-01T10:08:17Z</dcterms:created>
  <dcterms:modified xsi:type="dcterms:W3CDTF">2023-09-01T03:44:45Z</dcterms:modified>
</cp:coreProperties>
</file>