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6" r:id="rId3"/>
    <p:sldId id="267" r:id="rId4"/>
    <p:sldId id="273" r:id="rId5"/>
    <p:sldId id="268" r:id="rId6"/>
    <p:sldId id="269" r:id="rId7"/>
    <p:sldId id="274" r:id="rId8"/>
    <p:sldId id="270" r:id="rId9"/>
    <p:sldId id="275" r:id="rId10"/>
    <p:sldId id="271" r:id="rId11"/>
    <p:sldId id="272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113" d="100"/>
          <a:sy n="113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5T12:45:47.205" v="2212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5T12:44:58.241" v="2198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6-30T09:45:37.646" v="208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5T12:45:12.297" v="2202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7:48.794" v="2173" actId="20577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5T12:45:17.423" v="2205"/>
        <pc:sldMkLst>
          <pc:docMk/>
          <pc:sldMk cId="3654397029" sldId="269"/>
        </pc:sldMkLst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5T12:45:25.688" v="2209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6-30T02:32:36.553" v="1952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mod ord">
        <pc:chgData name="哲畅 薛" userId="45e028c3e641bd70" providerId="LiveId" clId="{29048D89-392C-4136-AD43-A5D50A0C1218}" dt="2023-06-30T02:21:05.591" v="1788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mod ord">
        <pc:chgData name="哲畅 薛" userId="45e028c3e641bd70" providerId="LiveId" clId="{29048D89-392C-4136-AD43-A5D50A0C1218}" dt="2023-06-30T02:21:05.591" v="1788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">
        <pc:chgData name="哲畅 薛" userId="45e028c3e641bd70" providerId="LiveId" clId="{29048D89-392C-4136-AD43-A5D50A0C1218}" dt="2023-07-05T12:45:21.603" v="2207"/>
        <pc:sldMkLst>
          <pc:docMk/>
          <pc:sldMk cId="2057791560" sldId="274"/>
        </pc:sldMkLst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mod ord">
        <pc:chgData name="哲畅 薛" userId="45e028c3e641bd70" providerId="LiveId" clId="{29048D89-392C-4136-AD43-A5D50A0C1218}" dt="2023-07-05T12:45:47.205" v="2212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mod ord">
        <pc:chgData name="哲畅 薛" userId="45e028c3e641bd70" providerId="LiveId" clId="{29048D89-392C-4136-AD43-A5D50A0C1218}" dt="2023-06-30T02:06:09.364" v="1774" actId="2057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mod">
        <pc:chgData name="哲畅 薛" userId="45e028c3e641bd70" providerId="LiveId" clId="{29048D89-392C-4136-AD43-A5D50A0C1218}" dt="2023-06-30T02:26:36.356" v="1951" actId="5793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mod ord">
        <pc:chgData name="哲畅 薛" userId="45e028c3e641bd70" providerId="LiveId" clId="{29048D89-392C-4136-AD43-A5D50A0C1218}" dt="2023-06-30T09:45:17.196" v="2068" actId="2057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05.07.2023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</a:t>
            </a:r>
            <a:r>
              <a:rPr lang="en-US" altLang="zh-CN" sz="2200" dirty="0"/>
              <a:t>ication</a:t>
            </a:r>
            <a:r>
              <a:rPr lang="en-US" altLang="de-DE" sz="2200" dirty="0"/>
              <a:t>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 15 times</a:t>
            </a:r>
            <a:r>
              <a:rPr lang="en-US" dirty="0"/>
              <a:t>, 25 tests, decision tree vs ChatGPT</a:t>
            </a:r>
            <a:endParaRPr lang="de-DE" dirty="0"/>
          </a:p>
          <a:p>
            <a:pPr lvl="1"/>
            <a:r>
              <a:rPr lang="de-DE" dirty="0"/>
              <a:t>Decision tree: 100% correct on both datasets</a:t>
            </a:r>
          </a:p>
          <a:p>
            <a:pPr lvl="1"/>
            <a:r>
              <a:rPr lang="de-DE" dirty="0"/>
              <a:t>ChatGPT: big range, not stable</a:t>
            </a:r>
          </a:p>
          <a:p>
            <a:pPr lvl="2"/>
            <a:r>
              <a:rPr lang="de-DE" dirty="0"/>
              <a:t>Old_P</a:t>
            </a:r>
            <a:r>
              <a:rPr lang="en-US" altLang="zh-CN" dirty="0" err="1"/>
              <a:t>rompt</a:t>
            </a:r>
            <a:r>
              <a:rPr lang="en-US" altLang="zh-CN" dirty="0"/>
              <a:t>: There are A </a:t>
            </a:r>
            <a:r>
              <a:rPr lang="en-US" altLang="zh-CN" dirty="0" err="1"/>
              <a:t>acuteinflammation</a:t>
            </a:r>
            <a:r>
              <a:rPr lang="en-US" altLang="zh-CN" dirty="0"/>
              <a:t>, and each has B columns. Each column C is …</a:t>
            </a:r>
          </a:p>
          <a:p>
            <a:pPr marL="582662" lvl="3" indent="0">
              <a:buNone/>
            </a:pPr>
            <a:r>
              <a:rPr lang="en-US" dirty="0"/>
              <a:t>		</a:t>
            </a:r>
            <a:r>
              <a:rPr lang="en-US" sz="1800" dirty="0"/>
              <a:t>Try to classify following… to Label 0.0 or 1.0, with the help of dataset given above. </a:t>
            </a:r>
          </a:p>
          <a:p>
            <a:pPr marL="582662" lvl="3" indent="0">
              <a:buNone/>
            </a:pPr>
            <a:r>
              <a:rPr lang="en-US" sz="1800" dirty="0"/>
              <a:t>		Don’t show me the code. Give me the label in format: [label 1, label 2, ..., label D].</a:t>
            </a:r>
          </a:p>
          <a:p>
            <a:pPr marL="582662" lvl="3" indent="0">
              <a:buNone/>
            </a:pPr>
            <a:r>
              <a:rPr lang="de-DE" sz="1800" dirty="0"/>
              <a:t>New_Prompt: </a:t>
            </a:r>
            <a:r>
              <a:rPr lang="en-US" sz="1800" dirty="0"/>
              <a:t>You are a data analyst, your job is to classify the given time series dataset.</a:t>
            </a:r>
          </a:p>
          <a:p>
            <a:pPr marL="582662" lvl="3" indent="0">
              <a:buNone/>
            </a:pPr>
            <a:r>
              <a:rPr lang="en-US" sz="1800" dirty="0"/>
              <a:t>		There are 93 </a:t>
            </a:r>
            <a:r>
              <a:rPr lang="en-US" sz="1800" dirty="0" err="1"/>
              <a:t>acutenephritis</a:t>
            </a:r>
            <a:r>
              <a:rPr lang="en-US" sz="1800" dirty="0"/>
              <a:t>, and each has 6 columns.</a:t>
            </a:r>
          </a:p>
          <a:p>
            <a:pPr marL="582662" lvl="3" indent="0">
              <a:buNone/>
            </a:pPr>
            <a:r>
              <a:rPr lang="en-US" sz="1800" dirty="0"/>
              <a:t>		The dataset will be given in format: [column 1, column 2, ..., column 6, label].</a:t>
            </a:r>
            <a:endParaRPr lang="de-DE" sz="1800" dirty="0"/>
          </a:p>
          <a:p>
            <a:pPr lvl="2"/>
            <a:r>
              <a:rPr lang="de-DE" dirty="0"/>
              <a:t>False rate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82662" lvl="3" indent="0">
              <a:buNone/>
            </a:pPr>
            <a:r>
              <a:rPr lang="en-US" altLang="zh-CN" dirty="0" err="1"/>
              <a:t>Acuteinflammation</a:t>
            </a:r>
            <a:r>
              <a:rPr lang="zh-CN" altLang="en-US" dirty="0"/>
              <a:t>：</a:t>
            </a:r>
            <a:r>
              <a:rPr lang="en-US" altLang="zh-CN" dirty="0"/>
              <a:t>20.0%, 16.0%, 20.0%, 20.0%, 20.0%, 36.0%, 20.0%, 28.0%, 16.0%, 20.0%, 16.0%, 16.0%, 20.0%, 28.0%, 20.0%</a:t>
            </a:r>
          </a:p>
          <a:p>
            <a:pPr marL="582662" lvl="3" indent="0">
              <a:buNone/>
            </a:pPr>
            <a:r>
              <a:rPr lang="en-US" altLang="zh-CN" dirty="0" err="1"/>
              <a:t>Acutenephritis</a:t>
            </a:r>
            <a:r>
              <a:rPr lang="zh-CN" altLang="en-US" dirty="0"/>
              <a:t>：</a:t>
            </a:r>
            <a:r>
              <a:rPr lang="de-DE" dirty="0"/>
              <a:t>40.0%, 40.0%, 12.0%, 40.0%, 8.0%, 36.0%, 36.0%, 28.0%, 44.0%, 40.0%, 32.0%, 36.0%, 8.0%, 24.0%, 0.0%</a:t>
            </a:r>
          </a:p>
          <a:p>
            <a:pPr lvl="2"/>
            <a:r>
              <a:rPr lang="de-DE" dirty="0"/>
              <a:t>A</a:t>
            </a:r>
            <a:r>
              <a:rPr lang="en-US" altLang="zh-CN" dirty="0" err="1"/>
              <a:t>verage</a:t>
            </a:r>
            <a:r>
              <a:rPr lang="en-US" altLang="zh-CN" dirty="0"/>
              <a:t>: 21.06%(35.2%), 28.26%(40.8%)</a:t>
            </a:r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8029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141D2B-79C7-170C-B91A-FBDEC01D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55925"/>
            <a:ext cx="9361039" cy="2589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0147C5-CA32-096E-EEEE-96B766A0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5" y="3800514"/>
            <a:ext cx="9361039" cy="2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Repr2Seq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14.01.2019-12.01.2022</a:t>
            </a:r>
            <a:r>
              <a:rPr lang="zh-CN" altLang="en-US" dirty="0"/>
              <a:t>的股票</a:t>
            </a:r>
            <a:r>
              <a:rPr lang="en-US" altLang="zh-CN" dirty="0"/>
              <a:t>TS</a:t>
            </a:r>
          </a:p>
          <a:p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de-DE" altLang="zh-CN" dirty="0"/>
              <a:t>Encoder-decoder</a:t>
            </a:r>
            <a:r>
              <a:rPr lang="zh-CN" altLang="en-US" dirty="0"/>
              <a:t>模型，来描述</a:t>
            </a:r>
            <a:r>
              <a:rPr lang="en-US" altLang="zh-CN" dirty="0"/>
              <a:t>TS</a:t>
            </a:r>
            <a:r>
              <a:rPr lang="zh-CN" altLang="en-US" dirty="0"/>
              <a:t>结构和关键信息</a:t>
            </a:r>
            <a:endParaRPr lang="en-US" altLang="zh-CN" dirty="0"/>
          </a:p>
          <a:p>
            <a:pPr lvl="1"/>
            <a:r>
              <a:rPr lang="de-DE" altLang="zh-CN" dirty="0"/>
              <a:t>Encoder</a:t>
            </a:r>
            <a:r>
              <a:rPr lang="zh-CN" altLang="en-US" dirty="0"/>
              <a:t>分为</a:t>
            </a:r>
            <a:r>
              <a:rPr lang="de-DE" altLang="zh-CN" dirty="0"/>
              <a:t>Sequence Processor+TS2Vec</a:t>
            </a:r>
          </a:p>
          <a:p>
            <a:pPr lvl="2"/>
            <a:r>
              <a:rPr lang="de-DE" altLang="zh-CN" dirty="0"/>
              <a:t>SP: q_i = {x_i_1 - x_i_1, …, x_i_j - x_i_1, …, x_i_T - x_i_1}</a:t>
            </a:r>
          </a:p>
          <a:p>
            <a:pPr lvl="2"/>
            <a:r>
              <a:rPr lang="de-DE" altLang="zh-CN" dirty="0"/>
              <a:t>TS2Vec</a:t>
            </a:r>
            <a:r>
              <a:rPr lang="zh-CN" altLang="en-US" dirty="0"/>
              <a:t>：计算</a:t>
            </a:r>
            <a:r>
              <a:rPr lang="en-US" altLang="zh-CN" dirty="0"/>
              <a:t>Loss</a:t>
            </a:r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argmax operation</a:t>
            </a:r>
            <a:r>
              <a:rPr lang="zh-CN" altLang="en-US" dirty="0"/>
              <a:t>收集了生成词的目录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Repr2Seq</a:t>
            </a:r>
            <a:r>
              <a:rPr lang="zh-CN" altLang="en-US" dirty="0"/>
              <a:t>相比</a:t>
            </a:r>
            <a:r>
              <a:rPr lang="en-US" altLang="zh-CN" dirty="0"/>
              <a:t>Transformer</a:t>
            </a:r>
            <a:r>
              <a:rPr lang="zh-CN" altLang="en-US" dirty="0"/>
              <a:t>和</a:t>
            </a:r>
            <a:r>
              <a:rPr lang="en-US" altLang="zh-CN" dirty="0"/>
              <a:t>Seq2seq</a:t>
            </a:r>
            <a:r>
              <a:rPr lang="zh-CN" altLang="en-US" dirty="0"/>
              <a:t>有着更高的得分（</a:t>
            </a:r>
            <a:r>
              <a:rPr lang="en-US" altLang="zh-CN" dirty="0"/>
              <a:t>BLEU</a:t>
            </a:r>
            <a:r>
              <a:rPr lang="zh-CN" altLang="en-US" dirty="0"/>
              <a:t>）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1297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Generative Agent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and retrieval</a:t>
            </a:r>
          </a:p>
          <a:p>
            <a:pPr lvl="1"/>
            <a:r>
              <a:rPr lang="en-US" altLang="zh-CN" dirty="0"/>
              <a:t>takes the agent’s current situation as input and returns a subset of the memory stream</a:t>
            </a:r>
          </a:p>
          <a:p>
            <a:pPr lvl="1"/>
            <a:r>
              <a:rPr lang="zh-CN" altLang="en-US" dirty="0"/>
              <a:t>𝑠𝑐𝑜𝑟𝑒 </a:t>
            </a:r>
            <a:r>
              <a:rPr lang="en-US" altLang="zh-CN" dirty="0"/>
              <a:t>= </a:t>
            </a:r>
            <a:r>
              <a:rPr lang="zh-CN" altLang="en-US" dirty="0"/>
              <a:t>𝛼𝑟𝑒𝑐𝑒𝑛𝑐𝑦 </a:t>
            </a:r>
            <a:r>
              <a:rPr lang="en-US" altLang="zh-CN" dirty="0"/>
              <a:t>· </a:t>
            </a:r>
            <a:r>
              <a:rPr lang="zh-CN" altLang="en-US" dirty="0"/>
              <a:t>𝑟𝑒𝑐𝑒𝑛𝑐𝑦 </a:t>
            </a:r>
            <a:r>
              <a:rPr lang="en-US" altLang="zh-CN" dirty="0"/>
              <a:t>+ </a:t>
            </a:r>
            <a:r>
              <a:rPr lang="zh-CN" altLang="en-US" dirty="0"/>
              <a:t>𝛼𝑖𝑚𝑝𝑜𝑟𝑡𝑎𝑛𝑐𝑒 </a:t>
            </a:r>
            <a:r>
              <a:rPr lang="en-US" altLang="zh-CN" dirty="0"/>
              <a:t>·</a:t>
            </a:r>
            <a:r>
              <a:rPr lang="zh-CN" altLang="en-US" dirty="0"/>
              <a:t>𝑖𝑚𝑝𝑜𝑟𝑡𝑎𝑛𝑐𝑒 </a:t>
            </a:r>
            <a:r>
              <a:rPr lang="en-US" altLang="zh-CN" dirty="0"/>
              <a:t>+</a:t>
            </a:r>
            <a:r>
              <a:rPr lang="zh-CN" altLang="en-US" dirty="0"/>
              <a:t>𝛼𝑟𝑒𝑙𝑒𝑣𝑎𝑛𝑐𝑒 </a:t>
            </a:r>
            <a:r>
              <a:rPr lang="en-US" altLang="zh-CN" dirty="0"/>
              <a:t>·</a:t>
            </a:r>
            <a:r>
              <a:rPr lang="zh-CN" altLang="en-US" dirty="0"/>
              <a:t>𝑟𝑒𝑙𝑒𝑣𝑎𝑛𝑐𝑒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de-DE" altLang="zh-CN" b="1" dirty="0"/>
              <a:t>Reflection</a:t>
            </a:r>
          </a:p>
          <a:p>
            <a:pPr lvl="1"/>
            <a:r>
              <a:rPr lang="en-US" altLang="zh-CN" dirty="0"/>
              <a:t>when the sum of the importance scores for the latest events exceeds a certain threshold</a:t>
            </a:r>
          </a:p>
          <a:p>
            <a:pPr lvl="1"/>
            <a:r>
              <a:rPr lang="en-US" altLang="zh-CN" dirty="0"/>
              <a:t>Agents generate trees of reflections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Planning and Reacting</a:t>
            </a:r>
          </a:p>
          <a:p>
            <a:pPr lvl="1"/>
            <a:r>
              <a:rPr lang="en-US" altLang="zh-CN" dirty="0"/>
              <a:t> Reacting and Updating Plans + Dialogue</a:t>
            </a:r>
          </a:p>
        </p:txBody>
      </p:sp>
    </p:spTree>
    <p:extLst>
      <p:ext uri="{BB962C8B-B14F-4D97-AF65-F5344CB8AC3E}">
        <p14:creationId xmlns:p14="http://schemas.microsoft.com/office/powerpoint/2010/main" val="286004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C</a:t>
            </a:r>
            <a:r>
              <a:rPr lang="en-US" altLang="zh-CN" dirty="0" err="1"/>
              <a:t>ausal</a:t>
            </a:r>
            <a:r>
              <a:rPr lang="en-US" altLang="zh-CN" dirty="0"/>
              <a:t> inference</a:t>
            </a:r>
            <a:endParaRPr lang="de-DE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4" y="1340768"/>
            <a:ext cx="11142133" cy="4763504"/>
          </a:xfrm>
        </p:spPr>
        <p:txBody>
          <a:bodyPr/>
          <a:lstStyle/>
          <a:p>
            <a:r>
              <a:rPr lang="en-US" altLang="zh-CN" dirty="0"/>
              <a:t>Can Large Language Models Build Causal Graphs</a:t>
            </a:r>
          </a:p>
          <a:p>
            <a:pPr lvl="1"/>
            <a:r>
              <a:rPr lang="en-US" altLang="zh-CN" dirty="0"/>
              <a:t>Using medical context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Determining whether GPT-3 can signal the presence or absence of an edge between two variables in a directed acyclic graph from the medical context. 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Evaluating whether the use of certain language in </a:t>
            </a:r>
            <a:r>
              <a:rPr lang="en-US" altLang="zh-CN" b="1" dirty="0"/>
              <a:t>prompts</a:t>
            </a:r>
            <a:r>
              <a:rPr lang="en-US" altLang="zh-CN" dirty="0"/>
              <a:t> or linking verbs improves the classification accuracy of GPT-3. </a:t>
            </a:r>
          </a:p>
          <a:p>
            <a:pPr lvl="2"/>
            <a:r>
              <a:rPr lang="en-US" altLang="zh-CN" dirty="0"/>
              <a:t>Normally, a better prompt after iteration performs better</a:t>
            </a:r>
          </a:p>
          <a:p>
            <a:pPr lvl="2"/>
            <a:r>
              <a:rPr lang="en-US" altLang="zh-CN" dirty="0"/>
              <a:t>Both verb and noun</a:t>
            </a:r>
          </a:p>
          <a:p>
            <a:pPr lvl="2"/>
            <a:r>
              <a:rPr lang="en-US" altLang="zh-CN" b="1" dirty="0"/>
              <a:t>Specificity lowers accuracy</a:t>
            </a:r>
          </a:p>
        </p:txBody>
      </p:sp>
    </p:spTree>
    <p:extLst>
      <p:ext uri="{BB962C8B-B14F-4D97-AF65-F5344CB8AC3E}">
        <p14:creationId xmlns:p14="http://schemas.microsoft.com/office/powerpoint/2010/main" val="38907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Ground knowledge</a:t>
            </a:r>
            <a:r>
              <a:rPr lang="de-DE" altLang="zh-CN" dirty="0"/>
              <a:t> </a:t>
            </a:r>
          </a:p>
          <a:p>
            <a:endParaRPr lang="en-US" dirty="0"/>
          </a:p>
          <a:p>
            <a:r>
              <a:rPr lang="en-US" dirty="0"/>
              <a:t>Related Works </a:t>
            </a:r>
          </a:p>
          <a:p>
            <a:endParaRPr lang="en-US" dirty="0"/>
          </a:p>
          <a:p>
            <a:r>
              <a:rPr lang="en-US" dirty="0"/>
              <a:t>Example of my solution</a:t>
            </a:r>
          </a:p>
          <a:p>
            <a:endParaRPr lang="en-US" dirty="0"/>
          </a:p>
          <a:p>
            <a:r>
              <a:rPr lang="de-DE" dirty="0"/>
              <a:t>Realization of my solution</a:t>
            </a:r>
          </a:p>
          <a:p>
            <a:endParaRPr lang="de-DE" dirty="0"/>
          </a:p>
          <a:p>
            <a:r>
              <a:rPr lang="de-DE" dirty="0"/>
              <a:t>Planned 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 to explain AI is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  <a:p>
            <a:r>
              <a:rPr lang="de-DE" dirty="0"/>
              <a:t>Actions: Design a </a:t>
            </a:r>
            <a:r>
              <a:rPr lang="de-DE" b="1" dirty="0"/>
              <a:t>prompt</a:t>
            </a:r>
            <a:r>
              <a:rPr lang="de-DE" dirty="0"/>
              <a:t> to guide GPT give the answer.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9909F-7081-FB3E-A07F-09DA172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8" y="1207851"/>
            <a:ext cx="4968552" cy="33662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</a:t>
            </a:r>
            <a:r>
              <a:rPr lang="en-US" altLang="zh-CN" dirty="0"/>
              <a:t>round knowledge</a:t>
            </a:r>
            <a:endParaRPr lang="de-DE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1659081"/>
            <a:ext cx="1296144" cy="40176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ChatGPT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F477B-300C-5B51-2861-A5A327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1" y="2622868"/>
            <a:ext cx="2095500" cy="209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39710C-96FB-941D-AB19-A48CD9A3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703513"/>
            <a:ext cx="3739931" cy="198986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882410-F3E7-C903-DD6F-AC72B367BB30}"/>
              </a:ext>
            </a:extLst>
          </p:cNvPr>
          <p:cNvSpPr txBox="1">
            <a:spLocks/>
          </p:cNvSpPr>
          <p:nvPr/>
        </p:nvSpPr>
        <p:spPr bwMode="auto">
          <a:xfrm>
            <a:off x="4971233" y="1647936"/>
            <a:ext cx="1668984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Time series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9C6B4DF-F4C3-614F-E340-B3A74D1CDBBE}"/>
              </a:ext>
            </a:extLst>
          </p:cNvPr>
          <p:cNvSpPr txBox="1">
            <a:spLocks/>
          </p:cNvSpPr>
          <p:nvPr/>
        </p:nvSpPr>
        <p:spPr bwMode="auto">
          <a:xfrm>
            <a:off x="8760296" y="1656567"/>
            <a:ext cx="2422083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Explanability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5D409A-D46C-B7D1-845F-AEC5724A9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825" y="2622868"/>
            <a:ext cx="2958022" cy="1922714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Related 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lvl="1"/>
            <a:r>
              <a:rPr lang="de-DE" altLang="zh-CN" dirty="0"/>
              <a:t>Gašper et al. </a:t>
            </a:r>
            <a:r>
              <a:rPr lang="en-US" dirty="0"/>
              <a:t>provided a new method to understand the importance of time series feature generated by </a:t>
            </a:r>
            <a:r>
              <a:rPr lang="en-US" dirty="0" err="1"/>
              <a:t>tsfresh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Forecasting via Prompt</a:t>
            </a:r>
          </a:p>
          <a:p>
            <a:pPr lvl="1"/>
            <a:r>
              <a:rPr lang="de-DE" altLang="zh-CN" dirty="0"/>
              <a:t>Xue et al. </a:t>
            </a:r>
            <a:r>
              <a:rPr lang="de-DE" dirty="0"/>
              <a:t>used prompt-based method to forecast time-series data</a:t>
            </a:r>
          </a:p>
          <a:p>
            <a:pPr lvl="1"/>
            <a:r>
              <a:rPr lang="de-DE" dirty="0"/>
              <a:t>Set a benchmark to evaluate different methods and LLM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Causal Inference</a:t>
            </a:r>
          </a:p>
          <a:p>
            <a:pPr lvl="1"/>
            <a:r>
              <a:rPr lang="de-DE" altLang="zh-CN" dirty="0"/>
              <a:t>Stephanie et al. Proved that GPT can generate </a:t>
            </a:r>
            <a:r>
              <a:rPr lang="de-DE" altLang="zh-CN"/>
              <a:t>causal graphs in a high accuracy.</a:t>
            </a:r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2ED1F-A5CE-F81A-427C-595577E1ED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5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Example of my solution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Realization of my 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Prompt design</a:t>
            </a:r>
          </a:p>
          <a:p>
            <a:pPr lvl="1"/>
            <a:r>
              <a:rPr lang="de-DE" dirty="0"/>
              <a:t>Context</a:t>
            </a:r>
          </a:p>
          <a:p>
            <a:pPr lvl="2"/>
            <a:r>
              <a:rPr lang="de-DE" altLang="zh-CN" dirty="0"/>
              <a:t>Dataset description</a:t>
            </a:r>
          </a:p>
          <a:p>
            <a:pPr lvl="2"/>
            <a:r>
              <a:rPr lang="de-DE" altLang="zh-CN" dirty="0"/>
              <a:t>Features</a:t>
            </a:r>
            <a:endParaRPr lang="de-DE" dirty="0"/>
          </a:p>
          <a:p>
            <a:pPr lvl="1"/>
            <a:r>
              <a:rPr lang="de-DE" dirty="0"/>
              <a:t>Query</a:t>
            </a:r>
          </a:p>
          <a:p>
            <a:pPr lvl="2"/>
            <a:r>
              <a:rPr lang="de-DE" dirty="0"/>
              <a:t>Study which key words improve answer stability</a:t>
            </a:r>
          </a:p>
          <a:p>
            <a:pPr lvl="2"/>
            <a:endParaRPr lang="de-DE" dirty="0"/>
          </a:p>
          <a:p>
            <a:r>
              <a:rPr lang="de-DE" dirty="0"/>
              <a:t>Combine feature importance to </a:t>
            </a:r>
            <a:r>
              <a:rPr lang="de-DE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de-DE" dirty="0"/>
              <a:t> knowledge</a:t>
            </a:r>
          </a:p>
          <a:p>
            <a:pPr lvl="1"/>
            <a:r>
              <a:rPr lang="de-DE" dirty="0"/>
              <a:t>Get key words from answer and ask automatically.</a:t>
            </a:r>
          </a:p>
          <a:p>
            <a:pPr lvl="1"/>
            <a:endParaRPr lang="de-DE" dirty="0"/>
          </a:p>
          <a:p>
            <a:r>
              <a:rPr lang="de-DE" dirty="0"/>
              <a:t>Prove the reliability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46E2F-F1AF-A429-6666-9EE27940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574906"/>
            <a:ext cx="2327039" cy="1979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02B00-BF3E-27F0-EF90-478364DF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7" y="1574906"/>
            <a:ext cx="2183290" cy="1979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22F1EB-0E7C-499B-603F-79B38354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69" y="3800007"/>
            <a:ext cx="567506" cy="5675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F7F7C6-4ECC-F8CF-DB89-96ECF4D95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6437" y="3800007"/>
            <a:ext cx="567507" cy="56750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79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Planned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A time-series dataset (From UCR)</a:t>
            </a:r>
          </a:p>
          <a:p>
            <a:pPr lvl="1"/>
            <a:r>
              <a:rPr lang="de-DE" dirty="0"/>
              <a:t>With explanation generated by other methods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Compare GPT-selected importance and pre-set importance</a:t>
            </a:r>
          </a:p>
          <a:p>
            <a:pPr lvl="2"/>
            <a:r>
              <a:rPr lang="de-DE" dirty="0"/>
              <a:t>Modify original data to strongly affect feature</a:t>
            </a:r>
          </a:p>
          <a:p>
            <a:pPr lvl="2"/>
            <a:r>
              <a:rPr lang="de-DE" dirty="0"/>
              <a:t>Test </a:t>
            </a:r>
            <a:r>
              <a:rPr lang="de-DE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consistency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Prompt engineering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913282"/>
            <a:ext cx="4677944" cy="30314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Use the following format: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Text: &lt;text to summarize&gt;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Summary: &lt;summary&gt;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Translation: &lt;summary translation&gt;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Names: &lt;list of names in French 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Output JSON: &lt;json with summary and num_names&gt;</a:t>
            </a:r>
          </a:p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8255C0-EA15-376A-7ED7-BF2CB20F0FD3}"/>
              </a:ext>
            </a:extLst>
          </p:cNvPr>
          <p:cNvSpPr txBox="1"/>
          <p:nvPr/>
        </p:nvSpPr>
        <p:spPr>
          <a:xfrm>
            <a:off x="335360" y="1299416"/>
            <a:ext cx="6108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Write clear and specific instructions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b="0" i="0" dirty="0" err="1">
                <a:effectLst/>
                <a:ea typeface="Microsoft YaHei" panose="020B0503020204020204" pitchFamily="34" charset="-122"/>
              </a:rPr>
              <a:t>使用分隔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符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获得指定输出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JSON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让</a:t>
            </a:r>
            <a:r>
              <a:rPr lang="en-US" altLang="zh-CN" sz="1800" b="0" i="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检查文本是否满足条件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为模型提供几个问答的例子，让 LLM 熟悉这种风格</a:t>
            </a:r>
            <a:endParaRPr lang="en-US" altLang="zh-CN" b="0" i="0" dirty="0"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Give the model time to think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明确完成任务所需的步骤</a:t>
            </a: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：</a:t>
            </a:r>
            <a:r>
              <a:rPr lang="en-US" altLang="zh-CN" b="0" i="0" dirty="0">
                <a:effectLst/>
                <a:ea typeface="Microsoft YaHei" panose="020B0503020204020204" pitchFamily="34" charset="-122"/>
              </a:rPr>
              <a:t>Step1, Step2</a:t>
            </a: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获取结构化的输出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的具体功能：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总结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推理（态度，情感，主题</a:t>
            </a:r>
            <a:r>
              <a:rPr lang="zh-CN" altLang="en-US" dirty="0">
                <a:ea typeface="Microsoft YaHei" panose="020B0503020204020204" pitchFamily="34" charset="-122"/>
              </a:rPr>
              <a:t>）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转换</a:t>
            </a:r>
            <a:r>
              <a:rPr lang="zh-CN" altLang="en-US" dirty="0">
                <a:ea typeface="Microsoft YaHei" panose="020B0503020204020204" pitchFamily="34" charset="-122"/>
              </a:rPr>
              <a:t>，</a:t>
            </a:r>
            <a:r>
              <a:rPr lang="zh-CN" altLang="zh-CN" sz="1800" b="1" i="0" dirty="0">
                <a:effectLst/>
                <a:ea typeface="Microsoft YaHei" panose="020B0503020204020204" pitchFamily="34" charset="-122"/>
              </a:rPr>
              <a:t>扩展</a:t>
            </a:r>
            <a:endParaRPr lang="zh-CN" altLang="zh-CN" sz="1800" b="1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迭代优化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更明确地聚焦于某个方面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ea typeface="Microsoft YaHei" panose="020B0503020204020204" pitchFamily="34" charset="-122"/>
              </a:rPr>
              <a:t>Bsp</a:t>
            </a:r>
            <a:r>
              <a:rPr lang="en-US" altLang="zh-CN" dirty="0">
                <a:ea typeface="Microsoft YaHei" panose="020B0503020204020204" pitchFamily="34" charset="-122"/>
              </a:rPr>
              <a:t>: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The description is intended for furniture retailers, so should be technical in nature and focus on the materials the product is constructed from.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4482DA-A823-66A0-7C90-AB5564F02C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2642712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5395</TotalTime>
  <Words>1198</Words>
  <Application>Microsoft Office PowerPoint</Application>
  <PresentationFormat>宽屏</PresentationFormat>
  <Paragraphs>196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arial</vt:lpstr>
      <vt:lpstr>Times New Roman</vt:lpstr>
      <vt:lpstr>KIT-PPT_Master_en_2016</vt:lpstr>
      <vt:lpstr>PowerPoint 演示文稿</vt:lpstr>
      <vt:lpstr>Outlines</vt:lpstr>
      <vt:lpstr>Motivation</vt:lpstr>
      <vt:lpstr>Ground knowledge</vt:lpstr>
      <vt:lpstr>Related Works</vt:lpstr>
      <vt:lpstr>Example of my solution</vt:lpstr>
      <vt:lpstr>Realization of my solution</vt:lpstr>
      <vt:lpstr>Planned Evaluation</vt:lpstr>
      <vt:lpstr>Prompt engineering</vt:lpstr>
      <vt:lpstr>Dataset</vt:lpstr>
      <vt:lpstr>Dataset</vt:lpstr>
      <vt:lpstr>Repr2Seq</vt:lpstr>
      <vt:lpstr>Generative Agent</vt:lpstr>
      <vt:lpstr>Causal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2023-07-06T00:23:58Z</dcterms:modified>
</cp:coreProperties>
</file>