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6" r:id="rId3"/>
    <p:sldId id="267" r:id="rId4"/>
    <p:sldId id="273" r:id="rId5"/>
    <p:sldId id="268" r:id="rId6"/>
    <p:sldId id="274" r:id="rId7"/>
    <p:sldId id="269" r:id="rId8"/>
    <p:sldId id="270" r:id="rId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111" d="100"/>
          <a:sy n="111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07.07.2023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</a:t>
            </a:r>
            <a:r>
              <a:rPr lang="en-US" altLang="zh-CN" sz="2200" dirty="0"/>
              <a:t>ication</a:t>
            </a:r>
            <a:r>
              <a:rPr lang="en-US" altLang="de-DE" sz="2200" dirty="0"/>
              <a:t>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Ground knowledge</a:t>
            </a:r>
            <a:r>
              <a:rPr lang="de-DE" altLang="zh-CN" dirty="0"/>
              <a:t> </a:t>
            </a:r>
          </a:p>
          <a:p>
            <a:endParaRPr lang="en-US" dirty="0"/>
          </a:p>
          <a:p>
            <a:r>
              <a:rPr lang="en-US" dirty="0"/>
              <a:t>Related Works 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A preliminary experiment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 to explain AI is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  <a:p>
            <a:r>
              <a:rPr lang="de-DE" dirty="0"/>
              <a:t>Actions: Design a </a:t>
            </a:r>
            <a:r>
              <a:rPr lang="de-DE" b="1" dirty="0"/>
              <a:t>prompt</a:t>
            </a:r>
            <a:r>
              <a:rPr lang="de-DE" dirty="0"/>
              <a:t> to guide GPT give the answer.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9909F-7081-FB3E-A07F-09DA172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8" y="1207851"/>
            <a:ext cx="4968552" cy="336629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G</a:t>
            </a:r>
            <a:r>
              <a:rPr lang="en-US" altLang="zh-CN" dirty="0"/>
              <a:t>round knowledge</a:t>
            </a:r>
            <a:endParaRPr lang="de-DE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1659081"/>
            <a:ext cx="1296144" cy="40176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ChatGPT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F477B-300C-5B51-2861-A5A3273D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1" y="2622868"/>
            <a:ext cx="2095500" cy="2095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39710C-96FB-941D-AB19-A48CD9A3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703513"/>
            <a:ext cx="3739931" cy="198986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882410-F3E7-C903-DD6F-AC72B367BB30}"/>
              </a:ext>
            </a:extLst>
          </p:cNvPr>
          <p:cNvSpPr txBox="1">
            <a:spLocks/>
          </p:cNvSpPr>
          <p:nvPr/>
        </p:nvSpPr>
        <p:spPr bwMode="auto">
          <a:xfrm>
            <a:off x="4971233" y="1647936"/>
            <a:ext cx="1668984" cy="4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32606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3524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510332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699195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884039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Time series</a:t>
            </a:r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9C6B4DF-F4C3-614F-E340-B3A74D1CDBBE}"/>
              </a:ext>
            </a:extLst>
          </p:cNvPr>
          <p:cNvSpPr txBox="1">
            <a:spLocks/>
          </p:cNvSpPr>
          <p:nvPr/>
        </p:nvSpPr>
        <p:spPr bwMode="auto">
          <a:xfrm>
            <a:off x="8760296" y="1656567"/>
            <a:ext cx="2422083" cy="4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32606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3524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510332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699195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884039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Explanability</a:t>
            </a:r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5D409A-D46C-B7D1-845F-AEC5724A9C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825" y="2622868"/>
            <a:ext cx="2958022" cy="1922714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Related 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  <a:p>
            <a:pPr lvl="1"/>
            <a:r>
              <a:rPr lang="en-US" altLang="zh-CN" dirty="0" err="1"/>
              <a:t>tsfresh</a:t>
            </a:r>
            <a:r>
              <a:rPr lang="en-US" altLang="zh-CN" dirty="0"/>
              <a:t> features offer better predictive performance </a:t>
            </a:r>
          </a:p>
          <a:p>
            <a:pPr lvl="1"/>
            <a:endParaRPr lang="en-US" altLang="zh-CN" dirty="0"/>
          </a:p>
          <a:p>
            <a:r>
              <a:rPr lang="de-DE" dirty="0"/>
              <a:t>Forecasting via Prompt</a:t>
            </a:r>
          </a:p>
          <a:p>
            <a:pPr lvl="1"/>
            <a:r>
              <a:rPr lang="de-DE" dirty="0"/>
              <a:t>Prompt-based method &gt; </a:t>
            </a:r>
            <a:r>
              <a:rPr lang="de-DE" altLang="zh-CN" dirty="0"/>
              <a:t>numerical-based in forecasting time-series data</a:t>
            </a:r>
          </a:p>
          <a:p>
            <a:pPr lvl="1"/>
            <a:r>
              <a:rPr lang="de-DE" altLang="zh-CN" dirty="0"/>
              <a:t>Big advantage in zero-shot</a:t>
            </a:r>
          </a:p>
          <a:p>
            <a:pPr lvl="1"/>
            <a:endParaRPr lang="de-DE" altLang="zh-CN" dirty="0"/>
          </a:p>
          <a:p>
            <a:r>
              <a:rPr lang="de-DE" dirty="0"/>
              <a:t>Causal Inference</a:t>
            </a:r>
          </a:p>
          <a:p>
            <a:pPr lvl="1"/>
            <a:r>
              <a:rPr lang="de-DE" altLang="zh-CN" dirty="0"/>
              <a:t>GPT can generate causal graphs in a high accuracy</a:t>
            </a:r>
          </a:p>
          <a:p>
            <a:pPr lvl="1"/>
            <a:r>
              <a:rPr lang="de-DE" altLang="zh-CN" dirty="0"/>
              <a:t>Helpful in combining domain knowlegde to classification.</a:t>
            </a:r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2ED1F-A5CE-F81A-427C-595577E1ED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27EFA6-1A3C-C83E-EF87-F8A51BF6E566}"/>
              </a:ext>
            </a:extLst>
          </p:cNvPr>
          <p:cNvSpPr txBox="1"/>
          <p:nvPr/>
        </p:nvSpPr>
        <p:spPr>
          <a:xfrm>
            <a:off x="4415136" y="568935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Towards understanding the importance of time-series features in automated algorithm performance prediction, </a:t>
            </a:r>
            <a:r>
              <a:rPr lang="de-DE" altLang="zh-CN" sz="800" dirty="0"/>
              <a:t>Gašper Petelin, Gjorgjina Cenikj, Tome Eftimov, https://www.sciencedirect.com/science/article/pii/S0957417422020413</a:t>
            </a:r>
            <a:endParaRPr lang="en-US" altLang="zh-CN" sz="800" dirty="0"/>
          </a:p>
          <a:p>
            <a:r>
              <a:rPr lang="en-US" altLang="zh-CN" sz="800" dirty="0"/>
              <a:t>PROMPTCAST: A NEW PROMPT-BASED LEARNING PARADIGM FOR TIME SERIES FORECASTING, </a:t>
            </a:r>
            <a:r>
              <a:rPr lang="de-DE" altLang="zh-CN" sz="800" dirty="0"/>
              <a:t>Hao Xue, Flora D. Salim, https://arxiv.org/abs/2210.08964</a:t>
            </a:r>
            <a:endParaRPr lang="en-US" altLang="zh-CN" sz="800" dirty="0"/>
          </a:p>
          <a:p>
            <a:r>
              <a:rPr lang="en-US" altLang="zh-CN" sz="800" dirty="0"/>
              <a:t>Can Large Language Models Build Causal Graphs?, </a:t>
            </a:r>
            <a:r>
              <a:rPr lang="de-DE" altLang="zh-CN" sz="800" dirty="0"/>
              <a:t>Stephanie Long, Tibor Schuster, Alexandre Piché, https://arxiv.org/abs/2303.05279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165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selection(tsfresh)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Prompt design</a:t>
            </a:r>
          </a:p>
          <a:p>
            <a:pPr lvl="1"/>
            <a:r>
              <a:rPr lang="de-DE" dirty="0"/>
              <a:t>Context</a:t>
            </a:r>
          </a:p>
          <a:p>
            <a:pPr lvl="2"/>
            <a:r>
              <a:rPr lang="de-DE" altLang="zh-CN" dirty="0"/>
              <a:t>Dataset description</a:t>
            </a:r>
          </a:p>
          <a:p>
            <a:pPr lvl="2"/>
            <a:r>
              <a:rPr lang="de-DE" altLang="zh-CN" dirty="0"/>
              <a:t>Features</a:t>
            </a:r>
            <a:endParaRPr lang="de-DE" dirty="0"/>
          </a:p>
          <a:p>
            <a:pPr lvl="1"/>
            <a:r>
              <a:rPr lang="de-DE" dirty="0"/>
              <a:t>Query</a:t>
            </a:r>
          </a:p>
          <a:p>
            <a:pPr lvl="2"/>
            <a:r>
              <a:rPr lang="de-DE" dirty="0"/>
              <a:t>Study which key words improve answer stability</a:t>
            </a:r>
          </a:p>
          <a:p>
            <a:pPr lvl="2"/>
            <a:endParaRPr lang="de-DE" dirty="0"/>
          </a:p>
          <a:p>
            <a:r>
              <a:rPr lang="de-DE" dirty="0"/>
              <a:t>Combine feature importance to </a:t>
            </a:r>
            <a:r>
              <a:rPr lang="de-DE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de-DE" dirty="0"/>
              <a:t> knowledge</a:t>
            </a:r>
          </a:p>
          <a:p>
            <a:pPr lvl="1"/>
            <a:r>
              <a:rPr lang="de-DE" dirty="0"/>
              <a:t>Get key words from answer and ask automatically.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General pipeline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46E2F-F1AF-A429-6666-9EE27940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1574906"/>
            <a:ext cx="2327039" cy="1979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02B00-BF3E-27F0-EF90-478364DF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7" y="1574906"/>
            <a:ext cx="2183290" cy="1979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22F1EB-0E7C-499B-603F-79B38354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69" y="3800007"/>
            <a:ext cx="567506" cy="5675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F7F7C6-4ECC-F8CF-DB89-96ECF4D95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6437" y="3800007"/>
            <a:ext cx="567507" cy="567507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79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A preliminary experiment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 </a:t>
            </a:r>
            <a:r>
              <a:rPr lang="en-US" altLang="zh-CN" dirty="0"/>
              <a:t>in 1959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A time-series dataset (From UCR)</a:t>
            </a:r>
          </a:p>
          <a:p>
            <a:pPr lvl="1"/>
            <a:r>
              <a:rPr lang="de-DE" dirty="0"/>
              <a:t>With explanation generated by other methods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Compare GPT-selected importance and pre-set importance</a:t>
            </a:r>
          </a:p>
          <a:p>
            <a:pPr lvl="2"/>
            <a:r>
              <a:rPr lang="de-DE" dirty="0"/>
              <a:t>Modify original data to strongly affect feature</a:t>
            </a:r>
          </a:p>
          <a:p>
            <a:pPr lvl="2"/>
            <a:r>
              <a:rPr lang="de-DE" dirty="0"/>
              <a:t>Test </a:t>
            </a:r>
            <a:r>
              <a:rPr lang="de-DE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consistency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5552</TotalTime>
  <Words>518</Words>
  <Application>Microsoft Office PowerPoint</Application>
  <PresentationFormat>宽屏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arial</vt:lpstr>
      <vt:lpstr>Times New Roman</vt:lpstr>
      <vt:lpstr>KIT-PPT_Master_en_2016</vt:lpstr>
      <vt:lpstr>PowerPoint 演示文稿</vt:lpstr>
      <vt:lpstr>Outlines</vt:lpstr>
      <vt:lpstr>Motivation</vt:lpstr>
      <vt:lpstr>Ground knowledge</vt:lpstr>
      <vt:lpstr>Related Works</vt:lpstr>
      <vt:lpstr>Methodology</vt:lpstr>
      <vt:lpstr>A preliminary experiment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46</cp:revision>
  <dcterms:created xsi:type="dcterms:W3CDTF">2015-12-01T10:08:17Z</dcterms:created>
  <dcterms:modified xsi:type="dcterms:W3CDTF">2023-07-07T02:20:21Z</dcterms:modified>
</cp:coreProperties>
</file>