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6" r:id="rId3"/>
    <p:sldId id="267" r:id="rId4"/>
    <p:sldId id="283" r:id="rId5"/>
    <p:sldId id="286" r:id="rId6"/>
    <p:sldId id="285" r:id="rId7"/>
    <p:sldId id="277" r:id="rId8"/>
    <p:sldId id="280" r:id="rId9"/>
    <p:sldId id="281" r:id="rId10"/>
    <p:sldId id="282" r:id="rId11"/>
    <p:sldId id="279" r:id="rId1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86" d="100"/>
          <a:sy n="86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06.10.2023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E</a:t>
            </a:r>
            <a:r>
              <a:rPr lang="en-US" altLang="de-DE" sz="2200" dirty="0"/>
              <a:t>xpla</a:t>
            </a:r>
            <a:r>
              <a:rPr lang="en-US" altLang="zh-CN" sz="2200" dirty="0"/>
              <a:t>i</a:t>
            </a:r>
            <a:r>
              <a:rPr lang="en-US" altLang="de-DE" sz="2200" dirty="0"/>
              <a:t>nable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Generate data trend by ChatGPT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1CB433-B302-51F5-98F3-9D065DE8A988}"/>
              </a:ext>
            </a:extLst>
          </p:cNvPr>
          <p:cNvSpPr txBox="1"/>
          <p:nvPr/>
        </p:nvSpPr>
        <p:spPr>
          <a:xfrm>
            <a:off x="835218" y="25918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GPT</a:t>
            </a:r>
            <a:r>
              <a:rPr lang="zh-CN" altLang="en-US" dirty="0"/>
              <a:t>限定范围，让他猜测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F17C25-E3BC-ACD9-BE41-65CEA561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24" y="1412776"/>
            <a:ext cx="7253816" cy="44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Time Table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67BCA1-6514-856F-AC22-412CDD01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556792"/>
            <a:ext cx="7703799" cy="43236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BB0F59-6F56-C3F4-B5F8-37E14179EFEC}"/>
              </a:ext>
            </a:extLst>
          </p:cNvPr>
          <p:cNvSpPr txBox="1"/>
          <p:nvPr/>
        </p:nvSpPr>
        <p:spPr>
          <a:xfrm>
            <a:off x="623392" y="155679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10/6-10/17: </a:t>
            </a:r>
            <a:r>
              <a:rPr lang="zh-CN" altLang="en-US" dirty="0"/>
              <a:t>找出最好的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F5AB9A-5BC5-ADEA-6E81-A5F0AB3B68C3}"/>
              </a:ext>
            </a:extLst>
          </p:cNvPr>
          <p:cNvSpPr txBox="1"/>
          <p:nvPr/>
        </p:nvSpPr>
        <p:spPr>
          <a:xfrm>
            <a:off x="623392" y="215250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10/18-10/24: </a:t>
            </a:r>
            <a:r>
              <a:rPr lang="zh-CN" altLang="en-US" dirty="0"/>
              <a:t>基于最好的</a:t>
            </a:r>
            <a:r>
              <a:rPr lang="en-US" altLang="zh-CN" dirty="0"/>
              <a:t>prompt</a:t>
            </a:r>
            <a:r>
              <a:rPr lang="zh-CN" altLang="en-US" dirty="0"/>
              <a:t>生成解释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06FE72-8020-5D44-1E6D-605D9E9FCF4B}"/>
              </a:ext>
            </a:extLst>
          </p:cNvPr>
          <p:cNvSpPr txBox="1"/>
          <p:nvPr/>
        </p:nvSpPr>
        <p:spPr>
          <a:xfrm>
            <a:off x="601680" y="302953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10/25-10/31: </a:t>
            </a:r>
            <a:r>
              <a:rPr lang="zh-CN" altLang="en-US" dirty="0"/>
              <a:t>人工评测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45E282-B057-8BA6-47E2-56913A1022E5}"/>
              </a:ext>
            </a:extLst>
          </p:cNvPr>
          <p:cNvSpPr txBox="1"/>
          <p:nvPr/>
        </p:nvSpPr>
        <p:spPr>
          <a:xfrm>
            <a:off x="601680" y="3629564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11/1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11/15: </a:t>
            </a:r>
            <a:r>
              <a:rPr lang="zh-CN" altLang="en-US" dirty="0"/>
              <a:t>写论文</a:t>
            </a:r>
          </a:p>
        </p:txBody>
      </p:sp>
    </p:spTree>
    <p:extLst>
      <p:ext uri="{BB962C8B-B14F-4D97-AF65-F5344CB8AC3E}">
        <p14:creationId xmlns:p14="http://schemas.microsoft.com/office/powerpoint/2010/main" val="5177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review</a:t>
            </a:r>
          </a:p>
          <a:p>
            <a:endParaRPr lang="en-US" altLang="zh-CN" dirty="0"/>
          </a:p>
          <a:p>
            <a:r>
              <a:rPr lang="en-US" altLang="zh-CN" dirty="0"/>
              <a:t>Baseline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2-Class classification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Generate data trend by ChatGPT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Time Table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Paper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10918722" cy="476350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 UI" panose="020B0503020204020204" pitchFamily="34" charset="-122"/>
              </a:rPr>
              <a:t>实验模型：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few-shot/zero-shot GPT-4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effectLst/>
                <a:ea typeface="Calibri" panose="020F0502020204030204" pitchFamily="34" charset="0"/>
              </a:rPr>
              <a:t>Insturction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-based fine-tuning 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LLaMa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实验对象：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NASDAQ-100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实验结果：效果比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ARMA-GARCH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gradient-boosting tree model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好，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GPT-4 &gt; 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LLaMa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评价标准：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Binary precision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：看是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Up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还是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Down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Bin precision</a:t>
            </a:r>
            <a:r>
              <a:rPr lang="zh-CN" altLang="en-US" sz="1800" dirty="0">
                <a:ea typeface="Microsoft YaHei" panose="020B0503020204020204" pitchFamily="34" charset="-122"/>
              </a:rPr>
              <a:t>：看是不是在这个</a:t>
            </a:r>
            <a:r>
              <a:rPr lang="en-US" altLang="zh-CN" sz="1800" dirty="0">
                <a:ea typeface="Microsoft YaHei" panose="020B0503020204020204" pitchFamily="34" charset="-122"/>
              </a:rPr>
              <a:t>bin</a:t>
            </a:r>
            <a:r>
              <a:rPr lang="zh-CN" altLang="en-US" sz="1800" dirty="0">
                <a:ea typeface="Microsoft YaHei" panose="020B0503020204020204" pitchFamily="34" charset="-122"/>
              </a:rPr>
              <a:t>里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MSE: </a:t>
            </a:r>
            <a:r>
              <a:rPr lang="zh-CN" altLang="en-US" sz="1800" dirty="0">
                <a:ea typeface="Microsoft YaHei" panose="020B0503020204020204" pitchFamily="34" charset="-122"/>
              </a:rPr>
              <a:t>测量与实际值误差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Microsoft YaHei" panose="020B0503020204020204" pitchFamily="34" charset="-122"/>
              </a:rPr>
              <a:t>实验方法：周预测：把数据集根据周切成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12</a:t>
            </a:r>
            <a:r>
              <a:rPr lang="zh-CN" altLang="en-US" sz="1800" dirty="0">
                <a:ea typeface="Microsoft YaHei" panose="020B0503020204020204" pitchFamily="34" charset="-122"/>
              </a:rPr>
              <a:t>份，（</a:t>
            </a:r>
            <a:r>
              <a:rPr lang="en-US" altLang="zh-CN" sz="1800" dirty="0">
                <a:ea typeface="Microsoft YaHei" panose="020B0503020204020204" pitchFamily="34" charset="-122"/>
              </a:rPr>
              <a:t>D5+</a:t>
            </a:r>
            <a:r>
              <a:rPr lang="zh-CN" altLang="en-US" sz="1800" dirty="0"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a typeface="Microsoft YaHei" panose="020B0503020204020204" pitchFamily="34" charset="-122"/>
              </a:rPr>
              <a:t>U5+</a:t>
            </a:r>
            <a:r>
              <a:rPr lang="zh-CN" altLang="en-US" sz="1800" dirty="0">
                <a:ea typeface="Microsoft YaHei" panose="020B0503020204020204" pitchFamily="34" charset="-122"/>
              </a:rPr>
              <a:t>）</a:t>
            </a:r>
            <a:endParaRPr lang="en-US" altLang="zh-CN" sz="1200" dirty="0">
              <a:ea typeface="Microsoft YaHei" panose="020B0503020204020204" pitchFamily="34" charset="-12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</a:t>
            </a:r>
            <a:r>
              <a:rPr lang="zh-CN" altLang="en-US" sz="1800" dirty="0">
                <a:ea typeface="Microsoft YaHei" panose="020B0503020204020204" pitchFamily="34" charset="-122"/>
              </a:rPr>
              <a:t>月预测：（</a:t>
            </a:r>
            <a:r>
              <a:rPr lang="en-US" altLang="zh-CN" sz="1800" dirty="0">
                <a:ea typeface="Microsoft YaHei" panose="020B0503020204020204" pitchFamily="34" charset="-122"/>
              </a:rPr>
              <a:t>D10+</a:t>
            </a:r>
            <a:r>
              <a:rPr lang="zh-CN" altLang="en-US" sz="1800" dirty="0">
                <a:ea typeface="Microsoft YaHei" panose="020B0503020204020204" pitchFamily="34" charset="-122"/>
              </a:rPr>
              <a:t>， </a:t>
            </a:r>
            <a:r>
              <a:rPr lang="en-US" altLang="zh-CN" sz="1800" dirty="0">
                <a:ea typeface="Microsoft YaHei" panose="020B0503020204020204" pitchFamily="34" charset="-122"/>
              </a:rPr>
              <a:t>U10+</a:t>
            </a:r>
            <a:r>
              <a:rPr lang="zh-CN" altLang="en-US" sz="1800" dirty="0">
                <a:ea typeface="Microsoft YaHei" panose="020B0503020204020204" pitchFamily="34" charset="-122"/>
              </a:rPr>
              <a:t>）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a typeface="Microsoft YaHei" panose="020B0503020204020204" pitchFamily="34" charset="-122"/>
              </a:rPr>
              <a:t>	      </a:t>
            </a:r>
            <a:r>
              <a:rPr lang="zh-CN" altLang="en-US" sz="1800" dirty="0">
                <a:ea typeface="Microsoft YaHei" panose="020B0503020204020204" pitchFamily="34" charset="-122"/>
              </a:rPr>
              <a:t>让</a:t>
            </a:r>
            <a:r>
              <a:rPr lang="en-US" altLang="zh-CN" sz="1800" dirty="0">
                <a:ea typeface="Microsoft YaHei" panose="020B0503020204020204" pitchFamily="34" charset="-122"/>
              </a:rPr>
              <a:t>GPT-4</a:t>
            </a:r>
            <a:r>
              <a:rPr lang="zh-CN" altLang="en-US" sz="1800" dirty="0">
                <a:ea typeface="Microsoft YaHei" panose="020B0503020204020204" pitchFamily="34" charset="-122"/>
              </a:rPr>
              <a:t>自己总结公司</a:t>
            </a:r>
            <a:r>
              <a:rPr lang="en-US" altLang="zh-CN" sz="1800" dirty="0">
                <a:ea typeface="Microsoft YaHei" panose="020B0503020204020204" pitchFamily="34" charset="-122"/>
              </a:rPr>
              <a:t>profile</a:t>
            </a:r>
            <a:r>
              <a:rPr lang="zh-CN" altLang="en-US" sz="1800" dirty="0">
                <a:ea typeface="Microsoft YaHei" panose="020B0503020204020204" pitchFamily="34" charset="-122"/>
              </a:rPr>
              <a:t>， 输入相关的新闻（</a:t>
            </a:r>
            <a:r>
              <a:rPr lang="en-US" altLang="zh-CN" sz="1800" dirty="0">
                <a:ea typeface="Microsoft YaHei" panose="020B0503020204020204" pitchFamily="34" charset="-122"/>
              </a:rPr>
              <a:t>google</a:t>
            </a:r>
            <a:r>
              <a:rPr lang="zh-CN" altLang="en-US" sz="1800" dirty="0">
                <a:ea typeface="Microsoft YaHei" panose="020B0503020204020204" pitchFamily="34" charset="-122"/>
              </a:rPr>
              <a:t>），让他自己写</a:t>
            </a:r>
            <a:r>
              <a:rPr lang="en-US" altLang="zh-CN" sz="1800" dirty="0">
                <a:ea typeface="Microsoft YaHei" panose="020B0503020204020204" pitchFamily="34" charset="-122"/>
              </a:rPr>
              <a:t>meta-summary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a typeface="Microsoft YaHe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Temporal Data Meets LLM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29FD4B-C621-258C-6BE6-B9046113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75" y="4108359"/>
            <a:ext cx="8904312" cy="23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Baseline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300 train, 700 test</a:t>
            </a:r>
            <a:r>
              <a:rPr lang="zh-CN" altLang="en-US" dirty="0"/>
              <a:t>，</a:t>
            </a:r>
            <a:r>
              <a:rPr lang="en-US" altLang="zh-CN" dirty="0"/>
              <a:t>10 classes</a:t>
            </a:r>
          </a:p>
          <a:p>
            <a:endParaRPr lang="en-US" altLang="zh-CN" dirty="0"/>
          </a:p>
          <a:p>
            <a:r>
              <a:rPr lang="en-US" altLang="zh-CN" dirty="0"/>
              <a:t>Imputed with 0 </a:t>
            </a:r>
          </a:p>
          <a:p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/>
              <a:t>46.57% </a:t>
            </a:r>
            <a:r>
              <a:rPr lang="zh-CN" altLang="en-US" dirty="0"/>
              <a:t>（</a:t>
            </a:r>
            <a:r>
              <a:rPr lang="en-US" altLang="zh-CN" dirty="0" err="1"/>
              <a:t>XGBoost</a:t>
            </a:r>
            <a:r>
              <a:rPr lang="en-US" altLang="zh-CN" dirty="0"/>
              <a:t> doesn’t really need to impute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RandomForest</a:t>
            </a:r>
            <a:r>
              <a:rPr lang="en-US" altLang="zh-CN" dirty="0"/>
              <a:t>: 54.29%</a:t>
            </a:r>
          </a:p>
          <a:p>
            <a:endParaRPr lang="en-US" altLang="zh-CN" dirty="0"/>
          </a:p>
          <a:p>
            <a:r>
              <a:rPr lang="en-US" altLang="zh-CN" dirty="0" err="1"/>
              <a:t>DecisionTree</a:t>
            </a:r>
            <a:r>
              <a:rPr lang="en-US" altLang="zh-CN" dirty="0"/>
              <a:t>: 32.86%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87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Baseline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120 train, 280 test</a:t>
            </a:r>
            <a:r>
              <a:rPr lang="zh-CN" altLang="en-US" dirty="0"/>
              <a:t>，</a:t>
            </a:r>
            <a:r>
              <a:rPr lang="en-US" altLang="zh-CN" dirty="0"/>
              <a:t>4 classes</a:t>
            </a:r>
          </a:p>
          <a:p>
            <a:endParaRPr lang="en-US" altLang="zh-CN" dirty="0"/>
          </a:p>
          <a:p>
            <a:r>
              <a:rPr lang="en-US" altLang="zh-CN" dirty="0"/>
              <a:t>Imputed with 0 </a:t>
            </a:r>
          </a:p>
          <a:p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/>
              <a:t>68.93% </a:t>
            </a:r>
            <a:r>
              <a:rPr lang="zh-CN" altLang="en-US" dirty="0"/>
              <a:t>（</a:t>
            </a:r>
            <a:r>
              <a:rPr lang="en-US" altLang="zh-CN" dirty="0" err="1"/>
              <a:t>XGBoost</a:t>
            </a:r>
            <a:r>
              <a:rPr lang="en-US" altLang="zh-CN" dirty="0"/>
              <a:t> doesn’t really need to impute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RandomForest</a:t>
            </a:r>
            <a:r>
              <a:rPr lang="en-US" altLang="zh-CN" dirty="0"/>
              <a:t>: 79.29%</a:t>
            </a:r>
          </a:p>
          <a:p>
            <a:endParaRPr lang="en-US" altLang="zh-CN" dirty="0"/>
          </a:p>
          <a:p>
            <a:r>
              <a:rPr lang="en-US" altLang="zh-CN" dirty="0" err="1"/>
              <a:t>DecisionTree</a:t>
            </a:r>
            <a:r>
              <a:rPr lang="en-US" altLang="zh-CN" dirty="0"/>
              <a:t>: 57.50%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DF709-2C78-C4A2-364B-7B824C04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681675"/>
            <a:ext cx="6498036" cy="24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Baseline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 train, 140 test</a:t>
            </a:r>
            <a:r>
              <a:rPr lang="zh-CN" altLang="en-US" dirty="0"/>
              <a:t>，</a:t>
            </a:r>
            <a:r>
              <a:rPr lang="en-US" altLang="zh-CN" dirty="0"/>
              <a:t>2 classes (1&amp;2)</a:t>
            </a:r>
          </a:p>
          <a:p>
            <a:endParaRPr lang="en-US" altLang="zh-CN" dirty="0"/>
          </a:p>
          <a:p>
            <a:r>
              <a:rPr lang="en-US" altLang="zh-CN" dirty="0"/>
              <a:t>Imputed with 0 </a:t>
            </a:r>
          </a:p>
          <a:p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en-US" altLang="zh-CN" dirty="0"/>
              <a:t>*</a:t>
            </a:r>
            <a:r>
              <a:rPr lang="zh-CN" altLang="en-US" dirty="0"/>
              <a:t>：</a:t>
            </a:r>
            <a:r>
              <a:rPr lang="en-US" altLang="zh-CN" dirty="0"/>
              <a:t>75.71% </a:t>
            </a:r>
            <a:r>
              <a:rPr lang="zh-CN" altLang="en-US" dirty="0"/>
              <a:t>（</a:t>
            </a:r>
            <a:r>
              <a:rPr lang="en-US" altLang="zh-CN" dirty="0" err="1"/>
              <a:t>XGBoost</a:t>
            </a:r>
            <a:r>
              <a:rPr lang="en-US" altLang="zh-CN" dirty="0"/>
              <a:t> doesn’t really need to impute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RandomForest</a:t>
            </a:r>
            <a:r>
              <a:rPr lang="en-US" altLang="zh-CN" dirty="0"/>
              <a:t>: 92.86%</a:t>
            </a:r>
          </a:p>
          <a:p>
            <a:endParaRPr lang="en-US" altLang="zh-CN" dirty="0"/>
          </a:p>
          <a:p>
            <a:r>
              <a:rPr lang="en-US" altLang="zh-CN" dirty="0" err="1"/>
              <a:t>DecisionTree</a:t>
            </a:r>
            <a:r>
              <a:rPr lang="en-US" altLang="zh-CN" dirty="0"/>
              <a:t>: 77.86%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3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2-class classification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FDE67B-C928-4097-4C14-EE3F56543909}"/>
              </a:ext>
            </a:extLst>
          </p:cNvPr>
          <p:cNvSpPr txBox="1"/>
          <p:nvPr/>
        </p:nvSpPr>
        <p:spPr>
          <a:xfrm>
            <a:off x="1091444" y="1484056"/>
            <a:ext cx="1000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dirty="0"/>
              <a:t> classes &amp; each </a:t>
            </a:r>
            <a:r>
              <a:rPr lang="en-US" altLang="zh-CN" sz="3200" b="1" dirty="0">
                <a:solidFill>
                  <a:srgbClr val="FF0000"/>
                </a:solidFill>
              </a:rPr>
              <a:t>20</a:t>
            </a:r>
            <a:r>
              <a:rPr lang="en-US" altLang="zh-CN" sz="3200" dirty="0"/>
              <a:t> train samples &amp; </a:t>
            </a:r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r>
              <a:rPr lang="en-US" altLang="zh-CN" sz="3200" dirty="0"/>
              <a:t> test samples</a:t>
            </a:r>
            <a:endParaRPr lang="zh-CN" altLang="en-US" sz="3200" dirty="0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1C479EF4-05CF-F98A-E9D5-B821E9E6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57682"/>
              </p:ext>
            </p:extLst>
          </p:nvPr>
        </p:nvGraphicFramePr>
        <p:xfrm>
          <a:off x="767409" y="2276872"/>
          <a:ext cx="10873205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15">
                  <a:extLst>
                    <a:ext uri="{9D8B030D-6E8A-4147-A177-3AD203B41FA5}">
                      <a16:colId xmlns:a16="http://schemas.microsoft.com/office/drawing/2014/main" val="3335958379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3374082505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22675404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1084295950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2070488400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3257826483"/>
                    </a:ext>
                  </a:extLst>
                </a:gridCol>
                <a:gridCol w="1553315">
                  <a:extLst>
                    <a:ext uri="{9D8B030D-6E8A-4147-A177-3AD203B41FA5}">
                      <a16:colId xmlns:a16="http://schemas.microsoft.com/office/drawing/2014/main" val="2018733421"/>
                    </a:ext>
                  </a:extLst>
                </a:gridCol>
              </a:tblGrid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&amp; 6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&amp; 4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 &amp; 8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&amp; 9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 &amp; 5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&amp; 4</a:t>
                      </a:r>
                      <a:endParaRPr lang="zh-CN" alt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94221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72.93%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63.8 %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67.7%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81.0%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96.7%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71.9%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56.5%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12806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(10)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(7)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(4)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(39)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(10)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(1)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7322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 (2)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 (1)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 (4)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 (1)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 (3)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85763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 (2)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0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8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Generate data trend by ChatGPT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018DBD-A8EE-9D8A-29CE-E0D22E2F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249372"/>
            <a:ext cx="7014097" cy="49550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CB433-B302-51F5-98F3-9D065DE8A988}"/>
              </a:ext>
            </a:extLst>
          </p:cNvPr>
          <p:cNvSpPr txBox="1"/>
          <p:nvPr/>
        </p:nvSpPr>
        <p:spPr>
          <a:xfrm>
            <a:off x="835218" y="259184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输入源数据，让</a:t>
            </a:r>
            <a:r>
              <a:rPr lang="en-US" altLang="zh-CN" dirty="0"/>
              <a:t>GPT</a:t>
            </a:r>
            <a:r>
              <a:rPr lang="zh-CN" altLang="en-US" dirty="0"/>
              <a:t>先想象数据的曲线图，然后分析曲线图得到对趋势的描述和特征。</a:t>
            </a:r>
          </a:p>
        </p:txBody>
      </p:sp>
    </p:spTree>
    <p:extLst>
      <p:ext uri="{BB962C8B-B14F-4D97-AF65-F5344CB8AC3E}">
        <p14:creationId xmlns:p14="http://schemas.microsoft.com/office/powerpoint/2010/main" val="7773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Generate data trend by ChatGPT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Based on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features extracted from Gradient boosting tree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1CB433-B302-51F5-98F3-9D065DE8A988}"/>
              </a:ext>
            </a:extLst>
          </p:cNvPr>
          <p:cNvSpPr txBox="1"/>
          <p:nvPr/>
        </p:nvSpPr>
        <p:spPr>
          <a:xfrm>
            <a:off x="835218" y="259184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告诉</a:t>
            </a:r>
            <a:r>
              <a:rPr lang="en-US" altLang="zh-CN" dirty="0"/>
              <a:t>GPT</a:t>
            </a:r>
            <a:r>
              <a:rPr lang="zh-CN" altLang="en-US" dirty="0"/>
              <a:t>背景，让他猜测是什么动作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8AF68F-49F7-163D-D442-52F0C960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16" y="1196751"/>
            <a:ext cx="6273500" cy="50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99613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7550</TotalTime>
  <Words>631</Words>
  <Application>Microsoft Office PowerPoint</Application>
  <PresentationFormat>宽屏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KIT-PPT_Master_en_2016</vt:lpstr>
      <vt:lpstr>PowerPoint 演示文稿</vt:lpstr>
      <vt:lpstr>Outlines</vt:lpstr>
      <vt:lpstr>Paper Review</vt:lpstr>
      <vt:lpstr>Baseline</vt:lpstr>
      <vt:lpstr>Baseline</vt:lpstr>
      <vt:lpstr>Baseline</vt:lpstr>
      <vt:lpstr>2-class classification</vt:lpstr>
      <vt:lpstr>Generate data trend by ChatGPT</vt:lpstr>
      <vt:lpstr>Generate data trend by ChatGPT</vt:lpstr>
      <vt:lpstr>Generate data trend by ChatGPT</vt:lpstr>
      <vt:lpstr>Time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62</cp:revision>
  <dcterms:created xsi:type="dcterms:W3CDTF">2015-12-01T10:08:17Z</dcterms:created>
  <dcterms:modified xsi:type="dcterms:W3CDTF">2023-10-06T10:58:45Z</dcterms:modified>
</cp:coreProperties>
</file>