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5" r:id="rId4"/>
    <p:sldId id="267" r:id="rId5"/>
    <p:sldId id="266" r:id="rId6"/>
    <p:sldId id="269" r:id="rId7"/>
    <p:sldId id="268" r:id="rId8"/>
    <p:sldId id="272" r:id="rId9"/>
    <p:sldId id="270" r:id="rId10"/>
    <p:sldId id="271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ro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EA36-4CA4-49B5-86E3-1A11907AA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71B13-86DA-4F61-BE37-B72959BDE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AB744-6631-49C9-801C-592E5423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86DA-17CC-4E2E-8171-1996EBF2EF99}" type="datetimeFigureOut">
              <a:rPr lang="ro-MD" smtClean="0"/>
              <a:t>21.09.2020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1651-27C4-4F25-900A-9761259E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CB53-1253-4AE2-AF28-DD77D1EE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ACAC-416F-4410-AF7D-E82978CE4584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8375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8F7B-9DD0-40D0-937C-04D37CD7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CC7D2-C73E-4E69-909F-2038EF5BD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842FC-C7B9-4EE8-B65E-19074420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86DA-17CC-4E2E-8171-1996EBF2EF99}" type="datetimeFigureOut">
              <a:rPr lang="ro-MD" smtClean="0"/>
              <a:t>21.09.2020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A232-0E88-4493-8B6D-F00C750F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E44E-1294-4C5D-A6B8-0A33F3F0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ACAC-416F-4410-AF7D-E82978CE4584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689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2AFC9-7E8A-4269-A1B2-90790B1C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FF4AE-82D3-4690-8716-A68130165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18B1-E100-4599-98D6-31ACA27E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86DA-17CC-4E2E-8171-1996EBF2EF99}" type="datetimeFigureOut">
              <a:rPr lang="ro-MD" smtClean="0"/>
              <a:t>21.09.2020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F28FF-88B7-46AF-92D4-BCA647A4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4632-E7A7-4B14-BEB6-FDDF739B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ACAC-416F-4410-AF7D-E82978CE4584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317144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635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9285" y="862784"/>
            <a:ext cx="2555951" cy="305020"/>
          </a:xfrm>
        </p:spPr>
        <p:txBody>
          <a:bodyPr lIns="0" tIns="0" rIns="0" bIns="0"/>
          <a:lstStyle>
            <a:lvl1pPr>
              <a:defRPr sz="1982" b="0" i="0">
                <a:solidFill>
                  <a:srgbClr val="7E0054"/>
                </a:solidFill>
                <a:latin typeface="LM Mono 10"/>
                <a:cs typeface="LM Mono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0899" y="1464526"/>
            <a:ext cx="5934783" cy="305020"/>
          </a:xfrm>
        </p:spPr>
        <p:txBody>
          <a:bodyPr lIns="0" tIns="0" rIns="0" bIns="0"/>
          <a:lstStyle>
            <a:lvl1pPr>
              <a:defRPr sz="1982" b="0" i="0">
                <a:solidFill>
                  <a:srgbClr val="2A00FF"/>
                </a:solidFill>
                <a:latin typeface="LM Mono 10"/>
                <a:cs typeface="LM Mono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55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9285" y="862784"/>
            <a:ext cx="2555951" cy="305020"/>
          </a:xfrm>
        </p:spPr>
        <p:txBody>
          <a:bodyPr lIns="0" tIns="0" rIns="0" bIns="0"/>
          <a:lstStyle>
            <a:lvl1pPr>
              <a:defRPr sz="1982" b="0" i="0">
                <a:solidFill>
                  <a:srgbClr val="7E0054"/>
                </a:solidFill>
                <a:latin typeface="LM Mono 10"/>
                <a:cs typeface="LM Mono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1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1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89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9285" y="862784"/>
            <a:ext cx="2555951" cy="305020"/>
          </a:xfrm>
        </p:spPr>
        <p:txBody>
          <a:bodyPr lIns="0" tIns="0" rIns="0" bIns="0"/>
          <a:lstStyle>
            <a:lvl1pPr>
              <a:defRPr sz="1982" b="0" i="0">
                <a:solidFill>
                  <a:srgbClr val="7E0054"/>
                </a:solidFill>
                <a:latin typeface="LM Mono 10"/>
                <a:cs typeface="LM Mono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08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17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82C6-328B-45D3-9825-66132C30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ECD5-407B-4085-BA4D-8B195F55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364B-4D9B-4F66-8881-B84F073D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86DA-17CC-4E2E-8171-1996EBF2EF99}" type="datetimeFigureOut">
              <a:rPr lang="ro-MD" smtClean="0"/>
              <a:t>21.09.2020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A6210-9003-46EA-A9C9-0DBBC98E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F17A-CDF7-4F8C-AC40-BD8C9395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ACAC-416F-4410-AF7D-E82978CE4584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7534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DB81-B122-4E1D-A23B-40BC2832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66281-5D8F-4E0E-8E24-CC7222A07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79EFF-6E37-442D-B532-A171323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86DA-17CC-4E2E-8171-1996EBF2EF99}" type="datetimeFigureOut">
              <a:rPr lang="ro-MD" smtClean="0"/>
              <a:t>21.09.2020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C7AEC-CC06-45C1-A21B-C37657D4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3C28-D634-4F9A-BCBA-21E53811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ACAC-416F-4410-AF7D-E82978CE4584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42348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5791-1A42-45EC-8E03-4FF55DD7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38F3-1FF5-4DAB-95CE-83380761A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B9D3E-ACF1-46A6-8CDC-44A70EFA8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2747E-DC01-43CC-86B8-06D2C7AD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86DA-17CC-4E2E-8171-1996EBF2EF99}" type="datetimeFigureOut">
              <a:rPr lang="ro-MD" smtClean="0"/>
              <a:t>21.09.2020</a:t>
            </a:fld>
            <a:endParaRPr lang="ro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B4761-46B2-4F3F-B335-A44B39D6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42D7B-94D9-415A-8A47-C93830B5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ACAC-416F-4410-AF7D-E82978CE4584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8567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8790-4024-443B-AFD4-6445CE66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B5207-3A3E-48EA-9152-AB067B099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15B16-52DC-4963-B352-A0277BA95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B43CF-82DB-48AF-8BA1-F97666533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431F8-DFC1-4643-82AE-0285361F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6851B-BFBC-4812-9006-7B69E26A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86DA-17CC-4E2E-8171-1996EBF2EF99}" type="datetimeFigureOut">
              <a:rPr lang="ro-MD" smtClean="0"/>
              <a:t>21.09.2020</a:t>
            </a:fld>
            <a:endParaRPr lang="ro-M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C44C2-1F55-4663-9EB5-98F959BE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166F3-85BC-4A23-8C9A-F8CCBC2B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ACAC-416F-4410-AF7D-E82978CE4584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04452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C24E-179E-406E-B79A-B794BE19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422BE-CC2C-4C8E-85DC-1130484C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86DA-17CC-4E2E-8171-1996EBF2EF99}" type="datetimeFigureOut">
              <a:rPr lang="ro-MD" smtClean="0"/>
              <a:t>21.09.2020</a:t>
            </a:fld>
            <a:endParaRPr lang="ro-M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3AD54-7E7D-45EB-AD41-85448599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4CE33-CD76-41D6-B1AB-7BC04CC2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ACAC-416F-4410-AF7D-E82978CE4584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65416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15EFF-1FB0-4153-9EFF-068CF25B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86DA-17CC-4E2E-8171-1996EBF2EF99}" type="datetimeFigureOut">
              <a:rPr lang="ro-MD" smtClean="0"/>
              <a:t>21.09.2020</a:t>
            </a:fld>
            <a:endParaRPr lang="ro-M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3ACC4-644E-4020-BD72-1D46B243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B581-34B7-46C6-989D-9171FBD8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ACAC-416F-4410-AF7D-E82978CE4584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96876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77F7-6ADC-4EC1-A6EF-6E70536C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0DCE-87C4-4574-97EF-E322B5A4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B0A3A-0955-4DF0-B5DE-F8E538194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EB86-2C96-4EE8-9BF0-3A12EA0A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86DA-17CC-4E2E-8171-1996EBF2EF99}" type="datetimeFigureOut">
              <a:rPr lang="ro-MD" smtClean="0"/>
              <a:t>21.09.2020</a:t>
            </a:fld>
            <a:endParaRPr lang="ro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3D5C8-807A-44CF-9F18-76B1842F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E078F-B126-417B-B5A0-2094C045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ACAC-416F-4410-AF7D-E82978CE4584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415746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A6DA-C0E7-4B11-96F6-56DAF75D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7F1D8-1802-4DA9-86E6-98DB754AF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M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A878F-A094-40A4-846A-B2FECACA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A2AED-ABE7-4499-80CE-B74290B5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86DA-17CC-4E2E-8171-1996EBF2EF99}" type="datetimeFigureOut">
              <a:rPr lang="ro-MD" smtClean="0"/>
              <a:t>21.09.2020</a:t>
            </a:fld>
            <a:endParaRPr lang="ro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B2E9F-68F5-4500-8F8B-7E6422B2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622DC-42B3-43E4-B5B0-3DA2404E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ACAC-416F-4410-AF7D-E82978CE4584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70332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4EC43-3696-49E2-ADCC-E36A5B53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DB154-305D-4792-B0B9-0DDF16A89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4452-5259-453D-BC02-A4E88EAE5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86DA-17CC-4E2E-8171-1996EBF2EF99}" type="datetimeFigureOut">
              <a:rPr lang="ro-MD" smtClean="0"/>
              <a:t>21.09.2020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6AED-AE53-4C7A-910A-9E036D87B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CA02-4367-4E16-A96F-EE3E4796C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9ACAC-416F-4410-AF7D-E82978CE4584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6837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5616059"/>
            <a:ext cx="12186962" cy="1233182"/>
          </a:xfrm>
          <a:custGeom>
            <a:avLst/>
            <a:gdLst/>
            <a:ahLst/>
            <a:cxnLst/>
            <a:rect l="l" t="t" r="r" b="b"/>
            <a:pathLst>
              <a:path w="4608195" h="622300">
                <a:moveTo>
                  <a:pt x="0" y="0"/>
                </a:moveTo>
                <a:lnTo>
                  <a:pt x="0" y="622071"/>
                </a:lnTo>
                <a:lnTo>
                  <a:pt x="4608055" y="622071"/>
                </a:lnTo>
                <a:lnTo>
                  <a:pt x="4608055" y="345579"/>
                </a:lnTo>
                <a:lnTo>
                  <a:pt x="0" y="0"/>
                </a:lnTo>
                <a:close/>
              </a:path>
            </a:pathLst>
          </a:custGeom>
          <a:solidFill>
            <a:srgbClr val="30637E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bg object 17"/>
          <p:cNvSpPr/>
          <p:nvPr/>
        </p:nvSpPr>
        <p:spPr>
          <a:xfrm>
            <a:off x="509308" y="5713781"/>
            <a:ext cx="1218698" cy="8560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9285" y="862784"/>
            <a:ext cx="255595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E0054"/>
                </a:solidFill>
                <a:latin typeface="LM Mono 10"/>
                <a:cs typeface="LM Mono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0899" y="1464526"/>
            <a:ext cx="5934783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A00FF"/>
                </a:solidFill>
                <a:latin typeface="LM Mono 10"/>
                <a:cs typeface="LM Mono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000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06033">
        <a:defRPr>
          <a:latin typeface="+mn-lt"/>
          <a:ea typeface="+mn-ea"/>
          <a:cs typeface="+mn-cs"/>
        </a:defRPr>
      </a:lvl2pPr>
      <a:lvl3pPr marL="1812066">
        <a:defRPr>
          <a:latin typeface="+mn-lt"/>
          <a:ea typeface="+mn-ea"/>
          <a:cs typeface="+mn-cs"/>
        </a:defRPr>
      </a:lvl3pPr>
      <a:lvl4pPr marL="2718100">
        <a:defRPr>
          <a:latin typeface="+mn-lt"/>
          <a:ea typeface="+mn-ea"/>
          <a:cs typeface="+mn-cs"/>
        </a:defRPr>
      </a:lvl4pPr>
      <a:lvl5pPr marL="3624133">
        <a:defRPr>
          <a:latin typeface="+mn-lt"/>
          <a:ea typeface="+mn-ea"/>
          <a:cs typeface="+mn-cs"/>
        </a:defRPr>
      </a:lvl5pPr>
      <a:lvl6pPr marL="4530166">
        <a:defRPr>
          <a:latin typeface="+mn-lt"/>
          <a:ea typeface="+mn-ea"/>
          <a:cs typeface="+mn-cs"/>
        </a:defRPr>
      </a:lvl6pPr>
      <a:lvl7pPr marL="5436199">
        <a:defRPr>
          <a:latin typeface="+mn-lt"/>
          <a:ea typeface="+mn-ea"/>
          <a:cs typeface="+mn-cs"/>
        </a:defRPr>
      </a:lvl7pPr>
      <a:lvl8pPr marL="6342233">
        <a:defRPr>
          <a:latin typeface="+mn-lt"/>
          <a:ea typeface="+mn-ea"/>
          <a:cs typeface="+mn-cs"/>
        </a:defRPr>
      </a:lvl8pPr>
      <a:lvl9pPr marL="72482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06033">
        <a:defRPr>
          <a:latin typeface="+mn-lt"/>
          <a:ea typeface="+mn-ea"/>
          <a:cs typeface="+mn-cs"/>
        </a:defRPr>
      </a:lvl2pPr>
      <a:lvl3pPr marL="1812066">
        <a:defRPr>
          <a:latin typeface="+mn-lt"/>
          <a:ea typeface="+mn-ea"/>
          <a:cs typeface="+mn-cs"/>
        </a:defRPr>
      </a:lvl3pPr>
      <a:lvl4pPr marL="2718100">
        <a:defRPr>
          <a:latin typeface="+mn-lt"/>
          <a:ea typeface="+mn-ea"/>
          <a:cs typeface="+mn-cs"/>
        </a:defRPr>
      </a:lvl4pPr>
      <a:lvl5pPr marL="3624133">
        <a:defRPr>
          <a:latin typeface="+mn-lt"/>
          <a:ea typeface="+mn-ea"/>
          <a:cs typeface="+mn-cs"/>
        </a:defRPr>
      </a:lvl5pPr>
      <a:lvl6pPr marL="4530166">
        <a:defRPr>
          <a:latin typeface="+mn-lt"/>
          <a:ea typeface="+mn-ea"/>
          <a:cs typeface="+mn-cs"/>
        </a:defRPr>
      </a:lvl6pPr>
      <a:lvl7pPr marL="5436199">
        <a:defRPr>
          <a:latin typeface="+mn-lt"/>
          <a:ea typeface="+mn-ea"/>
          <a:cs typeface="+mn-cs"/>
        </a:defRPr>
      </a:lvl7pPr>
      <a:lvl8pPr marL="6342233">
        <a:defRPr>
          <a:latin typeface="+mn-lt"/>
          <a:ea typeface="+mn-ea"/>
          <a:cs typeface="+mn-cs"/>
        </a:defRPr>
      </a:lvl8pPr>
      <a:lvl9pPr marL="72482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rb7Gge9yoE" TargetMode="External"/><Relationship Id="rId2" Type="http://schemas.openxmlformats.org/officeDocument/2006/relationships/hyperlink" Target="http://dijkstra.cs.upt.ro/vvswiki/Proiect%20-%20WebServer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1848-0919-4320-8881-C2720F555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627" y="195049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 validare Software</a:t>
            </a:r>
          </a:p>
        </p:txBody>
      </p:sp>
    </p:spTree>
    <p:extLst>
      <p:ext uri="{BB962C8B-B14F-4D97-AF65-F5344CB8AC3E}">
        <p14:creationId xmlns:p14="http://schemas.microsoft.com/office/powerpoint/2010/main" val="18786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43D78F-C556-45DF-9C52-F993E7EA2B7C}"/>
              </a:ext>
            </a:extLst>
          </p:cNvPr>
          <p:cNvSpPr txBox="1"/>
          <p:nvPr/>
        </p:nvSpPr>
        <p:spPr>
          <a:xfrm>
            <a:off x="2978870" y="-103695"/>
            <a:ext cx="7909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4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DC96F-8B18-4951-A213-C04DDCABDFF0}"/>
              </a:ext>
            </a:extLst>
          </p:cNvPr>
          <p:cNvSpPr txBox="1"/>
          <p:nvPr/>
        </p:nvSpPr>
        <p:spPr>
          <a:xfrm>
            <a:off x="434788" y="2408282"/>
            <a:ext cx="599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 folosim JUNIT?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80575-F424-44EB-8F22-FAFBAB53124D}"/>
              </a:ext>
            </a:extLst>
          </p:cNvPr>
          <p:cNvSpPr txBox="1"/>
          <p:nvPr/>
        </p:nvSpPr>
        <p:spPr>
          <a:xfrm>
            <a:off x="5719313" y="2085116"/>
            <a:ext cx="6098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o-MD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ro-MD" sz="3200" dirty="0">
                <a:latin typeface="Arial" panose="020B0604020202020204" pitchFamily="34" charset="0"/>
                <a:cs typeface="Arial" panose="020B0604020202020204" pitchFamily="34" charset="0"/>
              </a:rPr>
              <a:t>org.junit.Test</a:t>
            </a:r>
          </a:p>
          <a:p>
            <a:pPr marL="457200" indent="-457200" algn="ctr">
              <a:buFont typeface="Wingdings" panose="05000000000000000000" pitchFamily="2" charset="2"/>
              <a:buChar char="§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ro-MD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static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ro-MD" sz="3200" dirty="0">
                <a:latin typeface="Arial" panose="020B0604020202020204" pitchFamily="34" charset="0"/>
                <a:cs typeface="Arial" panose="020B0604020202020204" pitchFamily="34" charset="0"/>
              </a:rPr>
              <a:t>rg.junit.Assert.*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D1AEF-1318-49CC-BDF3-058B04F79A3D}"/>
              </a:ext>
            </a:extLst>
          </p:cNvPr>
          <p:cNvSpPr txBox="1"/>
          <p:nvPr/>
        </p:nvSpPr>
        <p:spPr>
          <a:xfrm>
            <a:off x="772998" y="2149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166678777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43D78F-C556-45DF-9C52-F993E7EA2B7C}"/>
              </a:ext>
            </a:extLst>
          </p:cNvPr>
          <p:cNvSpPr txBox="1"/>
          <p:nvPr/>
        </p:nvSpPr>
        <p:spPr>
          <a:xfrm>
            <a:off x="2978870" y="-103695"/>
            <a:ext cx="7909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4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DC96F-8B18-4951-A213-C04DDCABDFF0}"/>
              </a:ext>
            </a:extLst>
          </p:cNvPr>
          <p:cNvSpPr txBox="1"/>
          <p:nvPr/>
        </p:nvSpPr>
        <p:spPr>
          <a:xfrm>
            <a:off x="1354139" y="311803"/>
            <a:ext cx="9216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Adnotări în JUNIT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  <a:endParaRPr lang="ro-MD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80575-F424-44EB-8F22-FAFBAB53124D}"/>
              </a:ext>
            </a:extLst>
          </p:cNvPr>
          <p:cNvSpPr txBox="1"/>
          <p:nvPr/>
        </p:nvSpPr>
        <p:spPr>
          <a:xfrm>
            <a:off x="957729" y="1081244"/>
            <a:ext cx="1026959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MD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înlocuiește org.junit.TestCase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indică faptul că metoda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atașată poate fi executată ca un test Case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o-M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MD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@Before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folosit pentru executarea unor </a:t>
            </a:r>
            <a:r>
              <a:rPr lang="ro-MD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(precondiții) înaintea fiecărui Test Case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o-M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MD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@BeforeClass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executarea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(conexiunea) înaintea tuturor Test Case-urilor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o-M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MD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@After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executarea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(resetări de variabile etc.) după fiecare Test Case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o-M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MD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@AfterClass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executarea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ro-MD" sz="2000" dirty="0" err="1">
                <a:latin typeface="Arial" panose="020B0604020202020204" pitchFamily="34" charset="0"/>
                <a:cs typeface="Arial" panose="020B0604020202020204" pitchFamily="34" charset="0"/>
              </a:rPr>
              <a:t>ări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) după executarea tuturor Test Case-urilor</a:t>
            </a:r>
          </a:p>
          <a:p>
            <a:endParaRPr lang="ro-MD" sz="2000" dirty="0"/>
          </a:p>
          <a:p>
            <a:pPr marL="342900" indent="-342900">
              <a:buFontTx/>
              <a:buChar char="-"/>
            </a:pPr>
            <a:endParaRPr lang="ro-MD" sz="2000" dirty="0"/>
          </a:p>
          <a:p>
            <a:pPr marL="342900" indent="-342900">
              <a:buFontTx/>
              <a:buChar char="-"/>
            </a:pPr>
            <a:endParaRPr lang="ro-M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D1AEF-1318-49CC-BDF3-058B04F79A3D}"/>
              </a:ext>
            </a:extLst>
          </p:cNvPr>
          <p:cNvSpPr txBox="1"/>
          <p:nvPr/>
        </p:nvSpPr>
        <p:spPr>
          <a:xfrm>
            <a:off x="772998" y="2149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401919521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43D78F-C556-45DF-9C52-F993E7EA2B7C}"/>
              </a:ext>
            </a:extLst>
          </p:cNvPr>
          <p:cNvSpPr txBox="1"/>
          <p:nvPr/>
        </p:nvSpPr>
        <p:spPr>
          <a:xfrm>
            <a:off x="2978870" y="-103695"/>
            <a:ext cx="7909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4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DC96F-8B18-4951-A213-C04DDCABDFF0}"/>
              </a:ext>
            </a:extLst>
          </p:cNvPr>
          <p:cNvSpPr txBox="1"/>
          <p:nvPr/>
        </p:nvSpPr>
        <p:spPr>
          <a:xfrm>
            <a:off x="3588589" y="342580"/>
            <a:ext cx="5693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Adnotări în JUNIT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ro-MD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80575-F424-44EB-8F22-FAFBAB53124D}"/>
              </a:ext>
            </a:extLst>
          </p:cNvPr>
          <p:cNvSpPr txBox="1"/>
          <p:nvPr/>
        </p:nvSpPr>
        <p:spPr>
          <a:xfrm>
            <a:off x="1104181" y="1225689"/>
            <a:ext cx="99937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C000"/>
                </a:solidFill>
              </a:rPr>
              <a:t>@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ignorarea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(oprirea unor teste) în timpul execuției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o-M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MD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@Test(timeout=500)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seta un timeout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 în timpul execuț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ilor, la nivelul de serviciu, când anumite teste trebuie să ruleze într-un interval de timp fixat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o-M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@Test(expected=</a:t>
            </a:r>
            <a:r>
              <a:rPr lang="en-US" sz="2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IllegalArguemntException.class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verificarea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apari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ției anumitor tipuri de excepții în timpul execuției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@RunWith(Suite.class) @Suite(Suiteclasses)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rula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multe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suite de teste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@Rule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anun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ța suita de teste ca se va aplica o regulă pentru ele</a:t>
            </a:r>
          </a:p>
          <a:p>
            <a:endParaRPr lang="ro-MD" sz="2000" dirty="0"/>
          </a:p>
          <a:p>
            <a:endParaRPr lang="ro-MD" sz="2000" dirty="0"/>
          </a:p>
          <a:p>
            <a:endParaRPr lang="ro-MD" sz="2000" dirty="0"/>
          </a:p>
          <a:p>
            <a:pPr marL="342900" indent="-342900">
              <a:buFontTx/>
              <a:buChar char="-"/>
            </a:pPr>
            <a:endParaRPr lang="ro-MD" sz="2000" dirty="0"/>
          </a:p>
          <a:p>
            <a:pPr marL="342900" indent="-342900">
              <a:buFontTx/>
              <a:buChar char="-"/>
            </a:pPr>
            <a:endParaRPr lang="ro-MD" sz="2000" dirty="0"/>
          </a:p>
        </p:txBody>
      </p:sp>
    </p:spTree>
    <p:extLst>
      <p:ext uri="{BB962C8B-B14F-4D97-AF65-F5344CB8AC3E}">
        <p14:creationId xmlns:p14="http://schemas.microsoft.com/office/powerpoint/2010/main" val="280312580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43D78F-C556-45DF-9C52-F993E7EA2B7C}"/>
              </a:ext>
            </a:extLst>
          </p:cNvPr>
          <p:cNvSpPr txBox="1"/>
          <p:nvPr/>
        </p:nvSpPr>
        <p:spPr>
          <a:xfrm>
            <a:off x="3022003" y="361706"/>
            <a:ext cx="7909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4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DC96F-8B18-4951-A213-C04DDCABDFF0}"/>
              </a:ext>
            </a:extLst>
          </p:cNvPr>
          <p:cNvSpPr txBox="1"/>
          <p:nvPr/>
        </p:nvSpPr>
        <p:spPr>
          <a:xfrm>
            <a:off x="3846998" y="423261"/>
            <a:ext cx="5055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Asserturi</a:t>
            </a:r>
            <a:r>
              <a:rPr lang="ro-MD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în JUNIT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80575-F424-44EB-8F22-FAFBAB53124D}"/>
              </a:ext>
            </a:extLst>
          </p:cNvPr>
          <p:cNvSpPr txBox="1"/>
          <p:nvPr/>
        </p:nvSpPr>
        <p:spPr>
          <a:xfrm>
            <a:off x="1138687" y="1410355"/>
            <a:ext cx="994625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assertEquals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(message, expected,</a:t>
            </a:r>
            <a:r>
              <a:rPr lang="ro-MD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actual):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erific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dac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ă cele 2 obiecte sunt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identice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(din punct de vedere equals)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o-MD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assertArrayEquals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(message, expected, actual)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verific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dac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ă cele 2 array-uri sunt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identice</a:t>
            </a:r>
            <a:endParaRPr lang="ro-M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o-MD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assertTrue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(message, conditie)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compar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ă evaluarea condiției cu </a:t>
            </a:r>
            <a:r>
              <a:rPr lang="ro-MD" sz="2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ro-M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o-MD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assertFalse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(message, condiție)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compar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ă evaluarea condiției cu false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o-MD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assertNull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(message, object)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compar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ă obiectul cu </a:t>
            </a:r>
            <a:r>
              <a:rPr lang="ro-MD" sz="20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o-MD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assertNotNull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(message, object)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compar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ă obiectul cu ceva ce nu este </a:t>
            </a:r>
            <a:r>
              <a:rPr lang="ro-MD" sz="20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o-MD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assertSame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(message, object1, object2)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verific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ă dacă 2 obiecte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referă la același obiect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o-MD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assertNotSame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(message, object1, object2)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verific</a:t>
            </a:r>
            <a:r>
              <a:rPr lang="ro-MD" sz="2000" dirty="0">
                <a:latin typeface="Arial" panose="020B0604020202020204" pitchFamily="34" charset="0"/>
                <a:cs typeface="Arial" panose="020B0604020202020204" pitchFamily="34" charset="0"/>
              </a:rPr>
              <a:t>ă dacă 2 obiecte nu referă la același obiect</a:t>
            </a:r>
          </a:p>
          <a:p>
            <a:endParaRPr lang="ro-MD" dirty="0"/>
          </a:p>
          <a:p>
            <a:endParaRPr lang="ro-MD" dirty="0"/>
          </a:p>
          <a:p>
            <a:endParaRPr lang="ro-MD" dirty="0"/>
          </a:p>
          <a:p>
            <a:endParaRPr lang="ro-MD" dirty="0"/>
          </a:p>
          <a:p>
            <a:pPr marL="342900" indent="-342900">
              <a:buFontTx/>
              <a:buChar char="-"/>
            </a:pPr>
            <a:endParaRPr lang="ro-MD" dirty="0"/>
          </a:p>
          <a:p>
            <a:pPr marL="342900" indent="-342900">
              <a:buFontTx/>
              <a:buChar char="-"/>
            </a:pPr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217313651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476A09-F661-4EB3-B39E-FC384F4D5052}"/>
              </a:ext>
            </a:extLst>
          </p:cNvPr>
          <p:cNvSpPr txBox="1"/>
          <p:nvPr/>
        </p:nvSpPr>
        <p:spPr>
          <a:xfrm>
            <a:off x="601095" y="1966822"/>
            <a:ext cx="3116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Organizare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o-MD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activităţii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ro-MD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79964-5394-45B1-B915-46268DC04E55}"/>
              </a:ext>
            </a:extLst>
          </p:cNvPr>
          <p:cNvSpPr txBox="1"/>
          <p:nvPr/>
        </p:nvSpPr>
        <p:spPr>
          <a:xfrm>
            <a:off x="3841630" y="628660"/>
            <a:ext cx="83503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Unit testing Junit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S2: Unit testing Junit2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S3: Q&amp;A Junit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S4: Mocking Testing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S5: Mocking Testing (Mockito)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S6: Q&amp;A Mocking Testing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S7: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Analiz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ă Statică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S8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 Analiză Dinamică &amp; BTC  </a:t>
            </a:r>
            <a:r>
              <a:rPr lang="ro-MD" sz="2400" dirty="0" err="1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ro-MD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S9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 Testare de Interfață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S10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 Testare Web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S11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 Testare Web2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 Q&amp;A Analize + Testare Interfață + Testare Web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o-MD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476A09-F661-4EB3-B39E-FC384F4D5052}"/>
              </a:ext>
            </a:extLst>
          </p:cNvPr>
          <p:cNvSpPr txBox="1"/>
          <p:nvPr/>
        </p:nvSpPr>
        <p:spPr>
          <a:xfrm>
            <a:off x="1526875" y="86264"/>
            <a:ext cx="9034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</a:t>
            </a:r>
            <a:r>
              <a:rPr 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activităţii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lang="ro-MD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laborator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79964-5394-45B1-B915-46268DC04E55}"/>
              </a:ext>
            </a:extLst>
          </p:cNvPr>
          <p:cNvSpPr txBox="1"/>
          <p:nvPr/>
        </p:nvSpPr>
        <p:spPr>
          <a:xfrm>
            <a:off x="452309" y="794150"/>
            <a:ext cx="118432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 incrementali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S7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Implementare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Webserver + unit Testing 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(-1 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pct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= 1 săpt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ămână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 întarziere, -2pct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2 s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ptămâni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ntarziere)</a:t>
            </a:r>
          </a:p>
          <a:p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S9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Raport analiză statică și dinamică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(-1 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pct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= 1 săpt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ămână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 întarziere, -2pct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2 s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ptămâni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ntarziere)</a:t>
            </a:r>
          </a:p>
          <a:p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mplementare interfata grafica + testare UI + testare web</a:t>
            </a:r>
          </a:p>
          <a:p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( -2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pct = S14)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Link proiect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http://dijkstra.cs.upt.ro/vvswiki/Proiect%20-%20WebServer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Link util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Git: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https://www.youtube.com/watch?v=wrb7Gge9yoE</a:t>
            </a:r>
            <a:endParaRPr lang="ro-MD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o-MD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898232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43D78F-C556-45DF-9C52-F993E7EA2B7C}"/>
              </a:ext>
            </a:extLst>
          </p:cNvPr>
          <p:cNvSpPr txBox="1"/>
          <p:nvPr/>
        </p:nvSpPr>
        <p:spPr>
          <a:xfrm>
            <a:off x="1141799" y="1828622"/>
            <a:ext cx="3050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ce este importantă testarea?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37DEB-0F7B-492A-933F-0CB26FA06332}"/>
              </a:ext>
            </a:extLst>
          </p:cNvPr>
          <p:cNvSpPr txBox="1"/>
          <p:nvPr/>
        </p:nvSpPr>
        <p:spPr>
          <a:xfrm>
            <a:off x="4882551" y="1202363"/>
            <a:ext cx="65858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o-MD" sz="2800" dirty="0">
                <a:latin typeface="Arial" panose="020B0604020202020204" pitchFamily="34" charset="0"/>
                <a:cs typeface="Arial" panose="020B0604020202020204" pitchFamily="34" charset="0"/>
              </a:rPr>
              <a:t>Nici un sistem nu este </a:t>
            </a:r>
            <a:r>
              <a:rPr lang="ro-MD" sz="2800" dirty="0" err="1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ro-MD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8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o-MD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Verific</a:t>
            </a:r>
            <a:r>
              <a:rPr lang="ro-MD" sz="2800" dirty="0">
                <a:latin typeface="Arial" panose="020B0604020202020204" pitchFamily="34" charset="0"/>
                <a:cs typeface="Arial" panose="020B0604020202020204" pitchFamily="34" charset="0"/>
              </a:rPr>
              <a:t>ă gradul de utilizare a unei aplicații/sistem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o-MD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ro-MD" sz="2800" dirty="0">
                <a:latin typeface="Arial" panose="020B0604020202020204" pitchFamily="34" charset="0"/>
                <a:cs typeface="Arial" panose="020B0604020202020204" pitchFamily="34" charset="0"/>
              </a:rPr>
              <a:t>Salv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ează</a:t>
            </a:r>
            <a:r>
              <a:rPr lang="ro-MD" sz="2800" dirty="0">
                <a:latin typeface="Arial" panose="020B0604020202020204" pitchFamily="34" charset="0"/>
                <a:cs typeface="Arial" panose="020B0604020202020204" pitchFamily="34" charset="0"/>
              </a:rPr>
              <a:t> banii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800" dirty="0">
                <a:latin typeface="Arial" panose="020B0604020202020204" pitchFamily="34" charset="0"/>
                <a:cs typeface="Arial" panose="020B0604020202020204" pitchFamily="34" charset="0"/>
              </a:rPr>
              <a:t>și timp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ro-MD" sz="2800" dirty="0">
                <a:latin typeface="Arial" panose="020B0604020202020204" pitchFamily="34" charset="0"/>
                <a:cs typeface="Arial" panose="020B0604020202020204" pitchFamily="34" charset="0"/>
              </a:rPr>
              <a:t> cliențiilor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o-MD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MD" sz="2800" dirty="0">
                <a:latin typeface="Arial" panose="020B0604020202020204" pitchFamily="34" charset="0"/>
                <a:cs typeface="Arial" panose="020B0604020202020204" pitchFamily="34" charset="0"/>
              </a:rPr>
              <a:t>Asigu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ră</a:t>
            </a:r>
            <a:r>
              <a:rPr lang="ro-MD" sz="2800" dirty="0">
                <a:latin typeface="Arial" panose="020B0604020202020204" pitchFamily="34" charset="0"/>
                <a:cs typeface="Arial" panose="020B0604020202020204" pitchFamily="34" charset="0"/>
              </a:rPr>
              <a:t> calit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atea</a:t>
            </a:r>
            <a:r>
              <a:rPr lang="ro-MD" sz="2800" dirty="0">
                <a:latin typeface="Arial" panose="020B0604020202020204" pitchFamily="34" charset="0"/>
                <a:cs typeface="Arial" panose="020B0604020202020204" pitchFamily="34" charset="0"/>
              </a:rPr>
              <a:t> produsului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43D78F-C556-45DF-9C52-F993E7EA2B7C}"/>
              </a:ext>
            </a:extLst>
          </p:cNvPr>
          <p:cNvSpPr txBox="1"/>
          <p:nvPr/>
        </p:nvSpPr>
        <p:spPr>
          <a:xfrm>
            <a:off x="2061714" y="108291"/>
            <a:ext cx="902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Dezastre din cauza lipsei testării?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37DEB-0F7B-492A-933F-0CB26FA06332}"/>
              </a:ext>
            </a:extLst>
          </p:cNvPr>
          <p:cNvSpPr txBox="1"/>
          <p:nvPr/>
        </p:nvSpPr>
        <p:spPr>
          <a:xfrm>
            <a:off x="570321" y="1461155"/>
            <a:ext cx="1131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ro-MD" sz="2800" dirty="0"/>
          </a:p>
        </p:txBody>
      </p:sp>
      <p:pic>
        <p:nvPicPr>
          <p:cNvPr id="5" name="Picture 4" descr="A large air plane flying in the sky&#10;&#10;Description automatically generated">
            <a:extLst>
              <a:ext uri="{FF2B5EF4-FFF2-40B4-BE49-F238E27FC236}">
                <a16:creationId xmlns:a16="http://schemas.microsoft.com/office/drawing/2014/main" id="{BE3A143B-2CDE-4A02-BE6D-457A14E4D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26" y="1106881"/>
            <a:ext cx="5517535" cy="3310521"/>
          </a:xfrm>
          <a:prstGeom prst="rect">
            <a:avLst/>
          </a:prstGeom>
        </p:spPr>
      </p:pic>
      <p:pic>
        <p:nvPicPr>
          <p:cNvPr id="7" name="Picture 6" descr="A view of a city at sunset&#10;&#10;Description automatically generated">
            <a:extLst>
              <a:ext uri="{FF2B5EF4-FFF2-40B4-BE49-F238E27FC236}">
                <a16:creationId xmlns:a16="http://schemas.microsoft.com/office/drawing/2014/main" id="{2CFAFBB8-8A0C-427B-BB26-75AC35F6B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1" y="1866005"/>
            <a:ext cx="5162746" cy="33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6970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43D78F-C556-45DF-9C52-F993E7EA2B7C}"/>
              </a:ext>
            </a:extLst>
          </p:cNvPr>
          <p:cNvSpPr txBox="1"/>
          <p:nvPr/>
        </p:nvSpPr>
        <p:spPr>
          <a:xfrm>
            <a:off x="2271860" y="-103695"/>
            <a:ext cx="7909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4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E7B57-0FE1-4D07-85A1-94D81BB9B7E4}"/>
              </a:ext>
            </a:extLst>
          </p:cNvPr>
          <p:cNvSpPr txBox="1"/>
          <p:nvPr/>
        </p:nvSpPr>
        <p:spPr>
          <a:xfrm>
            <a:off x="1257189" y="2128674"/>
            <a:ext cx="36684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sz="40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Evoluția</a:t>
            </a:r>
            <a:r>
              <a:rPr lang="en-US" sz="40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40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0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40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</a:p>
        </p:txBody>
      </p:sp>
      <p:pic>
        <p:nvPicPr>
          <p:cNvPr id="7" name="Content Placeholder 16" descr="A picture containing device&#10;&#10;Description automatically generated">
            <a:extLst>
              <a:ext uri="{FF2B5EF4-FFF2-40B4-BE49-F238E27FC236}">
                <a16:creationId xmlns:a16="http://schemas.microsoft.com/office/drawing/2014/main" id="{075ED5E5-9ABD-4231-95EE-177E8D7D0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04" y="790454"/>
            <a:ext cx="4351338" cy="43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250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CF20-A01C-4224-A490-FCF6E102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85422" y="2059620"/>
            <a:ext cx="10617693" cy="3407162"/>
          </a:xfrm>
        </p:spPr>
        <p:txBody>
          <a:bodyPr/>
          <a:lstStyle/>
          <a:p>
            <a:pPr algn="ctr"/>
            <a:r>
              <a:rPr lang="en-US" dirty="0"/>
              <a:t>				</a:t>
            </a: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ro-MD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ȘI TESTE UNITARE</a:t>
            </a:r>
          </a:p>
        </p:txBody>
      </p:sp>
    </p:spTree>
    <p:extLst>
      <p:ext uri="{BB962C8B-B14F-4D97-AF65-F5344CB8AC3E}">
        <p14:creationId xmlns:p14="http://schemas.microsoft.com/office/powerpoint/2010/main" val="11899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43D78F-C556-45DF-9C52-F993E7EA2B7C}"/>
              </a:ext>
            </a:extLst>
          </p:cNvPr>
          <p:cNvSpPr txBox="1"/>
          <p:nvPr/>
        </p:nvSpPr>
        <p:spPr>
          <a:xfrm>
            <a:off x="2978870" y="-103695"/>
            <a:ext cx="7909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4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DC96F-8B18-4951-A213-C04DDCABDFF0}"/>
              </a:ext>
            </a:extLst>
          </p:cNvPr>
          <p:cNvSpPr txBox="1"/>
          <p:nvPr/>
        </p:nvSpPr>
        <p:spPr>
          <a:xfrm>
            <a:off x="967611" y="1991085"/>
            <a:ext cx="38373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sunt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utile  </a:t>
            </a:r>
            <a:r>
              <a:rPr lang="ro-MD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JUNIT și Teste Unitare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endParaRPr lang="ro-MD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80575-F424-44EB-8F22-FAFBAB53124D}"/>
              </a:ext>
            </a:extLst>
          </p:cNvPr>
          <p:cNvSpPr txBox="1"/>
          <p:nvPr/>
        </p:nvSpPr>
        <p:spPr>
          <a:xfrm>
            <a:off x="5469148" y="1252421"/>
            <a:ext cx="550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uncționarea optimă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codului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o-MD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ntenanța codului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o-MD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Dezvoltarea rapidă și evitarea multiplelor regresi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o-MD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Identificarea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 greșelilor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efectuate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400" dirty="0">
                <a:latin typeface="Arial" panose="020B0604020202020204" pitchFamily="34" charset="0"/>
                <a:cs typeface="Arial" panose="020B0604020202020204" pitchFamily="34" charset="0"/>
              </a:rPr>
              <a:t>în cod</a:t>
            </a:r>
          </a:p>
        </p:txBody>
      </p:sp>
    </p:spTree>
    <p:extLst>
      <p:ext uri="{BB962C8B-B14F-4D97-AF65-F5344CB8AC3E}">
        <p14:creationId xmlns:p14="http://schemas.microsoft.com/office/powerpoint/2010/main" val="11924567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43D78F-C556-45DF-9C52-F993E7EA2B7C}"/>
              </a:ext>
            </a:extLst>
          </p:cNvPr>
          <p:cNvSpPr txBox="1"/>
          <p:nvPr/>
        </p:nvSpPr>
        <p:spPr>
          <a:xfrm>
            <a:off x="2978870" y="-103695"/>
            <a:ext cx="7909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4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DC96F-8B18-4951-A213-C04DDCABDFF0}"/>
              </a:ext>
            </a:extLst>
          </p:cNvPr>
          <p:cNvSpPr txBox="1"/>
          <p:nvPr/>
        </p:nvSpPr>
        <p:spPr>
          <a:xfrm>
            <a:off x="3705800" y="1135404"/>
            <a:ext cx="5267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Deviza testelor unitare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80575-F424-44EB-8F22-FAFBAB53124D}"/>
              </a:ext>
            </a:extLst>
          </p:cNvPr>
          <p:cNvSpPr txBox="1"/>
          <p:nvPr/>
        </p:nvSpPr>
        <p:spPr>
          <a:xfrm>
            <a:off x="1518247" y="2986329"/>
            <a:ext cx="9643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3200" dirty="0">
                <a:latin typeface="Arial" panose="020B0604020202020204" pitchFamily="34" charset="0"/>
                <a:cs typeface="Arial" panose="020B0604020202020204" pitchFamily="34" charset="0"/>
              </a:rPr>
              <a:t>Verificarea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lang="ro-MD" sz="3200" dirty="0">
                <a:latin typeface="Arial" panose="020B0604020202020204" pitchFamily="34" charset="0"/>
                <a:cs typeface="Arial" panose="020B0604020202020204" pitchFamily="34" charset="0"/>
              </a:rPr>
              <a:t>că un input cunoscut și fixat în prealabil produce un rezultat fix și așteptat</a:t>
            </a:r>
          </a:p>
        </p:txBody>
      </p:sp>
    </p:spTree>
    <p:extLst>
      <p:ext uri="{BB962C8B-B14F-4D97-AF65-F5344CB8AC3E}">
        <p14:creationId xmlns:p14="http://schemas.microsoft.com/office/powerpoint/2010/main" val="121362449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62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685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LM Mono 10</vt:lpstr>
      <vt:lpstr>Wingdings</vt:lpstr>
      <vt:lpstr>Office Theme</vt:lpstr>
      <vt:lpstr>1_Office Theme</vt:lpstr>
      <vt:lpstr>Verificare și validare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JUNIT ȘI TESTE UNITARE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NITU VLADIMIR</dc:creator>
  <cp:lastModifiedBy>NITU VLADIMIR</cp:lastModifiedBy>
  <cp:revision>45</cp:revision>
  <dcterms:created xsi:type="dcterms:W3CDTF">2020-09-13T11:12:46Z</dcterms:created>
  <dcterms:modified xsi:type="dcterms:W3CDTF">2020-09-21T20:04:29Z</dcterms:modified>
</cp:coreProperties>
</file>