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charts/style2.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74" r:id="rId2"/>
    <p:sldId id="257" r:id="rId3"/>
    <p:sldId id="268" r:id="rId4"/>
    <p:sldId id="269" r:id="rId5"/>
    <p:sldId id="258" r:id="rId6"/>
    <p:sldId id="275" r:id="rId7"/>
    <p:sldId id="259" r:id="rId8"/>
    <p:sldId id="272" r:id="rId9"/>
    <p:sldId id="276" r:id="rId10"/>
    <p:sldId id="287" r:id="rId11"/>
    <p:sldId id="278" r:id="rId12"/>
    <p:sldId id="279" r:id="rId13"/>
    <p:sldId id="280" r:id="rId14"/>
    <p:sldId id="284" r:id="rId15"/>
    <p:sldId id="285" r:id="rId16"/>
    <p:sldId id="273" r:id="rId17"/>
    <p:sldId id="28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Icon\Desktop\Project%20SSV\project%20data%20final.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Snehal\AppData\Local\Packages\Microsoft.Office.Desktop_8wekyb3d8bbwe\LocalCache\Roaming\Microsoft\Excel\nutrition%20data%20new%20(version%201).xlsb"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4"/>
  <c:pivotSource>
    <c:name>[project data final.xlsx]Sheet1!PivotTable1</c:name>
    <c:fmtId val="-1"/>
  </c:pivotSource>
  <c:chart>
    <c:title>
      <c:layout/>
    </c:title>
    <c:pivotFmts>
      <c:pivotFmt>
        <c:idx val="0"/>
      </c:pivotFmt>
      <c:pivotFmt>
        <c:idx val="1"/>
        <c:marker>
          <c:symbol val="none"/>
        </c:marker>
        <c:dLbl>
          <c:idx val="0"/>
          <c:delete val="1"/>
        </c:dLbl>
      </c:pivotFmt>
    </c:pivotFmts>
    <c:plotArea>
      <c:layout/>
      <c:barChart>
        <c:barDir val="col"/>
        <c:grouping val="clustered"/>
        <c:ser>
          <c:idx val="0"/>
          <c:order val="0"/>
          <c:tx>
            <c:strRef>
              <c:f>Sheet1!$B$3</c:f>
              <c:strCache>
                <c:ptCount val="1"/>
                <c:pt idx="0">
                  <c:v>Total</c:v>
                </c:pt>
              </c:strCache>
            </c:strRef>
          </c:tx>
          <c:cat>
            <c:strRef>
              <c:f>Sheet1!$A$4:$A$29</c:f>
              <c:strCache>
                <c:ptCount val="25"/>
                <c:pt idx="0">
                  <c:v>American Indian/Alaska Native Foods</c:v>
                </c:pt>
                <c:pt idx="1">
                  <c:v>Baby Foods</c:v>
                </c:pt>
                <c:pt idx="2">
                  <c:v>Baked Products</c:v>
                </c:pt>
                <c:pt idx="3">
                  <c:v>Beef Products</c:v>
                </c:pt>
                <c:pt idx="4">
                  <c:v>Beverages</c:v>
                </c:pt>
                <c:pt idx="5">
                  <c:v>Breakfast Cereals</c:v>
                </c:pt>
                <c:pt idx="6">
                  <c:v>Cereal Grains and Pasta</c:v>
                </c:pt>
                <c:pt idx="7">
                  <c:v>Dairy and Egg Products</c:v>
                </c:pt>
                <c:pt idx="8">
                  <c:v>Fast Foods</c:v>
                </c:pt>
                <c:pt idx="9">
                  <c:v>Fats and Oils</c:v>
                </c:pt>
                <c:pt idx="10">
                  <c:v>Finfish and Shellfish Products</c:v>
                </c:pt>
                <c:pt idx="11">
                  <c:v>Fruits and Fruit Juices</c:v>
                </c:pt>
                <c:pt idx="12">
                  <c:v>Lamb, Veal, and Game Products</c:v>
                </c:pt>
                <c:pt idx="13">
                  <c:v>Legumes and Legume Products</c:v>
                </c:pt>
                <c:pt idx="14">
                  <c:v>Meals, Entrees, and Side Dishes</c:v>
                </c:pt>
                <c:pt idx="15">
                  <c:v>Nut and Seed Products</c:v>
                </c:pt>
                <c:pt idx="16">
                  <c:v>Pork Products</c:v>
                </c:pt>
                <c:pt idx="17">
                  <c:v>Poultry Products</c:v>
                </c:pt>
                <c:pt idx="18">
                  <c:v>Restaurant Foods</c:v>
                </c:pt>
                <c:pt idx="19">
                  <c:v>Sausages and Luncheon Meats</c:v>
                </c:pt>
                <c:pt idx="20">
                  <c:v>Snacks</c:v>
                </c:pt>
                <c:pt idx="21">
                  <c:v>Soups, Sauces, and Gravies</c:v>
                </c:pt>
                <c:pt idx="22">
                  <c:v>Spices and Herbs</c:v>
                </c:pt>
                <c:pt idx="23">
                  <c:v>Sweets</c:v>
                </c:pt>
                <c:pt idx="24">
                  <c:v>Vegetables and Vegetable Products</c:v>
                </c:pt>
              </c:strCache>
            </c:strRef>
          </c:cat>
          <c:val>
            <c:numRef>
              <c:f>Sheet1!$B$4:$B$29</c:f>
              <c:numCache>
                <c:formatCode>General</c:formatCode>
                <c:ptCount val="25"/>
                <c:pt idx="0">
                  <c:v>11.109757575757577</c:v>
                </c:pt>
                <c:pt idx="1">
                  <c:v>5.5804419889502732</c:v>
                </c:pt>
                <c:pt idx="2">
                  <c:v>14.667904642409022</c:v>
                </c:pt>
                <c:pt idx="3">
                  <c:v>12.361353065539117</c:v>
                </c:pt>
                <c:pt idx="4">
                  <c:v>0.9848888888888887</c:v>
                </c:pt>
                <c:pt idx="5">
                  <c:v>4.0041873278236855</c:v>
                </c:pt>
                <c:pt idx="6">
                  <c:v>2.1579781420765052</c:v>
                </c:pt>
                <c:pt idx="7">
                  <c:v>13.980833333333329</c:v>
                </c:pt>
                <c:pt idx="8">
                  <c:v>12.663153638814006</c:v>
                </c:pt>
                <c:pt idx="9">
                  <c:v>68.090684931506857</c:v>
                </c:pt>
                <c:pt idx="10">
                  <c:v>4.7198876404494365</c:v>
                </c:pt>
                <c:pt idx="11">
                  <c:v>0.53982658959537522</c:v>
                </c:pt>
                <c:pt idx="12">
                  <c:v>12.985205479452055</c:v>
                </c:pt>
                <c:pt idx="13">
                  <c:v>7.5126735218509042</c:v>
                </c:pt>
                <c:pt idx="14">
                  <c:v>4.8163716814159292</c:v>
                </c:pt>
                <c:pt idx="15">
                  <c:v>38.542330827067673</c:v>
                </c:pt>
                <c:pt idx="16">
                  <c:v>12.969766763848421</c:v>
                </c:pt>
                <c:pt idx="17">
                  <c:v>10.652717948717966</c:v>
                </c:pt>
                <c:pt idx="18">
                  <c:v>11.176111111111098</c:v>
                </c:pt>
                <c:pt idx="19">
                  <c:v>18.122172131147529</c:v>
                </c:pt>
                <c:pt idx="20">
                  <c:v>17.199590643274846</c:v>
                </c:pt>
                <c:pt idx="21">
                  <c:v>2.4921017699115082</c:v>
                </c:pt>
                <c:pt idx="22">
                  <c:v>8.2325000000000017</c:v>
                </c:pt>
                <c:pt idx="23">
                  <c:v>10.632881844380401</c:v>
                </c:pt>
                <c:pt idx="24">
                  <c:v>0.98522946859903415</c:v>
                </c:pt>
              </c:numCache>
            </c:numRef>
          </c:val>
        </c:ser>
        <c:axId val="74552832"/>
        <c:axId val="74554752"/>
      </c:barChart>
      <c:catAx>
        <c:axId val="74552832"/>
        <c:scaling>
          <c:orientation val="minMax"/>
        </c:scaling>
        <c:axPos val="b"/>
        <c:title>
          <c:tx>
            <c:rich>
              <a:bodyPr/>
              <a:lstStyle/>
              <a:p>
                <a:pPr>
                  <a:defRPr/>
                </a:pPr>
                <a:r>
                  <a:rPr lang="en-US"/>
                  <a:t>Food Groups</a:t>
                </a:r>
              </a:p>
            </c:rich>
          </c:tx>
          <c:layout/>
        </c:title>
        <c:majorTickMark val="none"/>
        <c:tickLblPos val="nextTo"/>
        <c:crossAx val="74554752"/>
        <c:crosses val="autoZero"/>
        <c:auto val="1"/>
        <c:lblAlgn val="ctr"/>
        <c:lblOffset val="100"/>
      </c:catAx>
      <c:valAx>
        <c:axId val="74554752"/>
        <c:scaling>
          <c:orientation val="minMax"/>
        </c:scaling>
        <c:axPos val="l"/>
        <c:majorGridlines/>
        <c:title>
          <c:tx>
            <c:rich>
              <a:bodyPr/>
              <a:lstStyle/>
              <a:p>
                <a:pPr>
                  <a:defRPr/>
                </a:pPr>
                <a:r>
                  <a:rPr lang="en-US"/>
                  <a:t>Average of Fat_g</a:t>
                </a:r>
              </a:p>
            </c:rich>
          </c:tx>
          <c:layout/>
        </c:title>
        <c:numFmt formatCode="General" sourceLinked="1"/>
        <c:tickLblPos val="nextTo"/>
        <c:crossAx val="74552832"/>
        <c:crosses val="autoZero"/>
        <c:crossBetween val="between"/>
      </c:valAx>
    </c:plotArea>
    <c:legend>
      <c:legendPos val="r"/>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Protein contain in</a:t>
            </a:r>
          </a:p>
          <a:p>
            <a:pPr>
              <a:defRPr sz="1800" b="1" i="0" u="none" strike="noStrike" kern="1200" baseline="0">
                <a:solidFill>
                  <a:schemeClr val="dk1">
                    <a:lumMod val="75000"/>
                    <a:lumOff val="25000"/>
                  </a:schemeClr>
                </a:solidFill>
                <a:latin typeface="+mn-lt"/>
                <a:ea typeface="+mn-ea"/>
                <a:cs typeface="+mn-cs"/>
              </a:defRPr>
            </a:pPr>
            <a:r>
              <a:rPr lang="en-US" dirty="0"/>
              <a:t>different food groups</a:t>
            </a:r>
          </a:p>
        </c:rich>
      </c:tx>
      <c:layout>
        <c:manualLayout>
          <c:xMode val="edge"/>
          <c:yMode val="edge"/>
          <c:x val="0.2869020867812383"/>
          <c:y val="0.91864281984766039"/>
        </c:manualLayout>
      </c:layout>
      <c:spPr>
        <a:noFill/>
        <a:ln>
          <a:noFill/>
        </a:ln>
        <a:effectLst/>
      </c:spPr>
    </c:title>
    <c:pivotFmts>
      <c:pivotFmt>
        <c:idx val="0"/>
        <c:spPr>
          <a:solidFill>
            <a:schemeClr val="accent1"/>
          </a:soli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Percent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Percent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a:outerShdw blurRad="57150" dist="19050" dir="5400000" algn="ctr" rotWithShape="0">
              <a:srgbClr val="000000">
                <a:alpha val="63000"/>
              </a:srgbClr>
            </a:outerShdw>
          </a:effectLst>
          <a:sp3d/>
        </c:spPr>
      </c:pivotFmt>
      <c:pivotFmt>
        <c:idx val="3"/>
        <c:spPr>
          <a:solidFill>
            <a:schemeClr val="accent1"/>
          </a:solidFill>
          <a:ln>
            <a:noFill/>
          </a:ln>
          <a:effectLst>
            <a:outerShdw blurRad="57150" dist="19050" dir="5400000" algn="ctr" rotWithShape="0">
              <a:srgbClr val="000000">
                <a:alpha val="63000"/>
              </a:srgbClr>
            </a:outerShdw>
          </a:effectLst>
          <a:sp3d/>
        </c:spPr>
      </c:pivotFmt>
      <c:pivotFmt>
        <c:idx val="4"/>
        <c:spPr>
          <a:solidFill>
            <a:schemeClr val="accent1"/>
          </a:solidFill>
          <a:ln>
            <a:noFill/>
          </a:ln>
          <a:effectLst>
            <a:outerShdw blurRad="57150" dist="19050" dir="5400000" algn="ctr" rotWithShape="0">
              <a:srgbClr val="000000">
                <a:alpha val="63000"/>
              </a:srgbClr>
            </a:outerShdw>
          </a:effectLst>
          <a:sp3d/>
        </c:spPr>
      </c:pivotFmt>
      <c:pivotFmt>
        <c:idx val="5"/>
        <c:spPr>
          <a:solidFill>
            <a:schemeClr val="accent1"/>
          </a:solidFill>
          <a:ln>
            <a:noFill/>
          </a:ln>
          <a:effectLst>
            <a:outerShdw blurRad="57150" dist="19050" dir="5400000" algn="ctr" rotWithShape="0">
              <a:srgbClr val="000000">
                <a:alpha val="63000"/>
              </a:srgbClr>
            </a:outerShdw>
          </a:effectLst>
          <a:sp3d/>
        </c:spPr>
      </c:pivotFmt>
      <c:pivotFmt>
        <c:idx val="6"/>
        <c:spPr>
          <a:solidFill>
            <a:schemeClr val="accent1"/>
          </a:solidFill>
          <a:ln>
            <a:noFill/>
          </a:ln>
          <a:effectLst>
            <a:outerShdw blurRad="57150" dist="19050" dir="5400000" algn="ctr" rotWithShape="0">
              <a:srgbClr val="000000">
                <a:alpha val="63000"/>
              </a:srgbClr>
            </a:outerShdw>
          </a:effectLst>
          <a:sp3d/>
        </c:spPr>
      </c:pivotFmt>
      <c:pivotFmt>
        <c:idx val="7"/>
        <c:spPr>
          <a:solidFill>
            <a:schemeClr val="accent1"/>
          </a:solidFill>
          <a:ln>
            <a:noFill/>
          </a:ln>
          <a:effectLst>
            <a:outerShdw blurRad="57150" dist="19050" dir="5400000" algn="ctr" rotWithShape="0">
              <a:srgbClr val="000000">
                <a:alpha val="63000"/>
              </a:srgbClr>
            </a:outerShdw>
          </a:effectLst>
          <a:sp3d/>
        </c:spPr>
      </c:pivotFmt>
      <c:pivotFmt>
        <c:idx val="8"/>
        <c:spPr>
          <a:solidFill>
            <a:schemeClr val="accent1"/>
          </a:solidFill>
          <a:ln>
            <a:noFill/>
          </a:ln>
          <a:effectLst>
            <a:outerShdw blurRad="57150" dist="19050" dir="5400000" algn="ctr" rotWithShape="0">
              <a:srgbClr val="000000">
                <a:alpha val="63000"/>
              </a:srgbClr>
            </a:outerShdw>
          </a:effectLst>
          <a:sp3d/>
        </c:spPr>
      </c:pivotFmt>
      <c:pivotFmt>
        <c:idx val="9"/>
        <c:spPr>
          <a:solidFill>
            <a:schemeClr val="accent1"/>
          </a:solidFill>
          <a:ln>
            <a:noFill/>
          </a:ln>
          <a:effectLst>
            <a:outerShdw blurRad="57150" dist="19050" dir="5400000" algn="ctr" rotWithShape="0">
              <a:srgbClr val="000000">
                <a:alpha val="63000"/>
              </a:srgbClr>
            </a:outerShdw>
          </a:effectLst>
          <a:sp3d/>
        </c:spPr>
      </c:pivotFmt>
      <c:pivotFmt>
        <c:idx val="10"/>
        <c:spPr>
          <a:solidFill>
            <a:schemeClr val="accent1"/>
          </a:solidFill>
          <a:ln>
            <a:noFill/>
          </a:ln>
          <a:effectLst>
            <a:outerShdw blurRad="57150" dist="19050" dir="5400000" algn="ctr" rotWithShape="0">
              <a:srgbClr val="000000">
                <a:alpha val="63000"/>
              </a:srgbClr>
            </a:outerShdw>
          </a:effectLst>
          <a:sp3d/>
        </c:spPr>
      </c:pivotFmt>
      <c:pivotFmt>
        <c:idx val="11"/>
        <c:spPr>
          <a:solidFill>
            <a:schemeClr val="accent1"/>
          </a:solidFill>
          <a:ln>
            <a:noFill/>
          </a:ln>
          <a:effectLst>
            <a:outerShdw blurRad="57150" dist="19050" dir="5400000" algn="ctr" rotWithShape="0">
              <a:srgbClr val="000000">
                <a:alpha val="63000"/>
              </a:srgbClr>
            </a:outerShdw>
          </a:effectLst>
          <a:sp3d/>
        </c:spPr>
      </c:pivotFmt>
      <c:pivotFmt>
        <c:idx val="12"/>
        <c:spPr>
          <a:solidFill>
            <a:schemeClr val="accent1"/>
          </a:solidFill>
          <a:ln>
            <a:noFill/>
          </a:ln>
          <a:effectLst>
            <a:outerShdw blurRad="57150" dist="19050" dir="5400000" algn="ctr" rotWithShape="0">
              <a:srgbClr val="000000">
                <a:alpha val="63000"/>
              </a:srgbClr>
            </a:outerShdw>
          </a:effectLst>
          <a:sp3d/>
        </c:spPr>
      </c:pivotFmt>
      <c:pivotFmt>
        <c:idx val="13"/>
        <c:spPr>
          <a:solidFill>
            <a:schemeClr val="accent1"/>
          </a:solidFill>
          <a:ln>
            <a:noFill/>
          </a:ln>
          <a:effectLst>
            <a:outerShdw blurRad="57150" dist="19050" dir="5400000" algn="ctr" rotWithShape="0">
              <a:srgbClr val="000000">
                <a:alpha val="63000"/>
              </a:srgbClr>
            </a:outerShdw>
          </a:effectLst>
          <a:sp3d/>
        </c:spPr>
      </c:pivotFmt>
      <c:pivotFmt>
        <c:idx val="14"/>
        <c:spPr>
          <a:solidFill>
            <a:schemeClr val="accent1"/>
          </a:solidFill>
          <a:ln>
            <a:noFill/>
          </a:ln>
          <a:effectLst>
            <a:outerShdw blurRad="57150" dist="19050" dir="5400000" algn="ctr" rotWithShape="0">
              <a:srgbClr val="000000">
                <a:alpha val="63000"/>
              </a:srgbClr>
            </a:outerShdw>
          </a:effectLst>
          <a:sp3d/>
        </c:spPr>
      </c:pivotFmt>
      <c:pivotFmt>
        <c:idx val="15"/>
        <c:spPr>
          <a:solidFill>
            <a:schemeClr val="accent1"/>
          </a:solidFill>
          <a:ln>
            <a:noFill/>
          </a:ln>
          <a:effectLst>
            <a:outerShdw blurRad="57150" dist="19050" dir="5400000" algn="ctr" rotWithShape="0">
              <a:srgbClr val="000000">
                <a:alpha val="63000"/>
              </a:srgbClr>
            </a:outerShdw>
          </a:effectLst>
          <a:sp3d/>
        </c:spPr>
      </c:pivotFmt>
      <c:pivotFmt>
        <c:idx val="16"/>
        <c:spPr>
          <a:solidFill>
            <a:schemeClr val="accent1"/>
          </a:solidFill>
          <a:ln>
            <a:noFill/>
          </a:ln>
          <a:effectLst>
            <a:outerShdw blurRad="57150" dist="19050" dir="5400000" algn="ctr" rotWithShape="0">
              <a:srgbClr val="000000">
                <a:alpha val="63000"/>
              </a:srgbClr>
            </a:outerShdw>
          </a:effectLst>
          <a:sp3d/>
        </c:spPr>
      </c:pivotFmt>
      <c:pivotFmt>
        <c:idx val="17"/>
        <c:spPr>
          <a:solidFill>
            <a:schemeClr val="accent1"/>
          </a:solidFill>
          <a:ln>
            <a:noFill/>
          </a:ln>
          <a:effectLst>
            <a:outerShdw blurRad="57150" dist="19050" dir="5400000" algn="ctr" rotWithShape="0">
              <a:srgbClr val="000000">
                <a:alpha val="63000"/>
              </a:srgbClr>
            </a:outerShdw>
          </a:effectLst>
          <a:sp3d/>
        </c:spPr>
      </c:pivotFmt>
      <c:pivotFmt>
        <c:idx val="18"/>
        <c:spPr>
          <a:solidFill>
            <a:schemeClr val="accent1"/>
          </a:solidFill>
          <a:ln>
            <a:noFill/>
          </a:ln>
          <a:effectLst>
            <a:outerShdw blurRad="57150" dist="19050" dir="5400000" algn="ctr" rotWithShape="0">
              <a:srgbClr val="000000">
                <a:alpha val="63000"/>
              </a:srgbClr>
            </a:outerShdw>
          </a:effectLst>
          <a:sp3d/>
        </c:spPr>
      </c:pivotFmt>
      <c:pivotFmt>
        <c:idx val="19"/>
        <c:spPr>
          <a:solidFill>
            <a:schemeClr val="accent1"/>
          </a:solidFill>
          <a:ln>
            <a:noFill/>
          </a:ln>
          <a:effectLst>
            <a:outerShdw blurRad="57150" dist="19050" dir="5400000" algn="ctr" rotWithShape="0">
              <a:srgbClr val="000000">
                <a:alpha val="63000"/>
              </a:srgbClr>
            </a:outerShdw>
          </a:effectLst>
          <a:sp3d/>
        </c:spPr>
      </c:pivotFmt>
      <c:pivotFmt>
        <c:idx val="20"/>
        <c:spPr>
          <a:solidFill>
            <a:schemeClr val="accent1"/>
          </a:solidFill>
          <a:ln>
            <a:noFill/>
          </a:ln>
          <a:effectLst>
            <a:outerShdw blurRad="57150" dist="19050" dir="5400000" algn="ctr" rotWithShape="0">
              <a:srgbClr val="000000">
                <a:alpha val="63000"/>
              </a:srgbClr>
            </a:outerShdw>
          </a:effectLst>
          <a:sp3d/>
        </c:spPr>
      </c:pivotFmt>
      <c:pivotFmt>
        <c:idx val="21"/>
        <c:spPr>
          <a:solidFill>
            <a:schemeClr val="accent1"/>
          </a:solidFill>
          <a:ln>
            <a:noFill/>
          </a:ln>
          <a:effectLst>
            <a:outerShdw blurRad="57150" dist="19050" dir="5400000" algn="ctr" rotWithShape="0">
              <a:srgbClr val="000000">
                <a:alpha val="63000"/>
              </a:srgbClr>
            </a:outerShdw>
          </a:effectLst>
          <a:sp3d/>
        </c:spPr>
      </c:pivotFmt>
      <c:pivotFmt>
        <c:idx val="22"/>
        <c:spPr>
          <a:solidFill>
            <a:schemeClr val="accent1"/>
          </a:solidFill>
          <a:ln>
            <a:noFill/>
          </a:ln>
          <a:effectLst>
            <a:outerShdw blurRad="57150" dist="19050" dir="5400000" algn="ctr" rotWithShape="0">
              <a:srgbClr val="000000">
                <a:alpha val="63000"/>
              </a:srgbClr>
            </a:outerShdw>
          </a:effectLst>
          <a:sp3d/>
        </c:spPr>
      </c:pivotFmt>
      <c:pivotFmt>
        <c:idx val="23"/>
        <c:spPr>
          <a:solidFill>
            <a:schemeClr val="accent1"/>
          </a:solidFill>
          <a:ln>
            <a:noFill/>
          </a:ln>
          <a:effectLst>
            <a:outerShdw blurRad="57150" dist="19050" dir="5400000" algn="ctr" rotWithShape="0">
              <a:srgbClr val="000000">
                <a:alpha val="63000"/>
              </a:srgbClr>
            </a:outerShdw>
          </a:effectLst>
          <a:sp3d/>
        </c:spPr>
      </c:pivotFmt>
      <c:pivotFmt>
        <c:idx val="24"/>
        <c:spPr>
          <a:solidFill>
            <a:schemeClr val="accent1"/>
          </a:solidFill>
          <a:ln>
            <a:noFill/>
          </a:ln>
          <a:effectLst>
            <a:outerShdw blurRad="57150" dist="19050" dir="5400000" algn="ctr" rotWithShape="0">
              <a:srgbClr val="000000">
                <a:alpha val="63000"/>
              </a:srgbClr>
            </a:outerShdw>
          </a:effectLst>
          <a:sp3d/>
        </c:spPr>
      </c:pivotFmt>
      <c:pivotFmt>
        <c:idx val="25"/>
        <c:spPr>
          <a:solidFill>
            <a:schemeClr val="accent1"/>
          </a:solidFill>
          <a:ln>
            <a:noFill/>
          </a:ln>
          <a:effectLst>
            <a:outerShdw blurRad="57150" dist="19050" dir="5400000" algn="ctr" rotWithShape="0">
              <a:srgbClr val="000000">
                <a:alpha val="63000"/>
              </a:srgbClr>
            </a:outerShdw>
          </a:effectLst>
          <a:sp3d/>
        </c:spPr>
      </c:pivotFmt>
      <c:pivotFmt>
        <c:idx val="26"/>
        <c:spPr>
          <a:solidFill>
            <a:schemeClr val="accent1"/>
          </a:solidFill>
          <a:ln>
            <a:noFill/>
          </a:ln>
          <a:effectLst>
            <a:outerShdw blurRad="57150" dist="19050" dir="5400000" algn="ctr" rotWithShape="0">
              <a:srgbClr val="000000">
                <a:alpha val="63000"/>
              </a:srgbClr>
            </a:outerShdw>
          </a:effectLst>
          <a:sp3d/>
        </c:spPr>
      </c:pivotFmt>
      <c:pivotFmt>
        <c:idx val="27"/>
        <c:spPr>
          <a:solidFill>
            <a:schemeClr val="accent1"/>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Percent val="1"/>
          <c:extLst xmlns:c16r2="http://schemas.microsoft.com/office/drawing/2015/06/chart">
            <c:ext xmlns:c15="http://schemas.microsoft.com/office/drawing/2012/chart" uri="{CE6537A1-D6FC-4f65-9D91-7224C49458BB}"/>
          </c:extLst>
        </c:dLbl>
      </c:pivotFmt>
      <c:pivotFmt>
        <c:idx val="28"/>
        <c:spPr>
          <a:solidFill>
            <a:schemeClr val="accent1"/>
          </a:solidFill>
          <a:ln>
            <a:noFill/>
          </a:ln>
          <a:effectLst>
            <a:outerShdw blurRad="57150" dist="19050" dir="5400000" algn="ctr" rotWithShape="0">
              <a:srgbClr val="000000">
                <a:alpha val="63000"/>
              </a:srgbClr>
            </a:outerShdw>
          </a:effectLst>
          <a:sp3d/>
        </c:spPr>
      </c:pivotFmt>
      <c:pivotFmt>
        <c:idx val="29"/>
        <c:spPr>
          <a:solidFill>
            <a:schemeClr val="accent1"/>
          </a:solidFill>
          <a:ln>
            <a:noFill/>
          </a:ln>
          <a:effectLst>
            <a:outerShdw blurRad="57150" dist="19050" dir="5400000" algn="ctr" rotWithShape="0">
              <a:srgbClr val="000000">
                <a:alpha val="63000"/>
              </a:srgbClr>
            </a:outerShdw>
          </a:effectLst>
          <a:sp3d/>
        </c:spPr>
      </c:pivotFmt>
      <c:pivotFmt>
        <c:idx val="30"/>
        <c:spPr>
          <a:solidFill>
            <a:schemeClr val="accent1"/>
          </a:solidFill>
          <a:ln>
            <a:noFill/>
          </a:ln>
          <a:effectLst>
            <a:outerShdw blurRad="57150" dist="19050" dir="5400000" algn="ctr" rotWithShape="0">
              <a:srgbClr val="000000">
                <a:alpha val="63000"/>
              </a:srgbClr>
            </a:outerShdw>
          </a:effectLst>
          <a:sp3d/>
        </c:spPr>
      </c:pivotFmt>
      <c:pivotFmt>
        <c:idx val="31"/>
        <c:spPr>
          <a:solidFill>
            <a:schemeClr val="accent1"/>
          </a:solidFill>
          <a:ln>
            <a:noFill/>
          </a:ln>
          <a:effectLst>
            <a:outerShdw blurRad="57150" dist="19050" dir="5400000" algn="ctr" rotWithShape="0">
              <a:srgbClr val="000000">
                <a:alpha val="63000"/>
              </a:srgbClr>
            </a:outerShdw>
          </a:effectLst>
          <a:sp3d/>
        </c:spPr>
      </c:pivotFmt>
      <c:pivotFmt>
        <c:idx val="32"/>
        <c:spPr>
          <a:solidFill>
            <a:schemeClr val="accent1"/>
          </a:solidFill>
          <a:ln>
            <a:noFill/>
          </a:ln>
          <a:effectLst>
            <a:outerShdw blurRad="57150" dist="19050" dir="5400000" algn="ctr" rotWithShape="0">
              <a:srgbClr val="000000">
                <a:alpha val="63000"/>
              </a:srgbClr>
            </a:outerShdw>
          </a:effectLst>
          <a:sp3d/>
        </c:spPr>
      </c:pivotFmt>
      <c:pivotFmt>
        <c:idx val="33"/>
        <c:spPr>
          <a:solidFill>
            <a:schemeClr val="accent1"/>
          </a:solidFill>
          <a:ln>
            <a:noFill/>
          </a:ln>
          <a:effectLst>
            <a:outerShdw blurRad="57150" dist="19050" dir="5400000" algn="ctr" rotWithShape="0">
              <a:srgbClr val="000000">
                <a:alpha val="63000"/>
              </a:srgbClr>
            </a:outerShdw>
          </a:effectLst>
          <a:sp3d/>
        </c:spPr>
      </c:pivotFmt>
      <c:pivotFmt>
        <c:idx val="34"/>
        <c:spPr>
          <a:solidFill>
            <a:schemeClr val="accent1"/>
          </a:solidFill>
          <a:ln>
            <a:noFill/>
          </a:ln>
          <a:effectLst>
            <a:outerShdw blurRad="57150" dist="19050" dir="5400000" algn="ctr" rotWithShape="0">
              <a:srgbClr val="000000">
                <a:alpha val="63000"/>
              </a:srgbClr>
            </a:outerShdw>
          </a:effectLst>
          <a:sp3d/>
        </c:spPr>
      </c:pivotFmt>
      <c:pivotFmt>
        <c:idx val="35"/>
        <c:spPr>
          <a:solidFill>
            <a:schemeClr val="accent1"/>
          </a:solidFill>
          <a:ln>
            <a:noFill/>
          </a:ln>
          <a:effectLst>
            <a:outerShdw blurRad="57150" dist="19050" dir="5400000" algn="ctr" rotWithShape="0">
              <a:srgbClr val="000000">
                <a:alpha val="63000"/>
              </a:srgbClr>
            </a:outerShdw>
          </a:effectLst>
          <a:sp3d/>
        </c:spPr>
      </c:pivotFmt>
      <c:pivotFmt>
        <c:idx val="36"/>
        <c:spPr>
          <a:solidFill>
            <a:schemeClr val="accent1"/>
          </a:solidFill>
          <a:ln>
            <a:noFill/>
          </a:ln>
          <a:effectLst>
            <a:outerShdw blurRad="57150" dist="19050" dir="5400000" algn="ctr" rotWithShape="0">
              <a:srgbClr val="000000">
                <a:alpha val="63000"/>
              </a:srgbClr>
            </a:outerShdw>
          </a:effectLst>
          <a:sp3d/>
        </c:spPr>
      </c:pivotFmt>
      <c:pivotFmt>
        <c:idx val="37"/>
        <c:spPr>
          <a:solidFill>
            <a:schemeClr val="accent1"/>
          </a:solidFill>
          <a:ln>
            <a:noFill/>
          </a:ln>
          <a:effectLst>
            <a:outerShdw blurRad="57150" dist="19050" dir="5400000" algn="ctr" rotWithShape="0">
              <a:srgbClr val="000000">
                <a:alpha val="63000"/>
              </a:srgbClr>
            </a:outerShdw>
          </a:effectLst>
          <a:sp3d/>
        </c:spPr>
      </c:pivotFmt>
      <c:pivotFmt>
        <c:idx val="38"/>
        <c:spPr>
          <a:solidFill>
            <a:schemeClr val="accent1"/>
          </a:solidFill>
          <a:ln>
            <a:noFill/>
          </a:ln>
          <a:effectLst>
            <a:outerShdw blurRad="57150" dist="19050" dir="5400000" algn="ctr" rotWithShape="0">
              <a:srgbClr val="000000">
                <a:alpha val="63000"/>
              </a:srgbClr>
            </a:outerShdw>
          </a:effectLst>
          <a:sp3d/>
        </c:spPr>
      </c:pivotFmt>
      <c:pivotFmt>
        <c:idx val="39"/>
        <c:spPr>
          <a:solidFill>
            <a:schemeClr val="accent1"/>
          </a:solidFill>
          <a:ln>
            <a:noFill/>
          </a:ln>
          <a:effectLst>
            <a:outerShdw blurRad="57150" dist="19050" dir="5400000" algn="ctr" rotWithShape="0">
              <a:srgbClr val="000000">
                <a:alpha val="63000"/>
              </a:srgbClr>
            </a:outerShdw>
          </a:effectLst>
          <a:sp3d/>
        </c:spPr>
      </c:pivotFmt>
      <c:pivotFmt>
        <c:idx val="40"/>
        <c:spPr>
          <a:solidFill>
            <a:schemeClr val="accent1"/>
          </a:solidFill>
          <a:ln>
            <a:noFill/>
          </a:ln>
          <a:effectLst>
            <a:outerShdw blurRad="57150" dist="19050" dir="5400000" algn="ctr" rotWithShape="0">
              <a:srgbClr val="000000">
                <a:alpha val="63000"/>
              </a:srgbClr>
            </a:outerShdw>
          </a:effectLst>
          <a:sp3d/>
        </c:spPr>
      </c:pivotFmt>
      <c:pivotFmt>
        <c:idx val="41"/>
        <c:spPr>
          <a:solidFill>
            <a:schemeClr val="accent1"/>
          </a:solidFill>
          <a:ln>
            <a:noFill/>
          </a:ln>
          <a:effectLst>
            <a:outerShdw blurRad="57150" dist="19050" dir="5400000" algn="ctr" rotWithShape="0">
              <a:srgbClr val="000000">
                <a:alpha val="63000"/>
              </a:srgbClr>
            </a:outerShdw>
          </a:effectLst>
          <a:sp3d/>
        </c:spPr>
      </c:pivotFmt>
      <c:pivotFmt>
        <c:idx val="42"/>
        <c:spPr>
          <a:solidFill>
            <a:schemeClr val="accent1"/>
          </a:solidFill>
          <a:ln>
            <a:noFill/>
          </a:ln>
          <a:effectLst>
            <a:outerShdw blurRad="57150" dist="19050" dir="5400000" algn="ctr" rotWithShape="0">
              <a:srgbClr val="000000">
                <a:alpha val="63000"/>
              </a:srgbClr>
            </a:outerShdw>
          </a:effectLst>
          <a:sp3d/>
        </c:spPr>
      </c:pivotFmt>
      <c:pivotFmt>
        <c:idx val="43"/>
        <c:spPr>
          <a:solidFill>
            <a:schemeClr val="accent1"/>
          </a:solidFill>
          <a:ln>
            <a:noFill/>
          </a:ln>
          <a:effectLst>
            <a:outerShdw blurRad="57150" dist="19050" dir="5400000" algn="ctr" rotWithShape="0">
              <a:srgbClr val="000000">
                <a:alpha val="63000"/>
              </a:srgbClr>
            </a:outerShdw>
          </a:effectLst>
          <a:sp3d/>
        </c:spPr>
      </c:pivotFmt>
      <c:pivotFmt>
        <c:idx val="44"/>
        <c:spPr>
          <a:solidFill>
            <a:schemeClr val="accent1"/>
          </a:solidFill>
          <a:ln>
            <a:noFill/>
          </a:ln>
          <a:effectLst>
            <a:outerShdw blurRad="57150" dist="19050" dir="5400000" algn="ctr" rotWithShape="0">
              <a:srgbClr val="000000">
                <a:alpha val="63000"/>
              </a:srgbClr>
            </a:outerShdw>
          </a:effectLst>
          <a:sp3d/>
        </c:spPr>
      </c:pivotFmt>
      <c:pivotFmt>
        <c:idx val="45"/>
        <c:spPr>
          <a:solidFill>
            <a:schemeClr val="accent1"/>
          </a:solidFill>
          <a:ln>
            <a:noFill/>
          </a:ln>
          <a:effectLst>
            <a:outerShdw blurRad="57150" dist="19050" dir="5400000" algn="ctr" rotWithShape="0">
              <a:srgbClr val="000000">
                <a:alpha val="63000"/>
              </a:srgbClr>
            </a:outerShdw>
          </a:effectLst>
          <a:sp3d/>
        </c:spPr>
      </c:pivotFmt>
      <c:pivotFmt>
        <c:idx val="46"/>
        <c:spPr>
          <a:solidFill>
            <a:schemeClr val="accent1"/>
          </a:solidFill>
          <a:ln>
            <a:noFill/>
          </a:ln>
          <a:effectLst>
            <a:outerShdw blurRad="57150" dist="19050" dir="5400000" algn="ctr" rotWithShape="0">
              <a:srgbClr val="000000">
                <a:alpha val="63000"/>
              </a:srgbClr>
            </a:outerShdw>
          </a:effectLst>
          <a:sp3d/>
        </c:spPr>
      </c:pivotFmt>
      <c:pivotFmt>
        <c:idx val="47"/>
        <c:spPr>
          <a:solidFill>
            <a:schemeClr val="accent1"/>
          </a:solidFill>
          <a:ln>
            <a:noFill/>
          </a:ln>
          <a:effectLst>
            <a:outerShdw blurRad="57150" dist="19050" dir="5400000" algn="ctr" rotWithShape="0">
              <a:srgbClr val="000000">
                <a:alpha val="63000"/>
              </a:srgbClr>
            </a:outerShdw>
          </a:effectLst>
          <a:sp3d/>
        </c:spPr>
      </c:pivotFmt>
      <c:pivotFmt>
        <c:idx val="48"/>
        <c:spPr>
          <a:solidFill>
            <a:schemeClr val="accent1"/>
          </a:solidFill>
          <a:ln>
            <a:noFill/>
          </a:ln>
          <a:effectLst>
            <a:outerShdw blurRad="57150" dist="19050" dir="5400000" algn="ctr" rotWithShape="0">
              <a:srgbClr val="000000">
                <a:alpha val="63000"/>
              </a:srgbClr>
            </a:outerShdw>
          </a:effectLst>
          <a:sp3d/>
        </c:spPr>
      </c:pivotFmt>
      <c:pivotFmt>
        <c:idx val="49"/>
        <c:spPr>
          <a:solidFill>
            <a:schemeClr val="accent1"/>
          </a:solidFill>
          <a:ln>
            <a:noFill/>
          </a:ln>
          <a:effectLst>
            <a:outerShdw blurRad="57150" dist="19050" dir="5400000" algn="ctr" rotWithShape="0">
              <a:srgbClr val="000000">
                <a:alpha val="63000"/>
              </a:srgbClr>
            </a:outerShdw>
          </a:effectLst>
          <a:sp3d/>
        </c:spPr>
      </c:pivotFmt>
      <c:pivotFmt>
        <c:idx val="50"/>
        <c:spPr>
          <a:solidFill>
            <a:schemeClr val="accent1"/>
          </a:solidFill>
          <a:ln>
            <a:noFill/>
          </a:ln>
          <a:effectLst>
            <a:outerShdw blurRad="57150" dist="19050" dir="5400000" algn="ctr" rotWithShape="0">
              <a:srgbClr val="000000">
                <a:alpha val="63000"/>
              </a:srgbClr>
            </a:outerShdw>
          </a:effectLst>
          <a:sp3d/>
        </c:spPr>
      </c:pivotFmt>
      <c:pivotFmt>
        <c:idx val="51"/>
        <c:spPr>
          <a:solidFill>
            <a:schemeClr val="accent1"/>
          </a:solidFill>
          <a:ln>
            <a:noFill/>
          </a:ln>
          <a:effectLst>
            <a:outerShdw blurRad="57150" dist="19050" dir="5400000" algn="ctr" rotWithShape="0">
              <a:srgbClr val="000000">
                <a:alpha val="63000"/>
              </a:srgbClr>
            </a:outerShdw>
          </a:effectLst>
          <a:sp3d/>
        </c:spPr>
      </c:pivotFmt>
      <c:pivotFmt>
        <c:idx val="52"/>
        <c:spPr>
          <a:solidFill>
            <a:schemeClr val="accent1"/>
          </a:solidFill>
          <a:ln>
            <a:noFill/>
          </a:ln>
          <a:effectLst>
            <a:outerShdw blurRad="57150" dist="19050" dir="5400000" algn="ctr" rotWithShape="0">
              <a:srgbClr val="000000">
                <a:alpha val="63000"/>
              </a:srgbClr>
            </a:outerShdw>
          </a:effectLst>
          <a:sp3d/>
        </c:spPr>
      </c:pivotFmt>
    </c:pivotFmts>
    <c:view3D>
      <c:rotX val="5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5.2674973300764982E-2"/>
          <c:y val="0.14387195514049828"/>
          <c:w val="0.65673508280633963"/>
          <c:h val="0.8024330644915223"/>
        </c:manualLayout>
      </c:layout>
      <c:pie3DChart>
        <c:varyColors val="1"/>
        <c:ser>
          <c:idx val="0"/>
          <c:order val="0"/>
          <c:tx>
            <c:v>Total</c:v>
          </c:tx>
          <c:dPt>
            <c:idx val="0"/>
            <c:spPr>
              <a:solidFill>
                <a:schemeClr val="accent1"/>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1-63E9-4AF7-9D61-19E6269D9404}"/>
              </c:ext>
            </c:extLst>
          </c:dPt>
          <c:dPt>
            <c:idx val="1"/>
            <c:spPr>
              <a:solidFill>
                <a:schemeClr val="accent2"/>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3-63E9-4AF7-9D61-19E6269D9404}"/>
              </c:ext>
            </c:extLst>
          </c:dPt>
          <c:dPt>
            <c:idx val="2"/>
            <c:spPr>
              <a:solidFill>
                <a:schemeClr val="accent3"/>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5-63E9-4AF7-9D61-19E6269D9404}"/>
              </c:ext>
            </c:extLst>
          </c:dPt>
          <c:dPt>
            <c:idx val="3"/>
            <c:spPr>
              <a:solidFill>
                <a:schemeClr val="accent4"/>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7-63E9-4AF7-9D61-19E6269D9404}"/>
              </c:ext>
            </c:extLst>
          </c:dPt>
          <c:dPt>
            <c:idx val="4"/>
            <c:spPr>
              <a:solidFill>
                <a:schemeClr val="accent5"/>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9-63E9-4AF7-9D61-19E6269D9404}"/>
              </c:ext>
            </c:extLst>
          </c:dPt>
          <c:dPt>
            <c:idx val="5"/>
            <c:spPr>
              <a:solidFill>
                <a:schemeClr val="accent6"/>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B-63E9-4AF7-9D61-19E6269D9404}"/>
              </c:ext>
            </c:extLst>
          </c:dPt>
          <c:dPt>
            <c:idx val="6"/>
            <c:spPr>
              <a:solidFill>
                <a:schemeClr val="accent1">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D-63E9-4AF7-9D61-19E6269D9404}"/>
              </c:ext>
            </c:extLst>
          </c:dPt>
          <c:dPt>
            <c:idx val="7"/>
            <c:spPr>
              <a:solidFill>
                <a:schemeClr val="accent2">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0F-63E9-4AF7-9D61-19E6269D9404}"/>
              </c:ext>
            </c:extLst>
          </c:dPt>
          <c:dPt>
            <c:idx val="8"/>
            <c:spPr>
              <a:solidFill>
                <a:schemeClr val="accent3">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1-63E9-4AF7-9D61-19E6269D9404}"/>
              </c:ext>
            </c:extLst>
          </c:dPt>
          <c:dPt>
            <c:idx val="9"/>
            <c:spPr>
              <a:solidFill>
                <a:schemeClr val="accent4">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3-63E9-4AF7-9D61-19E6269D9404}"/>
              </c:ext>
            </c:extLst>
          </c:dPt>
          <c:dPt>
            <c:idx val="10"/>
            <c:spPr>
              <a:solidFill>
                <a:schemeClr val="accent5">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5-63E9-4AF7-9D61-19E6269D9404}"/>
              </c:ext>
            </c:extLst>
          </c:dPt>
          <c:dPt>
            <c:idx val="11"/>
            <c:spPr>
              <a:solidFill>
                <a:schemeClr val="accent6">
                  <a:lumMod val="6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7-63E9-4AF7-9D61-19E6269D9404}"/>
              </c:ext>
            </c:extLst>
          </c:dPt>
          <c:dPt>
            <c:idx val="12"/>
            <c:spPr>
              <a:solidFill>
                <a:schemeClr val="accent1">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9-63E9-4AF7-9D61-19E6269D9404}"/>
              </c:ext>
            </c:extLst>
          </c:dPt>
          <c:dPt>
            <c:idx val="13"/>
            <c:spPr>
              <a:solidFill>
                <a:schemeClr val="accent2">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B-63E9-4AF7-9D61-19E6269D9404}"/>
              </c:ext>
            </c:extLst>
          </c:dPt>
          <c:dPt>
            <c:idx val="14"/>
            <c:spPr>
              <a:solidFill>
                <a:schemeClr val="accent3">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D-63E9-4AF7-9D61-19E6269D9404}"/>
              </c:ext>
            </c:extLst>
          </c:dPt>
          <c:dPt>
            <c:idx val="15"/>
            <c:spPr>
              <a:solidFill>
                <a:schemeClr val="accent4">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1F-63E9-4AF7-9D61-19E6269D9404}"/>
              </c:ext>
            </c:extLst>
          </c:dPt>
          <c:dPt>
            <c:idx val="16"/>
            <c:spPr>
              <a:solidFill>
                <a:schemeClr val="accent5">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1-63E9-4AF7-9D61-19E6269D9404}"/>
              </c:ext>
            </c:extLst>
          </c:dPt>
          <c:dPt>
            <c:idx val="17"/>
            <c:spPr>
              <a:solidFill>
                <a:schemeClr val="accent6">
                  <a:lumMod val="80000"/>
                  <a:lumOff val="2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3-63E9-4AF7-9D61-19E6269D9404}"/>
              </c:ext>
            </c:extLst>
          </c:dPt>
          <c:dPt>
            <c:idx val="18"/>
            <c:spPr>
              <a:solidFill>
                <a:schemeClr val="accent1">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5-63E9-4AF7-9D61-19E6269D9404}"/>
              </c:ext>
            </c:extLst>
          </c:dPt>
          <c:dPt>
            <c:idx val="19"/>
            <c:spPr>
              <a:solidFill>
                <a:schemeClr val="accent2">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7-63E9-4AF7-9D61-19E6269D9404}"/>
              </c:ext>
            </c:extLst>
          </c:dPt>
          <c:dPt>
            <c:idx val="20"/>
            <c:spPr>
              <a:solidFill>
                <a:schemeClr val="accent3">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9-63E9-4AF7-9D61-19E6269D9404}"/>
              </c:ext>
            </c:extLst>
          </c:dPt>
          <c:dPt>
            <c:idx val="21"/>
            <c:spPr>
              <a:solidFill>
                <a:schemeClr val="accent4">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B-63E9-4AF7-9D61-19E6269D9404}"/>
              </c:ext>
            </c:extLst>
          </c:dPt>
          <c:dPt>
            <c:idx val="22"/>
            <c:spPr>
              <a:solidFill>
                <a:schemeClr val="accent5">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D-63E9-4AF7-9D61-19E6269D9404}"/>
              </c:ext>
            </c:extLst>
          </c:dPt>
          <c:dPt>
            <c:idx val="23"/>
            <c:spPr>
              <a:solidFill>
                <a:schemeClr val="accent6">
                  <a:lumMod val="8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2F-63E9-4AF7-9D61-19E6269D9404}"/>
              </c:ext>
            </c:extLst>
          </c:dPt>
          <c:dPt>
            <c:idx val="24"/>
            <c:spPr>
              <a:solidFill>
                <a:schemeClr val="accent1">
                  <a:lumMod val="60000"/>
                  <a:lumOff val="40000"/>
                </a:schemeClr>
              </a:solidFill>
              <a:ln>
                <a:noFill/>
              </a:ln>
              <a:effectLst>
                <a:outerShdw blurRad="254000" sx="102000" sy="102000" algn="ctr" rotWithShape="0">
                  <a:prstClr val="black">
                    <a:alpha val="20000"/>
                  </a:prstClr>
                </a:outerShdw>
              </a:effectLst>
              <a:sp3d/>
            </c:spPr>
            <c:extLst xmlns:c16r2="http://schemas.microsoft.com/office/drawing/2015/06/chart">
              <c:ext xmlns:c16="http://schemas.microsoft.com/office/drawing/2014/chart" uri="{C3380CC4-5D6E-409C-BE32-E72D297353CC}">
                <c16:uniqueId val="{00000031-63E9-4AF7-9D61-19E6269D940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CatName val="1"/>
            <c:showPercent val="1"/>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Lit>
              <c:ptCount val="25"/>
              <c:pt idx="0">
                <c:v>American Indian/Alaska Native Foods</c:v>
              </c:pt>
              <c:pt idx="1">
                <c:v>Baby Foods</c:v>
              </c:pt>
              <c:pt idx="2">
                <c:v>Baked Products</c:v>
              </c:pt>
              <c:pt idx="3">
                <c:v>Beef Products</c:v>
              </c:pt>
              <c:pt idx="4">
                <c:v>Beverages</c:v>
              </c:pt>
              <c:pt idx="5">
                <c:v>Breakfast Cereals</c:v>
              </c:pt>
              <c:pt idx="6">
                <c:v>Cereal Grains and Pasta</c:v>
              </c:pt>
              <c:pt idx="7">
                <c:v>Dairy and Egg Products</c:v>
              </c:pt>
              <c:pt idx="8">
                <c:v>Fast Foods</c:v>
              </c:pt>
              <c:pt idx="9">
                <c:v>Fats and Oils</c:v>
              </c:pt>
              <c:pt idx="10">
                <c:v>Finfish and Shellfish Products</c:v>
              </c:pt>
              <c:pt idx="11">
                <c:v>Fruits and Fruit Juices</c:v>
              </c:pt>
              <c:pt idx="12">
                <c:v>Lamb, Veal, and Game Products</c:v>
              </c:pt>
              <c:pt idx="13">
                <c:v>Legumes and Legume Products</c:v>
              </c:pt>
              <c:pt idx="14">
                <c:v>Meals, Entrees, and Side Dishes</c:v>
              </c:pt>
              <c:pt idx="15">
                <c:v>Nut and Seed Products</c:v>
              </c:pt>
              <c:pt idx="16">
                <c:v>Pork Products</c:v>
              </c:pt>
              <c:pt idx="17">
                <c:v>Poultry Products</c:v>
              </c:pt>
              <c:pt idx="18">
                <c:v>Restaurant Foods</c:v>
              </c:pt>
              <c:pt idx="19">
                <c:v>Sausages and Luncheon Meats</c:v>
              </c:pt>
              <c:pt idx="20">
                <c:v>Snacks</c:v>
              </c:pt>
              <c:pt idx="21">
                <c:v>Soups, Sauces, and Gravies</c:v>
              </c:pt>
              <c:pt idx="22">
                <c:v>Spices and Herbs</c:v>
              </c:pt>
              <c:pt idx="23">
                <c:v>Sweets</c:v>
              </c:pt>
              <c:pt idx="24">
                <c:v>Vegetables and Vegetable Products</c:v>
              </c:pt>
            </c:strLit>
          </c:cat>
          <c:val>
            <c:numLit>
              <c:formatCode>General</c:formatCode>
              <c:ptCount val="25"/>
              <c:pt idx="0">
                <c:v>2639.3499999999985</c:v>
              </c:pt>
              <c:pt idx="1">
                <c:v>1489.5100000000007</c:v>
              </c:pt>
              <c:pt idx="2">
                <c:v>5303.9</c:v>
              </c:pt>
              <c:pt idx="3">
                <c:v>23053.769999999968</c:v>
              </c:pt>
              <c:pt idx="4">
                <c:v>809.60000000000059</c:v>
              </c:pt>
              <c:pt idx="5">
                <c:v>3012.310000000004</c:v>
              </c:pt>
              <c:pt idx="6">
                <c:v>1673.42</c:v>
              </c:pt>
              <c:pt idx="7">
                <c:v>3884.5099999999984</c:v>
              </c:pt>
              <c:pt idx="8">
                <c:v>4346.08</c:v>
              </c:pt>
              <c:pt idx="9">
                <c:v>89.07</c:v>
              </c:pt>
              <c:pt idx="10">
                <c:v>5436.57</c:v>
              </c:pt>
              <c:pt idx="11">
                <c:v>293.78000000000003</c:v>
              </c:pt>
              <c:pt idx="12">
                <c:v>10053.210000000008</c:v>
              </c:pt>
              <c:pt idx="13">
                <c:v>5645.09</c:v>
              </c:pt>
              <c:pt idx="14">
                <c:v>774.8199999999996</c:v>
              </c:pt>
              <c:pt idx="15">
                <c:v>2000.7599999999995</c:v>
              </c:pt>
              <c:pt idx="16">
                <c:v>7585.1100000000006</c:v>
              </c:pt>
              <c:pt idx="17">
                <c:v>9032.2800000000043</c:v>
              </c:pt>
              <c:pt idx="18">
                <c:v>1104.8499999999999</c:v>
              </c:pt>
              <c:pt idx="19">
                <c:v>3729.84</c:v>
              </c:pt>
              <c:pt idx="20">
                <c:v>1632.7400000000009</c:v>
              </c:pt>
              <c:pt idx="21">
                <c:v>1279.1199999999999</c:v>
              </c:pt>
              <c:pt idx="22">
                <c:v>634.72999999999956</c:v>
              </c:pt>
              <c:pt idx="23">
                <c:v>1479.2399999999991</c:v>
              </c:pt>
              <c:pt idx="24">
                <c:v>2329.3999999999996</c:v>
              </c:pt>
            </c:numLit>
          </c:val>
          <c:extLst xmlns:c16r2="http://schemas.microsoft.com/office/drawing/2015/06/chart">
            <c:ext xmlns:c16="http://schemas.microsoft.com/office/drawing/2014/chart" uri="{C3380CC4-5D6E-409C-BE32-E72D297353CC}">
              <c16:uniqueId val="{00000032-63E9-4AF7-9D61-19E6269D9404}"/>
            </c:ext>
          </c:extLst>
        </c:ser>
        <c:dLbls>
          <c:showPercent val="1"/>
        </c:dLbls>
      </c:pie3DChart>
      <c:spPr>
        <a:noFill/>
        <a:ln>
          <a:noFill/>
        </a:ln>
        <a:effectLst/>
      </c:spPr>
    </c:plotArea>
    <c:legend>
      <c:legendPos val="r"/>
      <c:layout/>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35"/>
  <c:pivotSource>
    <c:name>[Book1]Sheet1!PivotTable1</c:name>
    <c:fmtId val="2"/>
  </c:pivotSource>
  <c:chart>
    <c:autoTitleDeleted val="1"/>
    <c:pivotFmts>
      <c:pivotFmt>
        <c:idx val="0"/>
        <c:dLbl>
          <c:idx val="0"/>
          <c:spPr/>
          <c:txPr>
            <a:bodyPr/>
            <a:lstStyle/>
            <a:p>
              <a:pPr>
                <a:defRPr/>
              </a:pPr>
              <a:endParaRPr lang="en-US"/>
            </a:p>
          </c:txPr>
          <c:showVal val="1"/>
        </c:dLbl>
      </c:pivotFmt>
      <c:pivotFmt>
        <c:idx val="1"/>
        <c:dLbl>
          <c:idx val="0"/>
          <c:spPr/>
          <c:txPr>
            <a:bodyPr/>
            <a:lstStyle/>
            <a:p>
              <a:pPr>
                <a:defRPr/>
              </a:pPr>
              <a:endParaRPr lang="en-US"/>
            </a:p>
          </c:txPr>
          <c:showVal val="1"/>
        </c:dLbl>
      </c:pivotFmt>
      <c:pivotFmt>
        <c:idx val="2"/>
      </c:pivotFmt>
      <c:pivotFmt>
        <c:idx val="3"/>
      </c:pivotFmt>
      <c:pivotFmt>
        <c:idx val="4"/>
        <c:marker>
          <c:symbol val="none"/>
        </c:marker>
        <c:dLbl>
          <c:idx val="0"/>
          <c:spPr/>
          <c:txPr>
            <a:bodyPr/>
            <a:lstStyle/>
            <a:p>
              <a:pPr>
                <a:defRPr/>
              </a:pPr>
              <a:endParaRPr lang="en-US"/>
            </a:p>
          </c:txPr>
          <c:showVal val="1"/>
        </c:dLbl>
      </c:pivotFmt>
    </c:pivotFmts>
    <c:plotArea>
      <c:layout/>
      <c:barChart>
        <c:barDir val="bar"/>
        <c:grouping val="clustered"/>
        <c:ser>
          <c:idx val="0"/>
          <c:order val="0"/>
          <c:tx>
            <c:strRef>
              <c:f>Sheet1!$E$4</c:f>
              <c:strCache>
                <c:ptCount val="1"/>
                <c:pt idx="0">
                  <c:v>Total</c:v>
                </c:pt>
              </c:strCache>
            </c:strRef>
          </c:tx>
          <c:dLbls>
            <c:showVal val="1"/>
          </c:dLbls>
          <c:cat>
            <c:strRef>
              <c:f>Sheet1!$D$5:$D$8</c:f>
              <c:strCache>
                <c:ptCount val="3"/>
                <c:pt idx="0">
                  <c:v>Multiple Regression</c:v>
                </c:pt>
                <c:pt idx="1">
                  <c:v>Random Forest</c:v>
                </c:pt>
                <c:pt idx="2">
                  <c:v>Support Vector Regression</c:v>
                </c:pt>
              </c:strCache>
            </c:strRef>
          </c:cat>
          <c:val>
            <c:numRef>
              <c:f>Sheet1!$E$5:$E$8</c:f>
              <c:numCache>
                <c:formatCode>General</c:formatCode>
                <c:ptCount val="3"/>
                <c:pt idx="0">
                  <c:v>15.6061</c:v>
                </c:pt>
                <c:pt idx="1">
                  <c:v>18.264500000000002</c:v>
                </c:pt>
                <c:pt idx="2">
                  <c:v>20.676600000000001</c:v>
                </c:pt>
              </c:numCache>
            </c:numRef>
          </c:val>
        </c:ser>
        <c:dLbls>
          <c:showVal val="1"/>
        </c:dLbls>
        <c:gapWidth val="75"/>
        <c:axId val="76354688"/>
        <c:axId val="76356224"/>
      </c:barChart>
      <c:catAx>
        <c:axId val="76354688"/>
        <c:scaling>
          <c:orientation val="minMax"/>
        </c:scaling>
        <c:axPos val="l"/>
        <c:majorTickMark val="none"/>
        <c:tickLblPos val="nextTo"/>
        <c:crossAx val="76356224"/>
        <c:crosses val="autoZero"/>
        <c:auto val="1"/>
        <c:lblAlgn val="ctr"/>
        <c:lblOffset val="100"/>
      </c:catAx>
      <c:valAx>
        <c:axId val="76356224"/>
        <c:scaling>
          <c:orientation val="minMax"/>
        </c:scaling>
        <c:axPos val="b"/>
        <c:numFmt formatCode="General" sourceLinked="1"/>
        <c:majorTickMark val="none"/>
        <c:tickLblPos val="nextTo"/>
        <c:crossAx val="76354688"/>
        <c:crosses val="autoZero"/>
        <c:crossBetween val="between"/>
      </c:valAx>
    </c:plotArea>
    <c:legend>
      <c:legendPos val="b"/>
      <c:layout/>
    </c:legend>
    <c:plotVisOnly val="1"/>
  </c:chart>
  <c:txPr>
    <a:bodyPr/>
    <a:lstStyle/>
    <a:p>
      <a:pPr>
        <a:defRPr sz="1800"/>
      </a:pPr>
      <a:endParaRPr lang="en-US"/>
    </a:p>
  </c:txPr>
  <c:externalData r:id="rId1"/>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25FBB54-29D9-4A66-AC95-2E99D792029F}"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FBB54-29D9-4A66-AC95-2E99D792029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FBB54-29D9-4A66-AC95-2E99D792029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5FBB54-29D9-4A66-AC95-2E99D792029F}"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325FBB54-29D9-4A66-AC95-2E99D79202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FBB54-29D9-4A66-AC95-2E99D792029F}"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5FBB54-29D9-4A66-AC95-2E99D792029F}"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5FBB54-29D9-4A66-AC95-2E99D79202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5FBB54-29D9-4A66-AC95-2E99D79202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5FBB54-29D9-4A66-AC95-2E99D792029F}"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8BD0A3-1B58-4DC8-89DC-D9B430A28E80}" type="datetimeFigureOut">
              <a:rPr lang="en-IN" smtClean="0"/>
              <a:pPr/>
              <a:t>21-09-2020</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325FBB54-29D9-4A66-AC95-2E99D792029F}"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E8BD0A3-1B58-4DC8-89DC-D9B430A28E80}" type="datetimeFigureOut">
              <a:rPr lang="en-IN" smtClean="0"/>
              <a:pPr/>
              <a:t>21-09-2020</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25FBB54-29D9-4A66-AC95-2E99D792029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619794" y="1737360"/>
            <a:ext cx="9744892" cy="54290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2400" b="0" i="1" u="none" strike="noStrike" cap="none" normalizeH="0" baseline="0" dirty="0" err="1" smtClean="0">
                <a:ln>
                  <a:noFill/>
                </a:ln>
                <a:solidFill>
                  <a:srgbClr val="FFC000"/>
                </a:solidFill>
                <a:effectLst/>
                <a:latin typeface="Times New Roman" pitchFamily="18" charset="0"/>
                <a:ea typeface="Calibri" pitchFamily="34" charset="0"/>
                <a:cs typeface="Times New Roman" pitchFamily="18" charset="0"/>
              </a:rPr>
              <a:t>Ahmednagar</a:t>
            </a:r>
            <a:r>
              <a:rPr kumimoji="0" lang="en-US" sz="2400" b="0" i="1" u="none" strike="noStrike" cap="none" normalizeH="0" baseline="0" dirty="0" smtClean="0">
                <a:ln>
                  <a:noFill/>
                </a:ln>
                <a:solidFill>
                  <a:srgbClr val="FFC000"/>
                </a:solidFill>
                <a:effectLst/>
                <a:latin typeface="Times New Roman" pitchFamily="18" charset="0"/>
                <a:ea typeface="Calibri" pitchFamily="34" charset="0"/>
                <a:cs typeface="Times New Roman" pitchFamily="18" charset="0"/>
              </a:rPr>
              <a:t> </a:t>
            </a:r>
            <a:r>
              <a:rPr kumimoji="0" lang="en-US" sz="2400" b="0" i="1" u="none" strike="noStrike" cap="none" normalizeH="0" baseline="0" dirty="0" err="1" smtClean="0">
                <a:ln>
                  <a:noFill/>
                </a:ln>
                <a:solidFill>
                  <a:srgbClr val="FFC000"/>
                </a:solidFill>
                <a:effectLst/>
                <a:latin typeface="Times New Roman" pitchFamily="18" charset="0"/>
                <a:ea typeface="Calibri" pitchFamily="34" charset="0"/>
                <a:cs typeface="Times New Roman" pitchFamily="18" charset="0"/>
              </a:rPr>
              <a:t>Jilha</a:t>
            </a:r>
            <a:r>
              <a:rPr kumimoji="0" lang="en-US" sz="2400" b="0" i="1" u="none" strike="noStrike" cap="none" normalizeH="0" baseline="0" dirty="0" smtClean="0">
                <a:ln>
                  <a:noFill/>
                </a:ln>
                <a:solidFill>
                  <a:srgbClr val="FFC000"/>
                </a:solidFill>
                <a:effectLst/>
                <a:latin typeface="Times New Roman" pitchFamily="18" charset="0"/>
                <a:ea typeface="Calibri" pitchFamily="34" charset="0"/>
                <a:cs typeface="Times New Roman" pitchFamily="18" charset="0"/>
              </a:rPr>
              <a:t> Maratha </a:t>
            </a:r>
            <a:r>
              <a:rPr kumimoji="0" lang="en-US" sz="2400" b="0" i="1" u="none" strike="noStrike" cap="none" normalizeH="0" baseline="0" dirty="0" err="1" smtClean="0">
                <a:ln>
                  <a:noFill/>
                </a:ln>
                <a:solidFill>
                  <a:srgbClr val="FFC000"/>
                </a:solidFill>
                <a:effectLst/>
                <a:latin typeface="Times New Roman" pitchFamily="18" charset="0"/>
                <a:ea typeface="Calibri" pitchFamily="34" charset="0"/>
                <a:cs typeface="Times New Roman" pitchFamily="18" charset="0"/>
              </a:rPr>
              <a:t>Vidya</a:t>
            </a:r>
            <a:r>
              <a:rPr kumimoji="0" lang="en-US" sz="2400" b="0" i="1" u="none" strike="noStrike" cap="none" normalizeH="0" baseline="0" dirty="0" smtClean="0">
                <a:ln>
                  <a:noFill/>
                </a:ln>
                <a:solidFill>
                  <a:srgbClr val="FFC000"/>
                </a:solidFill>
                <a:effectLst/>
                <a:latin typeface="Times New Roman" pitchFamily="18" charset="0"/>
                <a:ea typeface="Calibri" pitchFamily="34" charset="0"/>
                <a:cs typeface="Times New Roman" pitchFamily="18" charset="0"/>
              </a:rPr>
              <a:t> </a:t>
            </a:r>
            <a:r>
              <a:rPr kumimoji="0" lang="en-US" sz="2400" b="0" i="1" u="none" strike="noStrike" cap="none" normalizeH="0" baseline="0" dirty="0" err="1" smtClean="0">
                <a:ln>
                  <a:noFill/>
                </a:ln>
                <a:solidFill>
                  <a:srgbClr val="FFC000"/>
                </a:solidFill>
                <a:effectLst/>
                <a:latin typeface="Times New Roman" pitchFamily="18" charset="0"/>
                <a:ea typeface="Calibri" pitchFamily="34" charset="0"/>
                <a:cs typeface="Times New Roman" pitchFamily="18" charset="0"/>
              </a:rPr>
              <a:t>Prasarak</a:t>
            </a:r>
            <a:r>
              <a:rPr kumimoji="0" lang="en-US" sz="2400" b="0" i="1" u="none" strike="noStrike" cap="none" normalizeH="0" baseline="0" dirty="0" smtClean="0">
                <a:ln>
                  <a:noFill/>
                </a:ln>
                <a:solidFill>
                  <a:srgbClr val="FFC000"/>
                </a:solidFill>
                <a:effectLst/>
                <a:latin typeface="Times New Roman" pitchFamily="18" charset="0"/>
                <a:ea typeface="Calibri" pitchFamily="34" charset="0"/>
                <a:cs typeface="Times New Roman" pitchFamily="18" charset="0"/>
              </a:rPr>
              <a:t> </a:t>
            </a:r>
            <a:r>
              <a:rPr kumimoji="0" lang="en-US" sz="2400" b="0" i="1" u="none" strike="noStrike" cap="none" normalizeH="0" baseline="0" dirty="0" err="1" smtClean="0">
                <a:ln>
                  <a:noFill/>
                </a:ln>
                <a:solidFill>
                  <a:srgbClr val="FFC000"/>
                </a:solidFill>
                <a:effectLst/>
                <a:latin typeface="Times New Roman" pitchFamily="18" charset="0"/>
                <a:ea typeface="Calibri" pitchFamily="34" charset="0"/>
                <a:cs typeface="Times New Roman" pitchFamily="18" charset="0"/>
              </a:rPr>
              <a:t>Samaj`s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400" b="1" i="0" u="none" strike="noStrike" cap="none" normalizeH="0" baseline="0" dirty="0" smtClean="0">
                <a:ln>
                  <a:noFill/>
                </a:ln>
                <a:solidFill>
                  <a:srgbClr val="0F243E"/>
                </a:solidFill>
                <a:effectLst/>
                <a:latin typeface="Times New Roman" pitchFamily="18" charset="0"/>
                <a:ea typeface="Calibri" pitchFamily="34" charset="0"/>
                <a:cs typeface="Times New Roman" pitchFamily="18" charset="0"/>
              </a:rPr>
              <a:t>NEW ARTS,COMMERCE AND SCIENCE COLLEGE,AHMEDNAGAR</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400" b="1" i="0" u="none" strike="noStrike" cap="none" normalizeH="0" baseline="0" dirty="0" smtClean="0">
                <a:ln>
                  <a:noFill/>
                </a:ln>
                <a:solidFill>
                  <a:srgbClr val="C0504D"/>
                </a:solidFill>
                <a:effectLst/>
                <a:latin typeface="Times New Roman" pitchFamily="18" charset="0"/>
                <a:ea typeface="Calibri" pitchFamily="34" charset="0"/>
                <a:cs typeface="Times New Roman" pitchFamily="18" charset="0"/>
              </a:rPr>
              <a:t>DEPARTMENT OF STATISTICS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rgbClr val="808080"/>
                </a:solidFill>
                <a:effectLst/>
                <a:latin typeface="Times New Roman" pitchFamily="18" charset="0"/>
                <a:ea typeface="Calibri" pitchFamily="34" charset="0"/>
                <a:cs typeface="Times New Roman" pitchFamily="18" charset="0"/>
              </a:rPr>
              <a:t>2019-20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800" b="1" i="0" u="none" strike="noStrike" cap="none" normalizeH="0" baseline="0" dirty="0" smtClean="0">
                <a:ln>
                  <a:noFill/>
                </a:ln>
                <a:solidFill>
                  <a:srgbClr val="943634"/>
                </a:solidFill>
                <a:effectLst/>
                <a:latin typeface="Times New Roman" pitchFamily="18" charset="0"/>
                <a:ea typeface="Calibri" pitchFamily="34" charset="0"/>
                <a:cs typeface="Times New Roman" pitchFamily="18" charset="0"/>
              </a:rPr>
              <a:t>A  PROJECT REPORT ON</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800" b="1" i="1" u="none" strike="noStrike" cap="none" normalizeH="0" baseline="0" dirty="0" smtClean="0">
                <a:ln>
                  <a:noFill/>
                </a:ln>
                <a:solidFill>
                  <a:srgbClr val="002060"/>
                </a:solidFill>
                <a:effectLst/>
                <a:latin typeface="Times New Roman" pitchFamily="18" charset="0"/>
                <a:ea typeface="Calibri" pitchFamily="34" charset="0"/>
                <a:cs typeface="Times New Roman" pitchFamily="18" charset="0"/>
              </a:rPr>
              <a:t>Statistical Analysis Of Nutrition Data</a:t>
            </a: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lang="en-US" sz="2800" b="1" i="1" dirty="0" smtClean="0">
                <a:solidFill>
                  <a:srgbClr val="002060"/>
                </a:solidFill>
                <a:latin typeface="Times New Roman" pitchFamily="18" charset="0"/>
                <a:cs typeface="Times New Roman" pitchFamily="18" charset="0"/>
              </a:rPr>
              <a:t>Using Machine Learning Techniques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Submitted By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Bankar</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Vaishnavi</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Vilas</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Jadhav</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Smita</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Balasaheb</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Labade</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Snehal</a:t>
            </a:r>
            <a:r>
              <a:rPr kumimoji="0" lang="en-US" sz="2000" b="1" i="0" u="none" strike="noStrike" cap="none" normalizeH="0" baseline="0" dirty="0" smtClean="0">
                <a:ln>
                  <a:noFill/>
                </a:ln>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effectLst/>
                <a:latin typeface="Times New Roman" pitchFamily="18" charset="0"/>
                <a:ea typeface="Calibri" pitchFamily="34" charset="0"/>
                <a:cs typeface="Times New Roman" pitchFamily="18" charset="0"/>
              </a:rPr>
              <a:t>Shivaji</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Under The Guidance Of</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r>
              <a:rPr kumimoji="0" lang="en-US" sz="20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Prof. </a:t>
            </a:r>
            <a:r>
              <a:rPr kumimoji="0" lang="en-US" sz="2000" b="1" i="0" u="none" strike="noStrike" cap="none" normalizeH="0" baseline="0" dirty="0" err="1" smtClean="0">
                <a:ln>
                  <a:noFill/>
                </a:ln>
                <a:solidFill>
                  <a:srgbClr val="C00000"/>
                </a:solidFill>
                <a:effectLst/>
                <a:latin typeface="Times New Roman" pitchFamily="18" charset="0"/>
                <a:ea typeface="Calibri" pitchFamily="34" charset="0"/>
                <a:cs typeface="Times New Roman" pitchFamily="18" charset="0"/>
              </a:rPr>
              <a:t>Dr.A.A</a:t>
            </a:r>
            <a:r>
              <a:rPr kumimoji="0" lang="en-US" sz="20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solidFill>
                  <a:srgbClr val="C00000"/>
                </a:solidFill>
                <a:effectLst/>
                <a:latin typeface="Times New Roman" pitchFamily="18" charset="0"/>
                <a:ea typeface="Calibri" pitchFamily="34" charset="0"/>
                <a:cs typeface="Times New Roman" pitchFamily="18" charset="0"/>
              </a:rPr>
              <a:t>Kulkarni</a:t>
            </a:r>
            <a:r>
              <a:rPr kumimoji="0" lang="en-US" sz="2000" b="1" i="0" u="none" strike="noStrike" cap="none" normalizeH="0" baseline="0" dirty="0" smtClean="0">
                <a:ln>
                  <a:noFill/>
                </a:ln>
                <a:solidFill>
                  <a:srgbClr val="C00000"/>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err="1" smtClean="0">
                <a:ln>
                  <a:noFill/>
                </a:ln>
                <a:solidFill>
                  <a:srgbClr val="C00000"/>
                </a:solidFill>
                <a:effectLst/>
                <a:latin typeface="Times New Roman" pitchFamily="18" charset="0"/>
                <a:ea typeface="Calibri" pitchFamily="34" charset="0"/>
                <a:cs typeface="Times New Roman" pitchFamily="18" charset="0"/>
              </a:rPr>
              <a:t>mam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l"/>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2" y="0"/>
            <a:ext cx="65" cy="405199"/>
          </a:xfrm>
          <a:prstGeom prst="rect">
            <a:avLst/>
          </a:prstGeom>
          <a:noFill/>
          <a:ln w="9525">
            <a:noFill/>
            <a:miter lim="800000"/>
            <a:headEnd/>
            <a:tailEnd/>
          </a:ln>
          <a:effectLst/>
        </p:spPr>
        <p:txBody>
          <a:bodyPr vert="horz" wrap="non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4" descr="IMG-20190323-WA0001"/>
          <p:cNvPicPr>
            <a:picLocks noChangeAspect="1" noChangeArrowheads="1"/>
          </p:cNvPicPr>
          <p:nvPr/>
        </p:nvPicPr>
        <p:blipFill>
          <a:blip r:embed="rId2" cstate="print"/>
          <a:srcRect/>
          <a:stretch>
            <a:fillRect/>
          </a:stretch>
        </p:blipFill>
        <p:spPr bwMode="auto">
          <a:xfrm>
            <a:off x="5381897" y="235131"/>
            <a:ext cx="2000251" cy="1619794"/>
          </a:xfrm>
          <a:prstGeom prst="rect">
            <a:avLst/>
          </a:prstGeom>
          <a:noFill/>
        </p:spPr>
      </p:pic>
      <p:sp>
        <p:nvSpPr>
          <p:cNvPr id="2052" name="Rectangle 4"/>
          <p:cNvSpPr>
            <a:spLocks noChangeArrowheads="1"/>
          </p:cNvSpPr>
          <p:nvPr/>
        </p:nvSpPr>
        <p:spPr bwMode="auto">
          <a:xfrm>
            <a:off x="2" y="255270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433918" y="237171"/>
            <a:ext cx="6252881" cy="4724794"/>
          </a:xfrm>
          <a:prstGeom prst="rect">
            <a:avLst/>
          </a:prstGeom>
          <a:noFill/>
          <a:ln w="9525">
            <a:noFill/>
            <a:miter lim="800000"/>
            <a:headEnd/>
            <a:tailEnd/>
          </a:ln>
        </p:spPr>
      </p:pic>
      <p:sp>
        <p:nvSpPr>
          <p:cNvPr id="34817" name="Rectangle 1"/>
          <p:cNvSpPr>
            <a:spLocks noChangeArrowheads="1"/>
          </p:cNvSpPr>
          <p:nvPr/>
        </p:nvSpPr>
        <p:spPr bwMode="auto">
          <a:xfrm>
            <a:off x="392654" y="5253189"/>
            <a:ext cx="11386970" cy="12926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Interpretation:</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From the above plot of actual versus predicted values for multiple regression we can conclude that all the points are along the straight line hence model is good fit for the prediction of </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Energy_kacl</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35259"/>
          </a:xfrm>
        </p:spPr>
        <p:txBody>
          <a:bodyPr>
            <a:normAutofit fontScale="90000"/>
          </a:bodyPr>
          <a:lstStyle/>
          <a:p>
            <a:pPr algn="ctr"/>
            <a:r>
              <a:rPr lang="en-US" b="1" dirty="0" smtClean="0">
                <a:solidFill>
                  <a:srgbClr val="002060"/>
                </a:solidFill>
                <a:latin typeface="Times New Roman" pitchFamily="18" charset="0"/>
                <a:cs typeface="Times New Roman" pitchFamily="18" charset="0"/>
              </a:rPr>
              <a:t>Random Forest</a:t>
            </a:r>
            <a:endParaRPr lang="en-US" dirty="0"/>
          </a:p>
        </p:txBody>
      </p:sp>
      <p:sp>
        <p:nvSpPr>
          <p:cNvPr id="4" name="Content Placeholder 3"/>
          <p:cNvSpPr>
            <a:spLocks noGrp="1"/>
          </p:cNvSpPr>
          <p:nvPr>
            <p:ph sz="quarter" idx="2"/>
          </p:nvPr>
        </p:nvSpPr>
        <p:spPr>
          <a:xfrm>
            <a:off x="5839097" y="1254034"/>
            <a:ext cx="6087292" cy="5421086"/>
          </a:xfrm>
        </p:spPr>
        <p:txBody>
          <a:bodyPr>
            <a:normAutofit fontScale="92500" lnSpcReduction="10000"/>
          </a:bodyPr>
          <a:lstStyle/>
          <a:p>
            <a:pPr algn="just">
              <a:buNone/>
            </a:pPr>
            <a:r>
              <a:rPr lang="en-IN" b="1" dirty="0" smtClean="0">
                <a:latin typeface="Times New Roman" pitchFamily="18" charset="0"/>
                <a:cs typeface="Times New Roman" pitchFamily="18" charset="0"/>
              </a:rPr>
              <a:t>Interpretation: </a:t>
            </a:r>
            <a:r>
              <a:rPr lang="en-IN" dirty="0" smtClean="0">
                <a:latin typeface="Times New Roman" pitchFamily="18" charset="0"/>
                <a:cs typeface="Times New Roman" pitchFamily="18" charset="0"/>
              </a:rPr>
              <a:t>From the plot of variable importance we can see that nutrient Fat_g is most      important variable to increase the amount of energy whereas </a:t>
            </a:r>
            <a:r>
              <a:rPr lang="en-IN" dirty="0" err="1" smtClean="0">
                <a:latin typeface="Times New Roman" pitchFamily="18" charset="0"/>
                <a:cs typeface="Times New Roman" pitchFamily="18" charset="0"/>
              </a:rPr>
              <a:t>VitA_mcg</a:t>
            </a:r>
            <a:r>
              <a:rPr lang="en-IN" dirty="0" smtClean="0">
                <a:latin typeface="Times New Roman" pitchFamily="18" charset="0"/>
                <a:cs typeface="Times New Roman" pitchFamily="18" charset="0"/>
              </a:rPr>
              <a:t> is less important variable to increase the amount of energy.</a:t>
            </a:r>
            <a:endParaRPr lang="en-US" dirty="0" smtClean="0">
              <a:latin typeface="Times New Roman" pitchFamily="18" charset="0"/>
              <a:cs typeface="Times New Roman" pitchFamily="18" charset="0"/>
            </a:endParaRPr>
          </a:p>
          <a:p>
            <a:pPr algn="just" latinLnBrk="1">
              <a:buNone/>
            </a:pPr>
            <a:r>
              <a:rPr lang="en-IN" dirty="0" smtClean="0">
                <a:latin typeface="Times New Roman" pitchFamily="18" charset="0"/>
                <a:cs typeface="Times New Roman" pitchFamily="18" charset="0"/>
              </a:rPr>
              <a:t>   So we can delete less important variables</a:t>
            </a:r>
          </a:p>
          <a:p>
            <a:pPr algn="just" latinLnBrk="1">
              <a:buNone/>
            </a:pPr>
            <a:r>
              <a:rPr lang="en-IN" dirty="0" smtClean="0">
                <a:latin typeface="Times New Roman" pitchFamily="18" charset="0"/>
                <a:cs typeface="Times New Roman" pitchFamily="18" charset="0"/>
              </a:rPr>
              <a:t>    to improve model accuracy. </a:t>
            </a:r>
          </a:p>
          <a:p>
            <a:pPr algn="just">
              <a:buNone/>
            </a:pPr>
            <a:r>
              <a:rPr lang="en-IN" dirty="0" smtClean="0">
                <a:latin typeface="Times New Roman" pitchFamily="18" charset="0"/>
                <a:cs typeface="Times New Roman" pitchFamily="18" charset="0"/>
              </a:rPr>
              <a:t>   After deleting less important </a:t>
            </a:r>
            <a:r>
              <a:rPr lang="en-IN" dirty="0" err="1" smtClean="0">
                <a:latin typeface="Times New Roman" pitchFamily="18" charset="0"/>
                <a:cs typeface="Times New Roman" pitchFamily="18" charset="0"/>
              </a:rPr>
              <a:t>variableswe</a:t>
            </a:r>
            <a:r>
              <a:rPr lang="en-IN" dirty="0" smtClean="0">
                <a:latin typeface="Times New Roman" pitchFamily="18" charset="0"/>
                <a:cs typeface="Times New Roman" pitchFamily="18" charset="0"/>
              </a:rPr>
              <a:t> get less </a:t>
            </a:r>
            <a:r>
              <a:rPr lang="en-IN" b="1" dirty="0" smtClean="0">
                <a:latin typeface="Times New Roman" pitchFamily="18" charset="0"/>
                <a:cs typeface="Times New Roman" pitchFamily="18" charset="0"/>
              </a:rPr>
              <a:t>MSE </a:t>
            </a:r>
            <a:r>
              <a:rPr lang="en-IN" b="1" dirty="0" err="1" smtClean="0">
                <a:latin typeface="Times New Roman" pitchFamily="18" charset="0"/>
                <a:cs typeface="Times New Roman" pitchFamily="18" charset="0"/>
              </a:rPr>
              <a:t>i.e</a:t>
            </a:r>
            <a:r>
              <a:rPr lang="en-IN" b="1" dirty="0" smtClean="0">
                <a:latin typeface="Times New Roman" pitchFamily="18" charset="0"/>
                <a:cs typeface="Times New Roman" pitchFamily="18" charset="0"/>
              </a:rPr>
              <a:t> 333.5755</a:t>
            </a:r>
            <a:r>
              <a:rPr lang="en-IN" dirty="0" smtClean="0">
                <a:latin typeface="Times New Roman" pitchFamily="18" charset="0"/>
                <a:cs typeface="Times New Roman" pitchFamily="18" charset="0"/>
              </a:rPr>
              <a:t> as we have previous </a:t>
            </a:r>
            <a:r>
              <a:rPr lang="en-IN" b="1" dirty="0" smtClean="0">
                <a:latin typeface="Times New Roman" pitchFamily="18" charset="0"/>
                <a:cs typeface="Times New Roman" pitchFamily="18" charset="0"/>
              </a:rPr>
              <a:t>MSE as 381.9992</a:t>
            </a:r>
          </a:p>
          <a:p>
            <a:pPr algn="just">
              <a:buNone/>
            </a:pP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Here </a:t>
            </a:r>
            <a:r>
              <a:rPr lang="en-IN" b="1" dirty="0" smtClean="0">
                <a:latin typeface="Times New Roman" pitchFamily="18" charset="0"/>
                <a:cs typeface="Times New Roman" pitchFamily="18" charset="0"/>
              </a:rPr>
              <a:t>RMSE</a:t>
            </a:r>
            <a:r>
              <a:rPr lang="en-IN" dirty="0" smtClean="0">
                <a:latin typeface="Times New Roman" pitchFamily="18" charset="0"/>
                <a:cs typeface="Times New Roman" pitchFamily="18" charset="0"/>
              </a:rPr>
              <a:t> of the random forest model is </a:t>
            </a:r>
            <a:r>
              <a:rPr lang="en-IN" b="1" dirty="0" smtClean="0">
                <a:latin typeface="Times New Roman" pitchFamily="18" charset="0"/>
                <a:cs typeface="Times New Roman" pitchFamily="18" charset="0"/>
              </a:rPr>
              <a:t>18.26405</a:t>
            </a:r>
            <a:r>
              <a:rPr lang="en-IN" dirty="0" smtClean="0">
                <a:latin typeface="Times New Roman" pitchFamily="18" charset="0"/>
                <a:cs typeface="Times New Roman" pitchFamily="18" charset="0"/>
              </a:rPr>
              <a:t> , we will try to improve RMSE using Support Vector Regression model.</a:t>
            </a:r>
            <a:endParaRPr lang="en-US" dirty="0" smtClean="0">
              <a:latin typeface="Times New Roman" pitchFamily="18" charset="0"/>
              <a:cs typeface="Times New Roman" pitchFamily="18" charset="0"/>
            </a:endParaRPr>
          </a:p>
          <a:p>
            <a:pPr algn="just" latinLnBrk="1">
              <a:buNone/>
            </a:pPr>
            <a:endParaRPr lang="en-US" dirty="0" smtClean="0">
              <a:latin typeface="Times New Roman" pitchFamily="18" charset="0"/>
              <a:cs typeface="Times New Roman" pitchFamily="18" charset="0"/>
            </a:endParaRPr>
          </a:p>
          <a:p>
            <a:pPr algn="just">
              <a:buNone/>
            </a:pPr>
            <a:endParaRPr lang="en-US" dirty="0"/>
          </a:p>
        </p:txBody>
      </p:sp>
      <p:pic>
        <p:nvPicPr>
          <p:cNvPr id="5" name="Content Placeholder 3"/>
          <p:cNvPicPr>
            <a:picLocks noGrp="1"/>
          </p:cNvPicPr>
          <p:nvPr>
            <p:ph sz="quarter" idx="1"/>
          </p:nvPr>
        </p:nvPicPr>
        <p:blipFill>
          <a:blip r:embed="rId2"/>
          <a:stretch>
            <a:fillRect/>
          </a:stretch>
        </p:blipFill>
        <p:spPr>
          <a:xfrm>
            <a:off x="561703" y="1031966"/>
            <a:ext cx="5355771" cy="56039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10363200" cy="1254034"/>
          </a:xfrm>
        </p:spPr>
        <p:txBody>
          <a:bodyPr>
            <a:noAutofit/>
          </a:bodyPr>
          <a:lstStyle/>
          <a:p>
            <a:pPr algn="ctr"/>
            <a:r>
              <a:rPr lang="en-IN" sz="3600" b="1" dirty="0" smtClean="0">
                <a:solidFill>
                  <a:srgbClr val="002060"/>
                </a:solidFill>
                <a:latin typeface="Times New Roman" pitchFamily="18" charset="0"/>
                <a:cs typeface="Times New Roman" pitchFamily="18" charset="0"/>
              </a:rPr>
              <a:t>SUPPORT VECTOR REGRESSION</a:t>
            </a:r>
            <a:r>
              <a:rPr lang="en-US" sz="3600" dirty="0" smtClean="0">
                <a:solidFill>
                  <a:srgbClr val="002060"/>
                </a:solidFill>
                <a:latin typeface="Times New Roman" pitchFamily="18" charset="0"/>
                <a:cs typeface="Times New Roman" pitchFamily="18" charset="0"/>
              </a:rPr>
              <a:t/>
            </a:r>
            <a:br>
              <a:rPr lang="en-US" sz="3600" dirty="0" smtClean="0">
                <a:solidFill>
                  <a:srgbClr val="002060"/>
                </a:solidFill>
                <a:latin typeface="Times New Roman" pitchFamily="18" charset="0"/>
                <a:cs typeface="Times New Roman" pitchFamily="18" charset="0"/>
              </a:rPr>
            </a:br>
            <a:endParaRPr lang="en-US" sz="3600" dirty="0">
              <a:solidFill>
                <a:srgbClr val="002060"/>
              </a:solidFill>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a:stretch>
            <a:fillRect/>
          </a:stretch>
        </p:blipFill>
        <p:spPr>
          <a:xfrm>
            <a:off x="2501537" y="914400"/>
            <a:ext cx="6910252" cy="3415553"/>
          </a:xfrm>
          <a:prstGeom prst="rect">
            <a:avLst/>
          </a:prstGeom>
        </p:spPr>
      </p:pic>
      <p:sp>
        <p:nvSpPr>
          <p:cNvPr id="1025" name="Rectangle 1"/>
          <p:cNvSpPr>
            <a:spLocks noChangeArrowheads="1"/>
          </p:cNvSpPr>
          <p:nvPr/>
        </p:nvSpPr>
        <p:spPr bwMode="auto">
          <a:xfrm>
            <a:off x="533400" y="5029200"/>
            <a:ext cx="11658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From the above plot of actual versus predicted values for SVR we can see that most of the points are along straight line hence model is good fit for the data.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MSE </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of the SVR model is </a:t>
            </a:r>
            <a:r>
              <a:rPr kumimoji="0" lang="en-US" sz="20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427.5244 and RMSE of the model is 20.6766  </a:t>
            </a:r>
            <a:r>
              <a:rPr kumimoji="0" lang="en-US" sz="20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which is larger as compared to multiple regression and random forest model so we can say that SVR model is not good fit for the data.</a:t>
            </a:r>
            <a:endPar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70391"/>
          </a:xfrm>
        </p:spPr>
        <p:txBody>
          <a:bodyPr/>
          <a:lstStyle/>
          <a:p>
            <a:pPr algn="ctr"/>
            <a:r>
              <a:rPr lang="en-US" b="1" dirty="0" smtClean="0">
                <a:solidFill>
                  <a:srgbClr val="002060"/>
                </a:solidFill>
                <a:latin typeface="Times New Roman" pitchFamily="18" charset="0"/>
                <a:cs typeface="Times New Roman" pitchFamily="18" charset="0"/>
              </a:rPr>
              <a:t>Comparison Of The Models</a:t>
            </a:r>
            <a:endParaRPr lang="en-US" b="1" dirty="0">
              <a:solidFill>
                <a:srgbClr val="002060"/>
              </a:solidFill>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2"/>
          </p:nvPr>
        </p:nvGraphicFramePr>
        <p:xfrm>
          <a:off x="5511798" y="1306514"/>
          <a:ext cx="6388848" cy="2606579"/>
        </p:xfrm>
        <a:graphic>
          <a:graphicData uri="http://schemas.openxmlformats.org/drawingml/2006/table">
            <a:tbl>
              <a:tblPr firstRow="1" bandRow="1">
                <a:tableStyleId>{5C22544A-7EE6-4342-B048-85BDC9FD1C3A}</a:tableStyleId>
              </a:tblPr>
              <a:tblGrid>
                <a:gridCol w="2129616"/>
                <a:gridCol w="2129616"/>
                <a:gridCol w="2129616"/>
              </a:tblGrid>
              <a:tr h="555595">
                <a:tc>
                  <a:txBody>
                    <a:bodyPr/>
                    <a:lstStyle/>
                    <a:p>
                      <a:r>
                        <a:rPr lang="en-US" dirty="0" smtClean="0"/>
                        <a:t>Model</a:t>
                      </a:r>
                      <a:endParaRPr lang="en-US" dirty="0"/>
                    </a:p>
                  </a:txBody>
                  <a:tcPr/>
                </a:tc>
                <a:tc>
                  <a:txBody>
                    <a:bodyPr/>
                    <a:lstStyle/>
                    <a:p>
                      <a:r>
                        <a:rPr lang="en-US" dirty="0" smtClean="0"/>
                        <a:t>MSE</a:t>
                      </a:r>
                      <a:endParaRPr lang="en-US" dirty="0"/>
                    </a:p>
                  </a:txBody>
                  <a:tcPr/>
                </a:tc>
                <a:tc>
                  <a:txBody>
                    <a:bodyPr/>
                    <a:lstStyle/>
                    <a:p>
                      <a:r>
                        <a:rPr lang="en-US" dirty="0" smtClean="0"/>
                        <a:t>RMSE</a:t>
                      </a:r>
                      <a:endParaRPr lang="en-US" dirty="0"/>
                    </a:p>
                  </a:txBody>
                  <a:tcPr/>
                </a:tc>
              </a:tr>
              <a:tr h="384199">
                <a:tc>
                  <a:txBody>
                    <a:bodyPr/>
                    <a:lstStyle/>
                    <a:p>
                      <a:pPr marL="0" marR="0" algn="just">
                        <a:lnSpc>
                          <a:spcPct val="107000"/>
                        </a:lnSpc>
                        <a:spcBef>
                          <a:spcPts val="0"/>
                        </a:spcBef>
                        <a:spcAft>
                          <a:spcPts val="0"/>
                        </a:spcAft>
                      </a:pPr>
                      <a:r>
                        <a:rPr lang="en-IN" sz="1200" b="1" dirty="0">
                          <a:solidFill>
                            <a:srgbClr val="000000"/>
                          </a:solidFill>
                          <a:latin typeface="Times New Roman"/>
                          <a:ea typeface="Times New Roman"/>
                          <a:cs typeface="Times New Roman"/>
                        </a:rPr>
                        <a:t>Model</a:t>
                      </a:r>
                      <a:endParaRPr lang="en-US" sz="11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b="1">
                          <a:solidFill>
                            <a:srgbClr val="000000"/>
                          </a:solidFill>
                          <a:latin typeface="Times New Roman"/>
                          <a:ea typeface="Times New Roman"/>
                          <a:cs typeface="Times New Roman"/>
                        </a:rPr>
                        <a:t>MSE</a:t>
                      </a:r>
                      <a:endParaRPr lang="en-US" sz="11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b="1">
                          <a:solidFill>
                            <a:srgbClr val="000000"/>
                          </a:solidFill>
                          <a:latin typeface="Times New Roman"/>
                          <a:ea typeface="Times New Roman"/>
                          <a:cs typeface="Times New Roman"/>
                        </a:rPr>
                        <a:t>RMSE</a:t>
                      </a:r>
                      <a:endParaRPr lang="en-US" sz="1100">
                        <a:latin typeface="Calibri"/>
                        <a:ea typeface="Calibri"/>
                        <a:cs typeface="Times New Roman"/>
                      </a:endParaRPr>
                    </a:p>
                  </a:txBody>
                  <a:tcPr marL="68580" marR="68580" marT="0" marB="0"/>
                </a:tc>
              </a:tr>
              <a:tr h="555595">
                <a:tc>
                  <a:txBody>
                    <a:bodyPr/>
                    <a:lstStyle/>
                    <a:p>
                      <a:pPr marL="0" marR="0" algn="just">
                        <a:lnSpc>
                          <a:spcPct val="107000"/>
                        </a:lnSpc>
                        <a:spcBef>
                          <a:spcPts val="0"/>
                        </a:spcBef>
                        <a:spcAft>
                          <a:spcPts val="0"/>
                        </a:spcAft>
                      </a:pPr>
                      <a:r>
                        <a:rPr lang="en-IN" sz="1200" b="1">
                          <a:solidFill>
                            <a:srgbClr val="000000"/>
                          </a:solidFill>
                          <a:latin typeface="Times New Roman"/>
                          <a:ea typeface="Times New Roman"/>
                          <a:cs typeface="Times New Roman"/>
                        </a:rPr>
                        <a:t>Multiple Regression</a:t>
                      </a:r>
                      <a:endParaRPr lang="en-US" sz="11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a:solidFill>
                            <a:srgbClr val="000000"/>
                          </a:solidFill>
                          <a:latin typeface="Times New Roman"/>
                          <a:ea typeface="Times New Roman"/>
                          <a:cs typeface="Times New Roman"/>
                        </a:rPr>
                        <a:t>243.5514</a:t>
                      </a:r>
                      <a:endParaRPr lang="en-US" sz="11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a:solidFill>
                            <a:srgbClr val="000000"/>
                          </a:solidFill>
                          <a:latin typeface="Times New Roman"/>
                          <a:ea typeface="Times New Roman"/>
                          <a:cs typeface="Times New Roman"/>
                        </a:rPr>
                        <a:t>15.6061</a:t>
                      </a:r>
                      <a:endParaRPr lang="en-US" sz="1100">
                        <a:latin typeface="Calibri"/>
                        <a:ea typeface="Calibri"/>
                        <a:cs typeface="Times New Roman"/>
                      </a:endParaRPr>
                    </a:p>
                  </a:txBody>
                  <a:tcPr marL="68580" marR="68580" marT="0" marB="0"/>
                </a:tc>
              </a:tr>
              <a:tr h="555595">
                <a:tc>
                  <a:txBody>
                    <a:bodyPr/>
                    <a:lstStyle/>
                    <a:p>
                      <a:pPr marL="0" marR="0" algn="just">
                        <a:lnSpc>
                          <a:spcPct val="107000"/>
                        </a:lnSpc>
                        <a:spcBef>
                          <a:spcPts val="0"/>
                        </a:spcBef>
                        <a:spcAft>
                          <a:spcPts val="0"/>
                        </a:spcAft>
                      </a:pPr>
                      <a:r>
                        <a:rPr lang="en-IN" sz="1200" b="1" dirty="0">
                          <a:solidFill>
                            <a:srgbClr val="000000"/>
                          </a:solidFill>
                          <a:latin typeface="Times New Roman"/>
                          <a:ea typeface="Times New Roman"/>
                          <a:cs typeface="Times New Roman"/>
                        </a:rPr>
                        <a:t>Random Forest</a:t>
                      </a:r>
                      <a:endParaRPr lang="en-US" sz="11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dirty="0">
                          <a:solidFill>
                            <a:srgbClr val="000000"/>
                          </a:solidFill>
                          <a:latin typeface="Times New Roman"/>
                          <a:ea typeface="Times New Roman"/>
                          <a:cs typeface="Times New Roman"/>
                        </a:rPr>
                        <a:t>333.5755</a:t>
                      </a:r>
                      <a:endParaRPr lang="en-US" sz="1100" dirty="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a:solidFill>
                            <a:srgbClr val="000000"/>
                          </a:solidFill>
                          <a:latin typeface="Times New Roman"/>
                          <a:ea typeface="Times New Roman"/>
                          <a:cs typeface="Times New Roman"/>
                        </a:rPr>
                        <a:t>18.2645</a:t>
                      </a:r>
                      <a:endParaRPr lang="en-US" sz="1100">
                        <a:latin typeface="Calibri"/>
                        <a:ea typeface="Calibri"/>
                        <a:cs typeface="Times New Roman"/>
                      </a:endParaRPr>
                    </a:p>
                  </a:txBody>
                  <a:tcPr marL="68580" marR="68580" marT="0" marB="0"/>
                </a:tc>
              </a:tr>
              <a:tr h="555595">
                <a:tc>
                  <a:txBody>
                    <a:bodyPr/>
                    <a:lstStyle/>
                    <a:p>
                      <a:pPr marL="0" marR="0" algn="just">
                        <a:lnSpc>
                          <a:spcPct val="107000"/>
                        </a:lnSpc>
                        <a:spcBef>
                          <a:spcPts val="0"/>
                        </a:spcBef>
                        <a:spcAft>
                          <a:spcPts val="0"/>
                        </a:spcAft>
                      </a:pPr>
                      <a:r>
                        <a:rPr lang="en-IN" sz="1200" b="1">
                          <a:solidFill>
                            <a:srgbClr val="000000"/>
                          </a:solidFill>
                          <a:latin typeface="Times New Roman"/>
                          <a:ea typeface="Times New Roman"/>
                          <a:cs typeface="Times New Roman"/>
                        </a:rPr>
                        <a:t>Support Vector Regression</a:t>
                      </a:r>
                      <a:endParaRPr lang="en-US" sz="11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a:solidFill>
                            <a:srgbClr val="000000"/>
                          </a:solidFill>
                          <a:latin typeface="Times New Roman"/>
                          <a:ea typeface="Times New Roman"/>
                          <a:cs typeface="Times New Roman"/>
                        </a:rPr>
                        <a:t>427.5244</a:t>
                      </a:r>
                      <a:endParaRPr lang="en-US" sz="1100">
                        <a:latin typeface="Calibri"/>
                        <a:ea typeface="Calibri"/>
                        <a:cs typeface="Times New Roman"/>
                      </a:endParaRPr>
                    </a:p>
                  </a:txBody>
                  <a:tcPr marL="68580" marR="68580" marT="0" marB="0"/>
                </a:tc>
                <a:tc>
                  <a:txBody>
                    <a:bodyPr/>
                    <a:lstStyle/>
                    <a:p>
                      <a:pPr marL="0" marR="0" algn="just">
                        <a:lnSpc>
                          <a:spcPct val="107000"/>
                        </a:lnSpc>
                        <a:spcBef>
                          <a:spcPts val="0"/>
                        </a:spcBef>
                        <a:spcAft>
                          <a:spcPts val="0"/>
                        </a:spcAft>
                      </a:pPr>
                      <a:r>
                        <a:rPr lang="en-IN" sz="1200" dirty="0">
                          <a:solidFill>
                            <a:srgbClr val="000000"/>
                          </a:solidFill>
                          <a:latin typeface="Times New Roman"/>
                          <a:ea typeface="Times New Roman"/>
                          <a:cs typeface="Times New Roman"/>
                        </a:rPr>
                        <a:t>20.6766</a:t>
                      </a:r>
                      <a:endParaRPr lang="en-US" sz="1100" dirty="0">
                        <a:latin typeface="Calibri"/>
                        <a:ea typeface="Calibri"/>
                        <a:cs typeface="Times New Roman"/>
                      </a:endParaRPr>
                    </a:p>
                  </a:txBody>
                  <a:tcPr marL="68580" marR="68580" marT="0" marB="0"/>
                </a:tc>
              </a:tr>
            </a:tbl>
          </a:graphicData>
        </a:graphic>
      </p:graphicFrame>
      <p:graphicFrame>
        <p:nvGraphicFramePr>
          <p:cNvPr id="8" name="Content Placeholder 7"/>
          <p:cNvGraphicFramePr>
            <a:graphicFrameLocks noGrp="1"/>
          </p:cNvGraphicFramePr>
          <p:nvPr>
            <p:ph sz="quarter" idx="1"/>
          </p:nvPr>
        </p:nvGraphicFramePr>
        <p:xfrm>
          <a:off x="435428" y="1238794"/>
          <a:ext cx="4999038"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8673" name="Rectangle 1"/>
          <p:cNvSpPr>
            <a:spLocks noChangeArrowheads="1"/>
          </p:cNvSpPr>
          <p:nvPr/>
        </p:nvSpPr>
        <p:spPr bwMode="auto">
          <a:xfrm>
            <a:off x="5593976" y="4061012"/>
            <a:ext cx="637390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Here we compared the RMSE of the Support Vector Regression,</a:t>
            </a:r>
            <a:r>
              <a:rPr lang="en-US" sz="2400" dirty="0" smtClean="0">
                <a:solidFill>
                  <a:srgbClr val="000000"/>
                </a:solidFill>
                <a:latin typeface="Times New Roman" pitchFamily="18" charset="0"/>
                <a:ea typeface="Times New Roman" pitchFamily="18" charset="0"/>
                <a:cs typeface="Times New Roman" pitchFamily="18" charset="0"/>
              </a:rPr>
              <a:t> </a:t>
            </a:r>
            <a:r>
              <a:rPr kumimoji="0" lang="en-US" sz="24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M</a:t>
            </a: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ultiple regression and random forest model, since we can see that RMSE=20.6766 of SVR model is larger and RMSE=15.60613 is small so we can say that the multiple regression model is good fit for the data.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13636"/>
          </a:xfrm>
        </p:spPr>
        <p:txBody>
          <a:bodyPr>
            <a:normAutofit fontScale="90000"/>
          </a:bodyPr>
          <a:lstStyle/>
          <a:p>
            <a:pPr algn="ctr"/>
            <a:r>
              <a:rPr lang="en-US" b="1" dirty="0" smtClean="0">
                <a:solidFill>
                  <a:srgbClr val="002060"/>
                </a:solidFill>
                <a:latin typeface="Times New Roman" pitchFamily="18" charset="0"/>
                <a:cs typeface="Times New Roman" pitchFamily="18" charset="0"/>
              </a:rPr>
              <a:t>K- Means Clustering</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87829" y="836023"/>
            <a:ext cx="10994571" cy="5183777"/>
          </a:xfrm>
        </p:spPr>
        <p:txBody>
          <a:bodyPr>
            <a:normAutofit/>
          </a:bodyPr>
          <a:lstStyle/>
          <a:p>
            <a:pPr>
              <a:buNone/>
            </a:pPr>
            <a:r>
              <a:rPr lang="en-US" sz="2000" dirty="0" smtClean="0">
                <a:latin typeface="Times New Roman" pitchFamily="18" charset="0"/>
                <a:cs typeface="Times New Roman" pitchFamily="18" charset="0"/>
              </a:rPr>
              <a:t>From the K-Means Clustering we can conclude that the optimum number of cluster are 2.So further we can execute the K-means cluster analysis with K=2.</a:t>
            </a:r>
          </a:p>
          <a:p>
            <a:pPr>
              <a:buNone/>
            </a:pPr>
            <a:endParaRPr lang="en-US" sz="2000" dirty="0">
              <a:latin typeface="Times New Roman" pitchFamily="18" charset="0"/>
              <a:cs typeface="Times New Roman" pitchFamily="18" charset="0"/>
            </a:endParaRPr>
          </a:p>
        </p:txBody>
      </p:sp>
      <p:pic>
        <p:nvPicPr>
          <p:cNvPr id="4" name="Picture 3"/>
          <p:cNvPicPr/>
          <p:nvPr/>
        </p:nvPicPr>
        <p:blipFill>
          <a:blip r:embed="rId2"/>
          <a:stretch>
            <a:fillRect/>
          </a:stretch>
        </p:blipFill>
        <p:spPr>
          <a:xfrm>
            <a:off x="1254035" y="1593669"/>
            <a:ext cx="8216536" cy="3260719"/>
          </a:xfrm>
          <a:prstGeom prst="rect">
            <a:avLst/>
          </a:prstGeom>
        </p:spPr>
      </p:pic>
      <p:sp>
        <p:nvSpPr>
          <p:cNvPr id="29697" name="Rectangle 1"/>
          <p:cNvSpPr>
            <a:spLocks noChangeArrowheads="1"/>
          </p:cNvSpPr>
          <p:nvPr/>
        </p:nvSpPr>
        <p:spPr bwMode="auto">
          <a:xfrm>
            <a:off x="430306" y="5056094"/>
            <a:ext cx="11335870" cy="1538883"/>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Interpretation: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From the above plot we can see that all the observations in the data are categorized into the two clusters, Here the red dots are those observations that belongs to cluster 1 while blue dots are the remaining observations that belongs to cluster 2. Here both the cluster are distinct, it seems to be no overlapping hence we can say that the cluster analysis has been successfully deployed. Also PC1 gives us 79.87% of information and PC2 gives 8.96% of information.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274638"/>
            <a:ext cx="11072949" cy="587511"/>
          </a:xfrm>
        </p:spPr>
        <p:txBody>
          <a:bodyPr>
            <a:normAutofit fontScale="90000"/>
          </a:bodyPr>
          <a:lstStyle/>
          <a:p>
            <a:pPr algn="ctr"/>
            <a:r>
              <a:rPr lang="en-US" b="1" dirty="0" smtClean="0">
                <a:solidFill>
                  <a:srgbClr val="002060"/>
                </a:solidFill>
                <a:latin typeface="Times New Roman" pitchFamily="18" charset="0"/>
                <a:cs typeface="Times New Roman" pitchFamily="18" charset="0"/>
              </a:rPr>
              <a:t>OVERALL CONCLUSION</a:t>
            </a:r>
            <a:endParaRPr lang="en-US"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09451" y="809897"/>
            <a:ext cx="11234058" cy="5708469"/>
          </a:xfrm>
        </p:spPr>
        <p:txBody>
          <a:bodyPr>
            <a:normAutofit fontScale="92500" lnSpcReduction="10000"/>
          </a:bodyPr>
          <a:lstStyle/>
          <a:p>
            <a:pPr>
              <a:buNone/>
            </a:pPr>
            <a:r>
              <a:rPr lang="en-US" sz="2400" b="1" dirty="0" smtClean="0">
                <a:latin typeface="Times New Roman" pitchFamily="18" charset="0"/>
                <a:cs typeface="Times New Roman" pitchFamily="18" charset="0"/>
              </a:rPr>
              <a:t>From Data Visualization: </a:t>
            </a:r>
            <a:r>
              <a:rPr lang="en-US" sz="2400" dirty="0" smtClean="0">
                <a:latin typeface="Times New Roman" pitchFamily="18" charset="0"/>
                <a:cs typeface="Times New Roman" pitchFamily="18" charset="0"/>
              </a:rPr>
              <a:t>From Bar Plot of Food groups and </a:t>
            </a:r>
            <a:r>
              <a:rPr lang="en-US" sz="2400" dirty="0" err="1" smtClean="0">
                <a:latin typeface="Times New Roman" pitchFamily="18" charset="0"/>
                <a:cs typeface="Times New Roman" pitchFamily="18" charset="0"/>
              </a:rPr>
              <a:t>Fat_g</a:t>
            </a:r>
            <a:r>
              <a:rPr lang="en-US" sz="2400" dirty="0" smtClean="0">
                <a:latin typeface="Times New Roman" pitchFamily="18" charset="0"/>
                <a:cs typeface="Times New Roman" pitchFamily="18" charset="0"/>
              </a:rPr>
              <a:t>, we can conclude that the food group Fats and Oils contains more amount of </a:t>
            </a:r>
            <a:r>
              <a:rPr lang="en-US" sz="2400" dirty="0" err="1" smtClean="0">
                <a:latin typeface="Times New Roman" pitchFamily="18" charset="0"/>
                <a:cs typeface="Times New Roman" pitchFamily="18" charset="0"/>
              </a:rPr>
              <a:t>Fat_g</a:t>
            </a:r>
            <a:r>
              <a:rPr lang="en-US" sz="2400" dirty="0" smtClean="0">
                <a:latin typeface="Times New Roman" pitchFamily="18" charset="0"/>
                <a:cs typeface="Times New Roman" pitchFamily="18" charset="0"/>
              </a:rPr>
              <a:t> and food group Fruits and Fruits product provides less amount of </a:t>
            </a:r>
            <a:r>
              <a:rPr lang="en-US" sz="2400" dirty="0" err="1" smtClean="0">
                <a:latin typeface="Times New Roman" pitchFamily="18" charset="0"/>
                <a:cs typeface="Times New Roman" pitchFamily="18" charset="0"/>
              </a:rPr>
              <a:t>Fat_g.From</a:t>
            </a:r>
            <a:r>
              <a:rPr lang="en-US" sz="2400" dirty="0" smtClean="0">
                <a:latin typeface="Times New Roman" pitchFamily="18" charset="0"/>
                <a:cs typeface="Times New Roman" pitchFamily="18" charset="0"/>
              </a:rPr>
              <a:t> Bar Plot of Food groups and </a:t>
            </a:r>
            <a:r>
              <a:rPr lang="en-US" sz="2400" dirty="0" err="1" smtClean="0">
                <a:latin typeface="Times New Roman" pitchFamily="18" charset="0"/>
                <a:cs typeface="Times New Roman" pitchFamily="18" charset="0"/>
              </a:rPr>
              <a:t>Energy_kcal</a:t>
            </a:r>
            <a:r>
              <a:rPr lang="en-US" sz="2400" dirty="0" smtClean="0">
                <a:latin typeface="Times New Roman" pitchFamily="18" charset="0"/>
                <a:cs typeface="Times New Roman" pitchFamily="18" charset="0"/>
              </a:rPr>
              <a:t>, we can conclude that food group Fats and oils contains more amount of </a:t>
            </a:r>
            <a:r>
              <a:rPr lang="en-US" sz="2400" dirty="0" err="1" smtClean="0">
                <a:latin typeface="Times New Roman" pitchFamily="18" charset="0"/>
                <a:cs typeface="Times New Roman" pitchFamily="18" charset="0"/>
              </a:rPr>
              <a:t>Energy_kcal.From</a:t>
            </a:r>
            <a:r>
              <a:rPr lang="en-US" sz="2400" dirty="0" smtClean="0">
                <a:latin typeface="Times New Roman" pitchFamily="18" charset="0"/>
                <a:cs typeface="Times New Roman" pitchFamily="18" charset="0"/>
              </a:rPr>
              <a:t> Pie Chart of Food groups and </a:t>
            </a:r>
            <a:r>
              <a:rPr lang="en-US" sz="2400" dirty="0" err="1" smtClean="0">
                <a:latin typeface="Times New Roman" pitchFamily="18" charset="0"/>
                <a:cs typeface="Times New Roman" pitchFamily="18" charset="0"/>
              </a:rPr>
              <a:t>Protein_g</a:t>
            </a:r>
            <a:r>
              <a:rPr lang="en-US" sz="2400" dirty="0" smtClean="0">
                <a:latin typeface="Times New Roman" pitchFamily="18" charset="0"/>
                <a:cs typeface="Times New Roman" pitchFamily="18" charset="0"/>
              </a:rPr>
              <a:t> , we can conclude that Food </a:t>
            </a:r>
            <a:r>
              <a:rPr lang="en-US" sz="2400" dirty="0" err="1" smtClean="0">
                <a:latin typeface="Times New Roman" pitchFamily="18" charset="0"/>
                <a:cs typeface="Times New Roman" pitchFamily="18" charset="0"/>
              </a:rPr>
              <a:t>gropu</a:t>
            </a:r>
            <a:r>
              <a:rPr lang="en-US" sz="2400" dirty="0" smtClean="0">
                <a:latin typeface="Times New Roman" pitchFamily="18" charset="0"/>
                <a:cs typeface="Times New Roman" pitchFamily="18" charset="0"/>
              </a:rPr>
              <a:t> Beef Product provides more amount of </a:t>
            </a:r>
            <a:r>
              <a:rPr lang="en-US" sz="2400" dirty="0" err="1" smtClean="0">
                <a:latin typeface="Times New Roman" pitchFamily="18" charset="0"/>
                <a:cs typeface="Times New Roman" pitchFamily="18" charset="0"/>
              </a:rPr>
              <a:t>Protein_g</a:t>
            </a:r>
            <a:r>
              <a:rPr lang="en-US" sz="2400" dirty="0" smtClean="0">
                <a:latin typeface="Times New Roman" pitchFamily="18" charset="0"/>
                <a:cs typeface="Times New Roman" pitchFamily="18" charset="0"/>
              </a:rPr>
              <a:t> as compared to other food groups which is 23%. </a:t>
            </a:r>
          </a:p>
          <a:p>
            <a:pPr>
              <a:buNone/>
            </a:pPr>
            <a:r>
              <a:rPr lang="en-US" sz="2400" b="1" dirty="0" smtClean="0">
                <a:latin typeface="Times New Roman" pitchFamily="18" charset="0"/>
                <a:cs typeface="Times New Roman" pitchFamily="18" charset="0"/>
              </a:rPr>
              <a:t>From Model Fitting:</a:t>
            </a:r>
          </a:p>
          <a:p>
            <a:pPr>
              <a:buFont typeface="Wingdings" pitchFamily="2" charset="2"/>
              <a:buChar char="Ø"/>
            </a:pPr>
            <a:r>
              <a:rPr lang="en-US" sz="2400" dirty="0" smtClean="0">
                <a:latin typeface="Times New Roman" pitchFamily="18" charset="0"/>
                <a:cs typeface="Times New Roman" pitchFamily="18" charset="0"/>
              </a:rPr>
              <a:t>By comparing all the models we have Multiple Regression gives more accurate results than other models.</a:t>
            </a:r>
          </a:p>
          <a:p>
            <a:pPr>
              <a:buFont typeface="Wingdings" pitchFamily="2" charset="2"/>
              <a:buChar char="Ø"/>
            </a:pPr>
            <a:r>
              <a:rPr lang="en-IN" sz="2400" b="1" dirty="0" smtClean="0">
                <a:latin typeface="Times New Roman" pitchFamily="18" charset="0"/>
                <a:cs typeface="Times New Roman" pitchFamily="18" charset="0"/>
              </a:rPr>
              <a:t>Food Groups</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Beverages,Breakfast</a:t>
            </a:r>
            <a:r>
              <a:rPr lang="en-IN" sz="2400" dirty="0" smtClean="0">
                <a:latin typeface="Times New Roman" pitchFamily="18" charset="0"/>
                <a:cs typeface="Times New Roman" pitchFamily="18" charset="0"/>
              </a:rPr>
              <a:t> cereals, Fats and oils, Fruits and Fruit Juices, Nut and seed Products, Soups Sauces and gravies, Sweets and vegetable and vegetable products are  significant that means they are important to increase the amount of Energy. </a:t>
            </a:r>
            <a:endParaRPr lang="en-US" sz="2400" dirty="0" smtClean="0">
              <a:latin typeface="Times New Roman" pitchFamily="18" charset="0"/>
              <a:cs typeface="Times New Roman" pitchFamily="18" charset="0"/>
            </a:endParaRPr>
          </a:p>
          <a:p>
            <a:pPr>
              <a:buFont typeface="Wingdings" pitchFamily="2" charset="2"/>
              <a:buChar char="Ø"/>
            </a:pPr>
            <a:r>
              <a:rPr lang="en-IN" sz="2400" dirty="0" smtClean="0">
                <a:latin typeface="Times New Roman" pitchFamily="18" charset="0"/>
                <a:cs typeface="Times New Roman" pitchFamily="18" charset="0"/>
              </a:rPr>
              <a:t>And </a:t>
            </a:r>
            <a:r>
              <a:rPr lang="en-IN" sz="2400" b="1" dirty="0" smtClean="0">
                <a:latin typeface="Times New Roman" pitchFamily="18" charset="0"/>
                <a:cs typeface="Times New Roman" pitchFamily="18" charset="0"/>
              </a:rPr>
              <a:t>nutrients,</a:t>
            </a: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Protein_g,Fat_g,Carb_g,Fiber_g,VitB6_mg,VitC_mg,Folate_mcg,Copper_mcg,Magnesium_mg,Manganese_mg,Phosphorus_mg are important to increase the amount of </a:t>
            </a:r>
            <a:r>
              <a:rPr lang="en-IN" sz="2400" dirty="0" err="1" smtClean="0">
                <a:latin typeface="Times New Roman" pitchFamily="18" charset="0"/>
                <a:cs typeface="Times New Roman" pitchFamily="18" charset="0"/>
              </a:rPr>
              <a:t>Energy_kcal</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Ø"/>
            </a:pPr>
            <a:r>
              <a:rPr lang="en-IN" sz="2400" b="1" dirty="0" smtClean="0">
                <a:latin typeface="Times New Roman" pitchFamily="18" charset="0"/>
                <a:cs typeface="Times New Roman" pitchFamily="18" charset="0"/>
              </a:rPr>
              <a:t>MSE= 243.5514</a:t>
            </a:r>
            <a:r>
              <a:rPr lang="en-IN" sz="2400" dirty="0" smtClean="0">
                <a:latin typeface="Times New Roman" pitchFamily="18" charset="0"/>
                <a:cs typeface="Times New Roman" pitchFamily="18" charset="0"/>
              </a:rPr>
              <a:t> and </a:t>
            </a:r>
            <a:r>
              <a:rPr lang="en-IN" sz="2400" b="1" dirty="0" smtClean="0">
                <a:latin typeface="Times New Roman" pitchFamily="18" charset="0"/>
                <a:cs typeface="Times New Roman" pitchFamily="18" charset="0"/>
              </a:rPr>
              <a:t>RMSE= 15.6061</a:t>
            </a:r>
            <a:r>
              <a:rPr lang="en-IN" sz="2400" dirty="0" smtClean="0">
                <a:latin typeface="Times New Roman" pitchFamily="18" charset="0"/>
                <a:cs typeface="Times New Roman" pitchFamily="18" charset="0"/>
              </a:rPr>
              <a:t> which is less, i.e. our error interval is between (-15.6061,+15.6061) so our predicted values  are between this interval. </a:t>
            </a:r>
            <a:endParaRPr lang="en-US" sz="24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689CB-5ECC-4C6F-8584-F22C6509CB40}"/>
              </a:ext>
            </a:extLst>
          </p:cNvPr>
          <p:cNvSpPr>
            <a:spLocks noGrp="1"/>
          </p:cNvSpPr>
          <p:nvPr>
            <p:ph type="title"/>
          </p:nvPr>
        </p:nvSpPr>
        <p:spPr/>
        <p:txBody>
          <a:bodyPr>
            <a:normAutofit/>
          </a:bodyPr>
          <a:lstStyle/>
          <a:p>
            <a:r>
              <a:rPr lang="en-US" sz="4800" b="1" dirty="0">
                <a:solidFill>
                  <a:srgbClr val="002060"/>
                </a:solidFill>
                <a:latin typeface="Times New Roman" panose="02020603050405020304" pitchFamily="18" charset="0"/>
                <a:cs typeface="Times New Roman" panose="02020603050405020304" pitchFamily="18" charset="0"/>
              </a:rPr>
              <a:t>                Limitations</a:t>
            </a:r>
            <a:endParaRPr lang="en-IN" sz="4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6C6DA18-D3CD-4B80-8B14-AA944CD12C2D}"/>
              </a:ext>
            </a:extLst>
          </p:cNvPr>
          <p:cNvSpPr>
            <a:spLocks noGrp="1"/>
          </p:cNvSpPr>
          <p:nvPr>
            <p:ph sz="quarter" idx="1"/>
          </p:nvPr>
        </p:nvSpPr>
        <p:spPr/>
        <p:txBody>
          <a:bodyPr>
            <a:normAutofit lnSpcReduction="10000"/>
          </a:bodyPr>
          <a:lstStyle/>
          <a:p>
            <a:pPr>
              <a:buFont typeface="Wingdings" pitchFamily="2" charset="2"/>
              <a:buChar char="Ø"/>
            </a:pPr>
            <a:r>
              <a:rPr lang="en-US" sz="2400" dirty="0" smtClean="0">
                <a:latin typeface="Times New Roman" pitchFamily="18" charset="0"/>
                <a:cs typeface="Times New Roman" pitchFamily="18" charset="0"/>
              </a:rPr>
              <a:t>The study should be for sample size 206856</a:t>
            </a:r>
          </a:p>
          <a:p>
            <a:pPr>
              <a:buFont typeface="Wingdings" pitchFamily="2" charset="2"/>
              <a:buChar char="Ø"/>
            </a:pPr>
            <a:r>
              <a:rPr lang="en-US" sz="2400" dirty="0" smtClean="0">
                <a:latin typeface="Times New Roman" pitchFamily="18" charset="0"/>
                <a:cs typeface="Times New Roman" pitchFamily="18" charset="0"/>
              </a:rPr>
              <a:t>The data taken for analysis is secondary data .</a:t>
            </a:r>
          </a:p>
          <a:p>
            <a:pPr>
              <a:buFont typeface="Wingdings" pitchFamily="2" charset="2"/>
              <a:buChar char="Ø"/>
            </a:pPr>
            <a:r>
              <a:rPr lang="en-US" sz="2400" dirty="0" smtClean="0">
                <a:latin typeface="Times New Roman" pitchFamily="18" charset="0"/>
                <a:cs typeface="Times New Roman" pitchFamily="18" charset="0"/>
              </a:rPr>
              <a:t>Data is of only one specific area, if we study different areas then our results may be different.</a:t>
            </a:r>
          </a:p>
          <a:p>
            <a:pPr>
              <a:buFont typeface="Wingdings" pitchFamily="2" charset="2"/>
              <a:buChar char="Ø"/>
            </a:pPr>
            <a:r>
              <a:rPr lang="en-US" sz="2400" b="1" dirty="0" smtClean="0"/>
              <a:t>FUTURE SCOPE</a:t>
            </a:r>
          </a:p>
          <a:p>
            <a:pPr algn="just">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From this project work we can see that Nutrient </a:t>
            </a:r>
            <a:r>
              <a:rPr lang="en-US" sz="2400" dirty="0" err="1" smtClean="0">
                <a:latin typeface="Times New Roman" pitchFamily="18" charset="0"/>
                <a:cs typeface="Times New Roman" pitchFamily="18" charset="0"/>
              </a:rPr>
              <a:t>Fat_g</a:t>
            </a:r>
            <a:r>
              <a:rPr lang="en-US" sz="2400" dirty="0" smtClean="0">
                <a:latin typeface="Times New Roman" pitchFamily="18" charset="0"/>
                <a:cs typeface="Times New Roman" pitchFamily="18" charset="0"/>
              </a:rPr>
              <a:t> is most important variable to increase the amount of </a:t>
            </a:r>
            <a:r>
              <a:rPr lang="en-US" sz="2400" dirty="0" err="1" smtClean="0">
                <a:latin typeface="Times New Roman" pitchFamily="18" charset="0"/>
                <a:cs typeface="Times New Roman" pitchFamily="18" charset="0"/>
              </a:rPr>
              <a:t>Energy_kcal</a:t>
            </a:r>
            <a:r>
              <a:rPr lang="en-US" sz="2400" dirty="0" smtClean="0">
                <a:latin typeface="Times New Roman" pitchFamily="18" charset="0"/>
                <a:cs typeface="Times New Roman" pitchFamily="18" charset="0"/>
              </a:rPr>
              <a:t>, and oily products gives us more amount of </a:t>
            </a:r>
            <a:r>
              <a:rPr lang="en-US" sz="2400" dirty="0" err="1" smtClean="0">
                <a:latin typeface="Times New Roman" pitchFamily="18" charset="0"/>
                <a:cs typeface="Times New Roman" pitchFamily="18" charset="0"/>
              </a:rPr>
              <a:t>Fat_g</a:t>
            </a:r>
            <a:r>
              <a:rPr lang="en-US" sz="2400" dirty="0" smtClean="0">
                <a:latin typeface="Times New Roman" pitchFamily="18" charset="0"/>
                <a:cs typeface="Times New Roman" pitchFamily="18" charset="0"/>
              </a:rPr>
              <a:t> .Also food group Beef Products contains more amount of protein and Fats and oils contains more amount of </a:t>
            </a:r>
            <a:r>
              <a:rPr lang="en-US" sz="2400" dirty="0" err="1" smtClean="0">
                <a:latin typeface="Times New Roman" pitchFamily="18" charset="0"/>
                <a:cs typeface="Times New Roman" pitchFamily="18" charset="0"/>
              </a:rPr>
              <a:t>Energy_kcal</a:t>
            </a:r>
            <a:r>
              <a:rPr lang="en-US" sz="2400" dirty="0" smtClean="0">
                <a:latin typeface="Times New Roman" pitchFamily="18" charset="0"/>
                <a:cs typeface="Times New Roman" pitchFamily="18" charset="0"/>
              </a:rPr>
              <a:t>. So if we include this type of food products in our daily diet that can help us to maintain our health good. Also here we can also have the information about which food group contain which type of Nutrient that helps us in daily diet.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62054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ee the source image"/>
          <p:cNvPicPr>
            <a:picLocks noChangeAspect="1" noChangeArrowheads="1"/>
          </p:cNvPicPr>
          <p:nvPr/>
        </p:nvPicPr>
        <p:blipFill>
          <a:blip r:embed="rId2"/>
          <a:srcRect/>
          <a:stretch>
            <a:fillRect/>
          </a:stretch>
        </p:blipFill>
        <p:spPr bwMode="auto">
          <a:xfrm>
            <a:off x="1123407" y="248194"/>
            <a:ext cx="9810204" cy="620485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9D3CB-675C-4CCA-8E2D-13A4F93791F2}"/>
              </a:ext>
            </a:extLst>
          </p:cNvPr>
          <p:cNvSpPr>
            <a:spLocks noGrp="1"/>
          </p:cNvSpPr>
          <p:nvPr>
            <p:ph type="title"/>
          </p:nvPr>
        </p:nvSpPr>
        <p:spPr>
          <a:xfrm>
            <a:off x="1731148" y="0"/>
            <a:ext cx="9773467" cy="946778"/>
          </a:xfrm>
        </p:spPr>
        <p:txBody>
          <a:bodyPr>
            <a:normAutofit fontScale="90000"/>
          </a:bodyPr>
          <a:lstStyle/>
          <a:p>
            <a:pPr algn="ctr"/>
            <a:r>
              <a:rPr lang="en-US" sz="6600" b="1" dirty="0" smtClean="0">
                <a:solidFill>
                  <a:srgbClr val="002060"/>
                </a:solidFill>
                <a:latin typeface="Times New Roman" panose="02020603050405020304" pitchFamily="18" charset="0"/>
                <a:cs typeface="Times New Roman" panose="02020603050405020304" pitchFamily="18" charset="0"/>
              </a:rPr>
              <a:t/>
            </a:r>
            <a:br>
              <a:rPr lang="en-US" sz="6600" b="1" dirty="0" smtClean="0">
                <a:solidFill>
                  <a:srgbClr val="002060"/>
                </a:solidFill>
                <a:latin typeface="Times New Roman" panose="02020603050405020304" pitchFamily="18" charset="0"/>
                <a:cs typeface="Times New Roman" panose="02020603050405020304" pitchFamily="18" charset="0"/>
              </a:rPr>
            </a:br>
            <a:endParaRPr lang="en-IN" sz="6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164A138-E2AF-4D6E-B118-CC2BD8D9D275}"/>
              </a:ext>
            </a:extLst>
          </p:cNvPr>
          <p:cNvSpPr>
            <a:spLocks noGrp="1"/>
          </p:cNvSpPr>
          <p:nvPr>
            <p:ph sz="quarter" idx="1"/>
          </p:nvPr>
        </p:nvSpPr>
        <p:spPr>
          <a:xfrm>
            <a:off x="470263" y="0"/>
            <a:ext cx="11390811" cy="6608190"/>
          </a:xfrm>
        </p:spPr>
        <p:txBody>
          <a:bodyPr>
            <a:noAutofit/>
          </a:bodyPr>
          <a:lstStyle/>
          <a:p>
            <a:pPr algn="ctr">
              <a:buNone/>
            </a:pPr>
            <a:r>
              <a:rPr lang="en-IN" sz="3600" b="1" dirty="0" smtClean="0">
                <a:solidFill>
                  <a:srgbClr val="002060"/>
                </a:solidFill>
                <a:latin typeface="Times New Roman" pitchFamily="18" charset="0"/>
                <a:cs typeface="Times New Roman" pitchFamily="18" charset="0"/>
              </a:rPr>
              <a:t>Introduction</a:t>
            </a:r>
          </a:p>
          <a:p>
            <a:pPr lvl="0"/>
            <a:r>
              <a:rPr lang="en-IN" sz="2000" dirty="0" smtClean="0">
                <a:latin typeface="Times New Roman" pitchFamily="18" charset="0"/>
                <a:cs typeface="Times New Roman" pitchFamily="18" charset="0"/>
              </a:rPr>
              <a:t>Here, variable Energy is depend on different nutrients also on different food groups.</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Good nutrition is fundamental for good health and the prevention, treatment and management of the disease.</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 Healthy nutrients means eating a variety of foods that gives you the nutrients need to maintain your health, feel good, and have energy. </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Eating a variety of fruits and vegetables provide different nutrients.</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Different types of food groups have different amount of vitamins, proteins, </a:t>
            </a:r>
            <a:r>
              <a:rPr lang="en-IN" sz="2000" dirty="0" err="1" smtClean="0">
                <a:latin typeface="Times New Roman" pitchFamily="18" charset="0"/>
                <a:cs typeface="Times New Roman" pitchFamily="18" charset="0"/>
              </a:rPr>
              <a:t>folate</a:t>
            </a:r>
            <a:r>
              <a:rPr lang="en-IN" sz="2000" dirty="0" smtClean="0">
                <a:latin typeface="Times New Roman" pitchFamily="18" charset="0"/>
                <a:cs typeface="Times New Roman" pitchFamily="18" charset="0"/>
              </a:rPr>
              <a:t>, zinc, copper etc. and our energy intake is depend on that different types of nutrition.</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If the quantity of that nutritional contains change amount of energy also change.</a:t>
            </a:r>
          </a:p>
          <a:p>
            <a:pPr lvl="0">
              <a:buFont typeface="Wingdings" pitchFamily="2" charset="2"/>
              <a:buChar char="Ø"/>
            </a:pPr>
            <a:r>
              <a:rPr lang="en-US" sz="2000" b="1" dirty="0" smtClean="0">
                <a:latin typeface="Times New Roman" pitchFamily="18" charset="0"/>
                <a:cs typeface="Times New Roman" pitchFamily="18" charset="0"/>
              </a:rPr>
              <a:t>Data Description:</a:t>
            </a:r>
          </a:p>
          <a:p>
            <a:pPr lvl="0">
              <a:buFont typeface="Arial" pitchFamily="34" charset="0"/>
              <a:buChar char="•"/>
            </a:pPr>
            <a:r>
              <a:rPr lang="en-US" sz="2000" b="1" dirty="0" smtClean="0">
                <a:latin typeface="Times New Roman" pitchFamily="18" charset="0"/>
                <a:cs typeface="Times New Roman" pitchFamily="18" charset="0"/>
              </a:rPr>
              <a:t>Variables:</a:t>
            </a:r>
            <a:r>
              <a:rPr lang="en-US" sz="2000" dirty="0" smtClean="0">
                <a:latin typeface="Times New Roman" pitchFamily="18" charset="0"/>
                <a:cs typeface="Times New Roman" pitchFamily="18" charset="0"/>
              </a:rPr>
              <a:t> Energy , Food Group, </a:t>
            </a:r>
            <a:r>
              <a:rPr lang="en-IN" sz="2000" dirty="0" smtClean="0">
                <a:latin typeface="Times New Roman" pitchFamily="18" charset="0"/>
                <a:cs typeface="Times New Roman" pitchFamily="18" charset="0"/>
              </a:rPr>
              <a:t>Protein , Fat , Carbohydrate, Sugar </a:t>
            </a:r>
            <a:r>
              <a:rPr lang="en-IN" sz="2000" dirty="0" err="1" smtClean="0">
                <a:latin typeface="Times New Roman" pitchFamily="18" charset="0"/>
                <a:cs typeface="Times New Roman" pitchFamily="18" charset="0"/>
              </a:rPr>
              <a:t>Fiber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VitaminA</a:t>
            </a:r>
            <a:r>
              <a:rPr lang="en-IN" sz="2000" dirty="0" smtClean="0">
                <a:latin typeface="Times New Roman" pitchFamily="18" charset="0"/>
                <a:cs typeface="Times New Roman" pitchFamily="18" charset="0"/>
              </a:rPr>
              <a:t> , Vitamin B6, Vitamin B12, Vitamin C ,Vitamin E, </a:t>
            </a:r>
            <a:r>
              <a:rPr lang="en-IN" sz="2000" dirty="0" err="1" smtClean="0">
                <a:latin typeface="Times New Roman" pitchFamily="18" charset="0"/>
                <a:cs typeface="Times New Roman" pitchFamily="18" charset="0"/>
              </a:rPr>
              <a:t>Folate</a:t>
            </a:r>
            <a:r>
              <a:rPr lang="en-IN" sz="2000" dirty="0" smtClean="0">
                <a:latin typeface="Times New Roman" pitchFamily="18" charset="0"/>
                <a:cs typeface="Times New Roman" pitchFamily="18" charset="0"/>
              </a:rPr>
              <a:t>, Niacin , Zinc ,Riboflavin, </a:t>
            </a:r>
            <a:r>
              <a:rPr lang="en-IN" sz="2000" dirty="0" err="1" smtClean="0">
                <a:latin typeface="Times New Roman" pitchFamily="18" charset="0"/>
                <a:cs typeface="Times New Roman" pitchFamily="18" charset="0"/>
              </a:rPr>
              <a:t>Thiamin</a:t>
            </a:r>
            <a:r>
              <a:rPr lang="en-IN" sz="2000" dirty="0" smtClean="0">
                <a:latin typeface="Times New Roman" pitchFamily="18" charset="0"/>
                <a:cs typeface="Times New Roman" pitchFamily="18" charset="0"/>
              </a:rPr>
              <a:t> , Calcium, Copper, Iron ,Magnesium, Manganese, Phosphorus, Selenium.</a:t>
            </a:r>
            <a:endParaRPr lang="en-US" sz="2000" dirty="0" smtClean="0">
              <a:latin typeface="Times New Roman" pitchFamily="18" charset="0"/>
              <a:cs typeface="Times New Roman" pitchFamily="18" charset="0"/>
            </a:endParaRPr>
          </a:p>
          <a:p>
            <a:pPr lvl="0"/>
            <a:r>
              <a:rPr lang="en-IN" sz="2000" b="1" dirty="0" smtClean="0">
                <a:latin typeface="Times New Roman" pitchFamily="18" charset="0"/>
                <a:cs typeface="Times New Roman" pitchFamily="18" charset="0"/>
              </a:rPr>
              <a:t>Food Groups :</a:t>
            </a:r>
            <a:r>
              <a:rPr lang="en-IN" sz="2000" dirty="0" smtClean="0">
                <a:latin typeface="Times New Roman" pitchFamily="18" charset="0"/>
                <a:cs typeface="Times New Roman" pitchFamily="18" charset="0"/>
              </a:rPr>
              <a:t>American India/Alaska Native foods, Baby foods, Baked Products, Beef products, Beverages, Breakfast Cereals, Cereal Grains and Pasta, Dairy and Egg products, Fruits and fruits juices, Lamb, veal, and game products, Legumes and legumes products, Meals Entrees and side dishes, Nut and Seed products, Pork Products, Poultry Products, Restaurant foods, Sausages and Luncheon Meats , </a:t>
            </a:r>
            <a:r>
              <a:rPr lang="en-IN" sz="2000" dirty="0" err="1" smtClean="0">
                <a:latin typeface="Times New Roman" pitchFamily="18" charset="0"/>
                <a:cs typeface="Times New Roman" pitchFamily="18" charset="0"/>
              </a:rPr>
              <a:t>Snacks,soups</a:t>
            </a:r>
            <a:r>
              <a:rPr lang="en-IN" sz="2000" dirty="0" smtClean="0">
                <a:latin typeface="Times New Roman" pitchFamily="18" charset="0"/>
                <a:cs typeface="Times New Roman" pitchFamily="18" charset="0"/>
              </a:rPr>
              <a:t>, Sauces and gravies, Spices and </a:t>
            </a:r>
            <a:r>
              <a:rPr lang="en-IN" sz="2000" dirty="0" err="1" smtClean="0">
                <a:latin typeface="Times New Roman" pitchFamily="18" charset="0"/>
                <a:cs typeface="Times New Roman" pitchFamily="18" charset="0"/>
              </a:rPr>
              <a:t>herbs,Sweets</a:t>
            </a:r>
            <a:r>
              <a:rPr lang="en-IN" sz="2000" dirty="0" smtClean="0">
                <a:latin typeface="Times New Roman" pitchFamily="18" charset="0"/>
                <a:cs typeface="Times New Roman" pitchFamily="18" charset="0"/>
              </a:rPr>
              <a:t>, Vegetables and Vegetable products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p>
          <a:p>
            <a:pPr lvl="0"/>
            <a:endParaRPr lang="en-US" sz="2000" dirty="0" smtClean="0">
              <a:latin typeface="Times New Roman" pitchFamily="18" charset="0"/>
              <a:cs typeface="Times New Roman" pitchFamily="18" charset="0"/>
            </a:endParaRPr>
          </a:p>
          <a:p>
            <a:pPr algn="ctr">
              <a:buNone/>
            </a:pPr>
            <a:endParaRPr lang="en-IN" sz="4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408979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F017B-7D67-4BF2-BB6A-84C7CCB99B80}"/>
              </a:ext>
            </a:extLst>
          </p:cNvPr>
          <p:cNvSpPr>
            <a:spLocks noGrp="1"/>
          </p:cNvSpPr>
          <p:nvPr>
            <p:ph type="title"/>
          </p:nvPr>
        </p:nvSpPr>
        <p:spPr>
          <a:xfrm>
            <a:off x="2403836" y="177554"/>
            <a:ext cx="9100779" cy="781235"/>
          </a:xfrm>
        </p:spPr>
        <p:txBody>
          <a:bodyPr>
            <a:normAutofit fontScale="90000"/>
          </a:bodyPr>
          <a:lstStyle/>
          <a:p>
            <a:r>
              <a:rPr lang="en-IN" sz="3100" b="1" dirty="0">
                <a:solidFill>
                  <a:srgbClr val="002060"/>
                </a:solidFill>
                <a:latin typeface="Times New Roman" panose="02020603050405020304" pitchFamily="18" charset="0"/>
                <a:cs typeface="Times New Roman" panose="02020603050405020304" pitchFamily="18" charset="0"/>
              </a:rPr>
              <a:t>Reference values </a:t>
            </a:r>
            <a:r>
              <a:rPr lang="en-IN" sz="2200" dirty="0">
                <a:latin typeface="Times New Roman" panose="02020603050405020304" pitchFamily="18" charset="0"/>
                <a:cs typeface="Times New Roman" panose="02020603050405020304" pitchFamily="18" charset="0"/>
              </a:rPr>
              <a:t/>
            </a:r>
            <a:br>
              <a:rPr lang="en-IN" sz="2200" dirty="0">
                <a:latin typeface="Times New Roman" panose="02020603050405020304" pitchFamily="18" charset="0"/>
                <a:cs typeface="Times New Roman" panose="02020603050405020304" pitchFamily="18" charset="0"/>
              </a:rPr>
            </a:br>
            <a:r>
              <a:rPr lang="en-US" sz="2700" b="1" dirty="0">
                <a:solidFill>
                  <a:srgbClr val="002060"/>
                </a:solidFill>
                <a:latin typeface="Times New Roman" panose="02020603050405020304" pitchFamily="18" charset="0"/>
                <a:cs typeface="Times New Roman" panose="02020603050405020304" pitchFamily="18" charset="0"/>
              </a:rPr>
              <a:t>Men</a:t>
            </a:r>
            <a:endParaRPr lang="en-IN" sz="27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xmlns="" id="{D046CDFE-3E3B-4A56-92D9-E713E0ADB419}"/>
              </a:ext>
            </a:extLst>
          </p:cNvPr>
          <p:cNvGraphicFramePr>
            <a:graphicFrameLocks noGrp="1"/>
          </p:cNvGraphicFramePr>
          <p:nvPr>
            <p:ph sz="quarter" idx="1"/>
            <p:extLst>
              <p:ext uri="{D42A27DB-BD31-4B8C-83A1-F6EECF244321}">
                <p14:modId xmlns:p14="http://schemas.microsoft.com/office/powerpoint/2010/main" xmlns="" val="2837155162"/>
              </p:ext>
            </p:extLst>
          </p:nvPr>
        </p:nvGraphicFramePr>
        <p:xfrm>
          <a:off x="2403837" y="1018095"/>
          <a:ext cx="8173039" cy="5476968"/>
        </p:xfrm>
        <a:graphic>
          <a:graphicData uri="http://schemas.openxmlformats.org/drawingml/2006/table">
            <a:tbl>
              <a:tblPr firstRow="1" firstCol="1" bandRow="1">
                <a:tableStyleId>{5C22544A-7EE6-4342-B048-85BDC9FD1C3A}</a:tableStyleId>
              </a:tblPr>
              <a:tblGrid>
                <a:gridCol w="1743207">
                  <a:extLst>
                    <a:ext uri="{9D8B030D-6E8A-4147-A177-3AD203B41FA5}">
                      <a16:colId xmlns:a16="http://schemas.microsoft.com/office/drawing/2014/main" xmlns="" val="3470265022"/>
                    </a:ext>
                  </a:extLst>
                </a:gridCol>
                <a:gridCol w="1284516">
                  <a:extLst>
                    <a:ext uri="{9D8B030D-6E8A-4147-A177-3AD203B41FA5}">
                      <a16:colId xmlns:a16="http://schemas.microsoft.com/office/drawing/2014/main" xmlns="" val="1770780135"/>
                    </a:ext>
                  </a:extLst>
                </a:gridCol>
                <a:gridCol w="1286329">
                  <a:extLst>
                    <a:ext uri="{9D8B030D-6E8A-4147-A177-3AD203B41FA5}">
                      <a16:colId xmlns:a16="http://schemas.microsoft.com/office/drawing/2014/main" xmlns="" val="55456876"/>
                    </a:ext>
                  </a:extLst>
                </a:gridCol>
                <a:gridCol w="1286329">
                  <a:extLst>
                    <a:ext uri="{9D8B030D-6E8A-4147-A177-3AD203B41FA5}">
                      <a16:colId xmlns:a16="http://schemas.microsoft.com/office/drawing/2014/main" xmlns="" val="1871061236"/>
                    </a:ext>
                  </a:extLst>
                </a:gridCol>
                <a:gridCol w="1286329">
                  <a:extLst>
                    <a:ext uri="{9D8B030D-6E8A-4147-A177-3AD203B41FA5}">
                      <a16:colId xmlns:a16="http://schemas.microsoft.com/office/drawing/2014/main" xmlns="" val="2322792669"/>
                    </a:ext>
                  </a:extLst>
                </a:gridCol>
                <a:gridCol w="1286329">
                  <a:extLst>
                    <a:ext uri="{9D8B030D-6E8A-4147-A177-3AD203B41FA5}">
                      <a16:colId xmlns:a16="http://schemas.microsoft.com/office/drawing/2014/main" xmlns="" val="4017129698"/>
                    </a:ext>
                  </a:extLst>
                </a:gridCol>
              </a:tblGrid>
              <a:tr h="304276">
                <a:tc>
                  <a:txBody>
                    <a:bodyPr/>
                    <a:lstStyle/>
                    <a:p>
                      <a:pPr algn="just">
                        <a:lnSpc>
                          <a:spcPct val="107000"/>
                        </a:lnSpc>
                        <a:spcAft>
                          <a:spcPts val="0"/>
                        </a:spcAft>
                      </a:pPr>
                      <a:r>
                        <a:rPr lang="en-IN" sz="12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11-14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19-24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5968436"/>
                  </a:ext>
                </a:extLst>
              </a:tr>
              <a:tr h="304276">
                <a:tc>
                  <a:txBody>
                    <a:bodyPr/>
                    <a:lstStyle/>
                    <a:p>
                      <a:pPr algn="just">
                        <a:lnSpc>
                          <a:spcPct val="107000"/>
                        </a:lnSpc>
                        <a:spcAft>
                          <a:spcPts val="0"/>
                        </a:spcAft>
                      </a:pPr>
                      <a:r>
                        <a:rPr lang="en-IN" sz="1200">
                          <a:effectLst/>
                        </a:rPr>
                        <a:t>Protein(g)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25298402"/>
                  </a:ext>
                </a:extLst>
              </a:tr>
              <a:tr h="304276">
                <a:tc>
                  <a:txBody>
                    <a:bodyPr/>
                    <a:lstStyle/>
                    <a:p>
                      <a:pPr algn="just">
                        <a:lnSpc>
                          <a:spcPct val="107000"/>
                        </a:lnSpc>
                        <a:spcAft>
                          <a:spcPts val="0"/>
                        </a:spcAft>
                      </a:pPr>
                      <a:r>
                        <a:rPr lang="en-IN" sz="1200">
                          <a:effectLst/>
                        </a:rPr>
                        <a:t>VitaminA(ug)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87189169"/>
                  </a:ext>
                </a:extLst>
              </a:tr>
              <a:tr h="304276">
                <a:tc>
                  <a:txBody>
                    <a:bodyPr/>
                    <a:lstStyle/>
                    <a:p>
                      <a:pPr algn="just">
                        <a:lnSpc>
                          <a:spcPct val="107000"/>
                        </a:lnSpc>
                        <a:spcAft>
                          <a:spcPts val="0"/>
                        </a:spcAft>
                      </a:pPr>
                      <a:r>
                        <a:rPr lang="en-IN" sz="1200">
                          <a:effectLst/>
                        </a:rPr>
                        <a:t>VitaminB6(ug)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68142021"/>
                  </a:ext>
                </a:extLst>
              </a:tr>
              <a:tr h="304276">
                <a:tc>
                  <a:txBody>
                    <a:bodyPr/>
                    <a:lstStyle/>
                    <a:p>
                      <a:pPr algn="just">
                        <a:lnSpc>
                          <a:spcPct val="107000"/>
                        </a:lnSpc>
                        <a:spcAft>
                          <a:spcPts val="0"/>
                        </a:spcAft>
                      </a:pPr>
                      <a:r>
                        <a:rPr lang="en-IN" sz="1200">
                          <a:effectLst/>
                        </a:rPr>
                        <a:t>VitaminB12(mg)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83585861"/>
                  </a:ext>
                </a:extLst>
              </a:tr>
              <a:tr h="304276">
                <a:tc>
                  <a:txBody>
                    <a:bodyPr/>
                    <a:lstStyle/>
                    <a:p>
                      <a:pPr algn="just">
                        <a:lnSpc>
                          <a:spcPct val="107000"/>
                        </a:lnSpc>
                        <a:spcAft>
                          <a:spcPts val="0"/>
                        </a:spcAft>
                      </a:pPr>
                      <a:r>
                        <a:rPr lang="en-IN" sz="1200">
                          <a:effectLst/>
                        </a:rPr>
                        <a:t>Vitamin C(mg)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54149694"/>
                  </a:ext>
                </a:extLst>
              </a:tr>
              <a:tr h="304276">
                <a:tc>
                  <a:txBody>
                    <a:bodyPr/>
                    <a:lstStyle/>
                    <a:p>
                      <a:pPr algn="just">
                        <a:lnSpc>
                          <a:spcPct val="107000"/>
                        </a:lnSpc>
                        <a:spcAft>
                          <a:spcPts val="0"/>
                        </a:spcAft>
                      </a:pPr>
                      <a:r>
                        <a:rPr lang="en-IN" sz="1200">
                          <a:effectLst/>
                        </a:rPr>
                        <a:t>Folate(ug)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97678054"/>
                  </a:ext>
                </a:extLst>
              </a:tr>
              <a:tr h="304276">
                <a:tc>
                  <a:txBody>
                    <a:bodyPr/>
                    <a:lstStyle/>
                    <a:p>
                      <a:pPr algn="just">
                        <a:lnSpc>
                          <a:spcPct val="107000"/>
                        </a:lnSpc>
                        <a:spcAft>
                          <a:spcPts val="0"/>
                        </a:spcAft>
                      </a:pPr>
                      <a:r>
                        <a:rPr lang="en-IN" sz="1200">
                          <a:effectLst/>
                        </a:rPr>
                        <a:t>Niacin(mg)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74748213"/>
                  </a:ext>
                </a:extLst>
              </a:tr>
              <a:tr h="304276">
                <a:tc>
                  <a:txBody>
                    <a:bodyPr/>
                    <a:lstStyle/>
                    <a:p>
                      <a:pPr algn="just">
                        <a:lnSpc>
                          <a:spcPct val="107000"/>
                        </a:lnSpc>
                        <a:spcAft>
                          <a:spcPts val="0"/>
                        </a:spcAft>
                      </a:pPr>
                      <a:r>
                        <a:rPr lang="en-IN" sz="1200">
                          <a:effectLst/>
                        </a:rPr>
                        <a:t>Riboflavin(mg)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67505102"/>
                  </a:ext>
                </a:extLst>
              </a:tr>
              <a:tr h="304276">
                <a:tc>
                  <a:txBody>
                    <a:bodyPr/>
                    <a:lstStyle/>
                    <a:p>
                      <a:pPr algn="just">
                        <a:lnSpc>
                          <a:spcPct val="107000"/>
                        </a:lnSpc>
                        <a:spcAft>
                          <a:spcPts val="0"/>
                        </a:spcAft>
                      </a:pPr>
                      <a:r>
                        <a:rPr lang="en-IN" sz="1200" err="1">
                          <a:effectLst/>
                        </a:rPr>
                        <a:t>Thiamin</a:t>
                      </a:r>
                      <a:r>
                        <a:rPr lang="en-IN" sz="1200">
                          <a:effectLst/>
                        </a:rPr>
                        <a:t>(mg)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7729725"/>
                  </a:ext>
                </a:extLst>
              </a:tr>
              <a:tr h="304276">
                <a:tc>
                  <a:txBody>
                    <a:bodyPr/>
                    <a:lstStyle/>
                    <a:p>
                      <a:pPr algn="just">
                        <a:lnSpc>
                          <a:spcPct val="107000"/>
                        </a:lnSpc>
                        <a:spcAft>
                          <a:spcPts val="0"/>
                        </a:spcAft>
                      </a:pPr>
                      <a:r>
                        <a:rPr lang="en-IN" sz="1200">
                          <a:effectLst/>
                        </a:rPr>
                        <a:t>Calcium(mg)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92853922"/>
                  </a:ext>
                </a:extLst>
              </a:tr>
              <a:tr h="304276">
                <a:tc>
                  <a:txBody>
                    <a:bodyPr/>
                    <a:lstStyle/>
                    <a:p>
                      <a:pPr algn="just">
                        <a:lnSpc>
                          <a:spcPct val="107000"/>
                        </a:lnSpc>
                        <a:spcAft>
                          <a:spcPts val="0"/>
                        </a:spcAft>
                      </a:pPr>
                      <a:r>
                        <a:rPr lang="en-IN" sz="1200">
                          <a:effectLst/>
                        </a:rPr>
                        <a:t>Iron(mg)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43606007"/>
                  </a:ext>
                </a:extLst>
              </a:tr>
              <a:tr h="304276">
                <a:tc>
                  <a:txBody>
                    <a:bodyPr/>
                    <a:lstStyle/>
                    <a:p>
                      <a:pPr algn="just">
                        <a:lnSpc>
                          <a:spcPct val="107000"/>
                        </a:lnSpc>
                        <a:spcAft>
                          <a:spcPts val="0"/>
                        </a:spcAft>
                      </a:pPr>
                      <a:r>
                        <a:rPr lang="en-IN" sz="1200">
                          <a:effectLst/>
                        </a:rPr>
                        <a:t>Magnesium(mg)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350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5213855"/>
                  </a:ext>
                </a:extLst>
              </a:tr>
              <a:tr h="304276">
                <a:tc>
                  <a:txBody>
                    <a:bodyPr/>
                    <a:lstStyle/>
                    <a:p>
                      <a:pPr algn="just">
                        <a:lnSpc>
                          <a:spcPct val="107000"/>
                        </a:lnSpc>
                        <a:spcAft>
                          <a:spcPts val="0"/>
                        </a:spcAft>
                      </a:pPr>
                      <a:r>
                        <a:rPr lang="en-IN" sz="1200">
                          <a:effectLst/>
                        </a:rPr>
                        <a:t>Phosphorous(mg)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46418558"/>
                  </a:ext>
                </a:extLst>
              </a:tr>
              <a:tr h="304276">
                <a:tc>
                  <a:txBody>
                    <a:bodyPr/>
                    <a:lstStyle/>
                    <a:p>
                      <a:pPr algn="just">
                        <a:lnSpc>
                          <a:spcPct val="107000"/>
                        </a:lnSpc>
                        <a:spcAft>
                          <a:spcPts val="0"/>
                        </a:spcAft>
                      </a:pPr>
                      <a:r>
                        <a:rPr lang="en-IN" sz="1200">
                          <a:effectLst/>
                        </a:rPr>
                        <a:t>Selenium(ug)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20360446"/>
                  </a:ext>
                </a:extLst>
              </a:tr>
              <a:tr h="304276">
                <a:tc>
                  <a:txBody>
                    <a:bodyPr/>
                    <a:lstStyle/>
                    <a:p>
                      <a:pPr algn="just">
                        <a:lnSpc>
                          <a:spcPct val="107000"/>
                        </a:lnSpc>
                        <a:spcAft>
                          <a:spcPts val="0"/>
                        </a:spcAft>
                      </a:pPr>
                      <a:r>
                        <a:rPr lang="en-IN" sz="1200">
                          <a:effectLst/>
                        </a:rPr>
                        <a:t>Zinc(ug)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5373782"/>
                  </a:ext>
                </a:extLst>
              </a:tr>
              <a:tr h="304276">
                <a:tc>
                  <a:txBody>
                    <a:bodyPr/>
                    <a:lstStyle/>
                    <a:p>
                      <a:pPr algn="just">
                        <a:lnSpc>
                          <a:spcPct val="107000"/>
                        </a:lnSpc>
                        <a:spcAft>
                          <a:spcPts val="0"/>
                        </a:spcAft>
                      </a:pPr>
                      <a:r>
                        <a:rPr lang="en-IN" sz="1200">
                          <a:effectLst/>
                        </a:rPr>
                        <a:t>Sugar(gm)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just">
                        <a:lnSpc>
                          <a:spcPct val="107000"/>
                        </a:lnSpc>
                        <a:spcAft>
                          <a:spcPts val="0"/>
                        </a:spcAft>
                      </a:pPr>
                      <a:r>
                        <a:rPr lang="en-IN" sz="1200">
                          <a:effectLst/>
                        </a:rPr>
                        <a:t>37.5 /day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270767962"/>
                  </a:ext>
                </a:extLst>
              </a:tr>
              <a:tr h="304276">
                <a:tc>
                  <a:txBody>
                    <a:bodyPr/>
                    <a:lstStyle/>
                    <a:p>
                      <a:pPr algn="just">
                        <a:lnSpc>
                          <a:spcPct val="107000"/>
                        </a:lnSpc>
                        <a:spcAft>
                          <a:spcPts val="0"/>
                        </a:spcAft>
                      </a:pPr>
                      <a:r>
                        <a:rPr lang="en-IN" sz="1200" dirty="0">
                          <a:effectLst/>
                        </a:rPr>
                        <a:t>Fiber(gm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just">
                        <a:lnSpc>
                          <a:spcPct val="107000"/>
                        </a:lnSpc>
                        <a:spcAft>
                          <a:spcPts val="0"/>
                        </a:spcAft>
                      </a:pPr>
                      <a:r>
                        <a:rPr lang="en-IN" sz="1200" dirty="0">
                          <a:effectLst/>
                        </a:rPr>
                        <a:t>30 to  38/day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776295372"/>
                  </a:ext>
                </a:extLst>
              </a:tr>
            </a:tbl>
          </a:graphicData>
        </a:graphic>
      </p:graphicFrame>
    </p:spTree>
    <p:extLst>
      <p:ext uri="{BB962C8B-B14F-4D97-AF65-F5344CB8AC3E}">
        <p14:creationId xmlns:p14="http://schemas.microsoft.com/office/powerpoint/2010/main" xmlns="" val="177019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4779D-86F4-41D6-B414-E9CDBEBFE00D}"/>
              </a:ext>
            </a:extLst>
          </p:cNvPr>
          <p:cNvSpPr>
            <a:spLocks noGrp="1"/>
          </p:cNvSpPr>
          <p:nvPr>
            <p:ph type="title"/>
          </p:nvPr>
        </p:nvSpPr>
        <p:spPr>
          <a:xfrm>
            <a:off x="2139885" y="457200"/>
            <a:ext cx="9364728" cy="576071"/>
          </a:xfrm>
        </p:spPr>
        <p:txBody>
          <a:bodyPr>
            <a:normAutofit/>
          </a:bodyPr>
          <a:lstStyle/>
          <a:p>
            <a:r>
              <a:rPr lang="en-US" sz="2400" b="1" dirty="0">
                <a:solidFill>
                  <a:srgbClr val="002060"/>
                </a:solidFill>
                <a:latin typeface="Times New Roman" panose="02020603050405020304" pitchFamily="18" charset="0"/>
                <a:cs typeface="Times New Roman" panose="02020603050405020304" pitchFamily="18" charset="0"/>
              </a:rPr>
              <a:t>Women</a:t>
            </a:r>
            <a:endParaRPr lang="en-IN"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2BC9C91A-861E-4FEA-A38A-8CDB1C8403E3}"/>
              </a:ext>
            </a:extLst>
          </p:cNvPr>
          <p:cNvGraphicFramePr>
            <a:graphicFrameLocks noGrp="1"/>
          </p:cNvGraphicFramePr>
          <p:nvPr>
            <p:ph sz="quarter" idx="1"/>
            <p:extLst>
              <p:ext uri="{D42A27DB-BD31-4B8C-83A1-F6EECF244321}">
                <p14:modId xmlns:p14="http://schemas.microsoft.com/office/powerpoint/2010/main" xmlns="" val="1882846190"/>
              </p:ext>
            </p:extLst>
          </p:nvPr>
        </p:nvGraphicFramePr>
        <p:xfrm>
          <a:off x="2139887" y="867265"/>
          <a:ext cx="8700944" cy="5448690"/>
        </p:xfrm>
        <a:graphic>
          <a:graphicData uri="http://schemas.openxmlformats.org/drawingml/2006/table">
            <a:tbl>
              <a:tblPr firstRow="1" firstCol="1" bandRow="1">
                <a:tableStyleId>{5C22544A-7EE6-4342-B048-85BDC9FD1C3A}</a:tableStyleId>
              </a:tblPr>
              <a:tblGrid>
                <a:gridCol w="1855801">
                  <a:extLst>
                    <a:ext uri="{9D8B030D-6E8A-4147-A177-3AD203B41FA5}">
                      <a16:colId xmlns:a16="http://schemas.microsoft.com/office/drawing/2014/main" xmlns="" val="2218870439"/>
                    </a:ext>
                  </a:extLst>
                </a:gridCol>
                <a:gridCol w="1367483">
                  <a:extLst>
                    <a:ext uri="{9D8B030D-6E8A-4147-A177-3AD203B41FA5}">
                      <a16:colId xmlns:a16="http://schemas.microsoft.com/office/drawing/2014/main" xmlns="" val="1099262253"/>
                    </a:ext>
                  </a:extLst>
                </a:gridCol>
                <a:gridCol w="1369415">
                  <a:extLst>
                    <a:ext uri="{9D8B030D-6E8A-4147-A177-3AD203B41FA5}">
                      <a16:colId xmlns:a16="http://schemas.microsoft.com/office/drawing/2014/main" xmlns="" val="2412287004"/>
                    </a:ext>
                  </a:extLst>
                </a:gridCol>
                <a:gridCol w="1369415">
                  <a:extLst>
                    <a:ext uri="{9D8B030D-6E8A-4147-A177-3AD203B41FA5}">
                      <a16:colId xmlns:a16="http://schemas.microsoft.com/office/drawing/2014/main" xmlns="" val="1304929584"/>
                    </a:ext>
                  </a:extLst>
                </a:gridCol>
                <a:gridCol w="1369415">
                  <a:extLst>
                    <a:ext uri="{9D8B030D-6E8A-4147-A177-3AD203B41FA5}">
                      <a16:colId xmlns:a16="http://schemas.microsoft.com/office/drawing/2014/main" xmlns="" val="750025605"/>
                    </a:ext>
                  </a:extLst>
                </a:gridCol>
                <a:gridCol w="1369415">
                  <a:extLst>
                    <a:ext uri="{9D8B030D-6E8A-4147-A177-3AD203B41FA5}">
                      <a16:colId xmlns:a16="http://schemas.microsoft.com/office/drawing/2014/main" xmlns="" val="1311004945"/>
                    </a:ext>
                  </a:extLst>
                </a:gridCol>
              </a:tblGrid>
              <a:tr h="302705">
                <a:tc>
                  <a:txBody>
                    <a:bodyPr/>
                    <a:lstStyle/>
                    <a:p>
                      <a:pPr algn="just">
                        <a:lnSpc>
                          <a:spcPct val="107000"/>
                        </a:lnSpc>
                        <a:spcAft>
                          <a:spcPts val="0"/>
                        </a:spcAft>
                      </a:pPr>
                      <a:r>
                        <a:rPr lang="en-IN" sz="1200">
                          <a:effectLst/>
                        </a:rPr>
                        <a:t>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11-14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19-24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25-50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0931151"/>
                  </a:ext>
                </a:extLst>
              </a:tr>
              <a:tr h="302705">
                <a:tc>
                  <a:txBody>
                    <a:bodyPr/>
                    <a:lstStyle/>
                    <a:p>
                      <a:pPr algn="just">
                        <a:lnSpc>
                          <a:spcPct val="107000"/>
                        </a:lnSpc>
                        <a:spcAft>
                          <a:spcPts val="0"/>
                        </a:spcAft>
                      </a:pPr>
                      <a:r>
                        <a:rPr lang="en-IN" sz="1200">
                          <a:effectLst/>
                        </a:rPr>
                        <a:t>Protein(g)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27156204"/>
                  </a:ext>
                </a:extLst>
              </a:tr>
              <a:tr h="302705">
                <a:tc>
                  <a:txBody>
                    <a:bodyPr/>
                    <a:lstStyle/>
                    <a:p>
                      <a:pPr algn="just">
                        <a:lnSpc>
                          <a:spcPct val="107000"/>
                        </a:lnSpc>
                        <a:spcAft>
                          <a:spcPts val="0"/>
                        </a:spcAft>
                      </a:pPr>
                      <a:r>
                        <a:rPr lang="en-IN" sz="1200">
                          <a:effectLst/>
                        </a:rPr>
                        <a:t>VitaminA(ug)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1431513"/>
                  </a:ext>
                </a:extLst>
              </a:tr>
              <a:tr h="302705">
                <a:tc>
                  <a:txBody>
                    <a:bodyPr/>
                    <a:lstStyle/>
                    <a:p>
                      <a:pPr algn="just">
                        <a:lnSpc>
                          <a:spcPct val="107000"/>
                        </a:lnSpc>
                        <a:spcAft>
                          <a:spcPts val="0"/>
                        </a:spcAft>
                      </a:pPr>
                      <a:r>
                        <a:rPr lang="en-IN" sz="1200">
                          <a:effectLst/>
                        </a:rPr>
                        <a:t>VitaminB6(ug)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29665711"/>
                  </a:ext>
                </a:extLst>
              </a:tr>
              <a:tr h="302705">
                <a:tc>
                  <a:txBody>
                    <a:bodyPr/>
                    <a:lstStyle/>
                    <a:p>
                      <a:pPr algn="just">
                        <a:lnSpc>
                          <a:spcPct val="107000"/>
                        </a:lnSpc>
                        <a:spcAft>
                          <a:spcPts val="0"/>
                        </a:spcAft>
                      </a:pPr>
                      <a:r>
                        <a:rPr lang="en-IN" sz="1200">
                          <a:effectLst/>
                        </a:rPr>
                        <a:t>VitaminB12(mg)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67062963"/>
                  </a:ext>
                </a:extLst>
              </a:tr>
              <a:tr h="302705">
                <a:tc>
                  <a:txBody>
                    <a:bodyPr/>
                    <a:lstStyle/>
                    <a:p>
                      <a:pPr algn="just">
                        <a:lnSpc>
                          <a:spcPct val="107000"/>
                        </a:lnSpc>
                        <a:spcAft>
                          <a:spcPts val="0"/>
                        </a:spcAft>
                      </a:pPr>
                      <a:r>
                        <a:rPr lang="en-IN" sz="1200">
                          <a:effectLst/>
                        </a:rPr>
                        <a:t>Vitamin C(mg)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671623501"/>
                  </a:ext>
                </a:extLst>
              </a:tr>
              <a:tr h="302705">
                <a:tc>
                  <a:txBody>
                    <a:bodyPr/>
                    <a:lstStyle/>
                    <a:p>
                      <a:pPr algn="just">
                        <a:lnSpc>
                          <a:spcPct val="107000"/>
                        </a:lnSpc>
                        <a:spcAft>
                          <a:spcPts val="0"/>
                        </a:spcAft>
                      </a:pPr>
                      <a:r>
                        <a:rPr lang="en-IN" sz="1200">
                          <a:effectLst/>
                        </a:rPr>
                        <a:t>Folate(ug)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8450337"/>
                  </a:ext>
                </a:extLst>
              </a:tr>
              <a:tr h="302705">
                <a:tc>
                  <a:txBody>
                    <a:bodyPr/>
                    <a:lstStyle/>
                    <a:p>
                      <a:pPr algn="just">
                        <a:lnSpc>
                          <a:spcPct val="107000"/>
                        </a:lnSpc>
                        <a:spcAft>
                          <a:spcPts val="0"/>
                        </a:spcAft>
                      </a:pPr>
                      <a:r>
                        <a:rPr lang="en-IN" sz="1200">
                          <a:effectLst/>
                        </a:rPr>
                        <a:t>Niacin(mg)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71644598"/>
                  </a:ext>
                </a:extLst>
              </a:tr>
              <a:tr h="302705">
                <a:tc>
                  <a:txBody>
                    <a:bodyPr/>
                    <a:lstStyle/>
                    <a:p>
                      <a:pPr algn="just">
                        <a:lnSpc>
                          <a:spcPct val="107000"/>
                        </a:lnSpc>
                        <a:spcAft>
                          <a:spcPts val="0"/>
                        </a:spcAft>
                      </a:pPr>
                      <a:r>
                        <a:rPr lang="en-IN" sz="1200">
                          <a:effectLst/>
                        </a:rPr>
                        <a:t>Riboflavin(mg)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71715043"/>
                  </a:ext>
                </a:extLst>
              </a:tr>
              <a:tr h="302705">
                <a:tc>
                  <a:txBody>
                    <a:bodyPr/>
                    <a:lstStyle/>
                    <a:p>
                      <a:pPr algn="just">
                        <a:lnSpc>
                          <a:spcPct val="107000"/>
                        </a:lnSpc>
                        <a:spcAft>
                          <a:spcPts val="0"/>
                        </a:spcAft>
                      </a:pPr>
                      <a:r>
                        <a:rPr lang="en-IN" sz="1200">
                          <a:effectLst/>
                        </a:rPr>
                        <a:t>Thiamin(mg)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96294674"/>
                  </a:ext>
                </a:extLst>
              </a:tr>
              <a:tr h="302705">
                <a:tc>
                  <a:txBody>
                    <a:bodyPr/>
                    <a:lstStyle/>
                    <a:p>
                      <a:pPr algn="just">
                        <a:lnSpc>
                          <a:spcPct val="107000"/>
                        </a:lnSpc>
                        <a:spcAft>
                          <a:spcPts val="0"/>
                        </a:spcAft>
                      </a:pPr>
                      <a:r>
                        <a:rPr lang="en-IN" sz="1200">
                          <a:effectLst/>
                        </a:rPr>
                        <a:t>Calcium(mg)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65171201"/>
                  </a:ext>
                </a:extLst>
              </a:tr>
              <a:tr h="302705">
                <a:tc>
                  <a:txBody>
                    <a:bodyPr/>
                    <a:lstStyle/>
                    <a:p>
                      <a:pPr algn="just">
                        <a:lnSpc>
                          <a:spcPct val="107000"/>
                        </a:lnSpc>
                        <a:spcAft>
                          <a:spcPts val="0"/>
                        </a:spcAft>
                      </a:pPr>
                      <a:r>
                        <a:rPr lang="en-IN" sz="1200">
                          <a:effectLst/>
                        </a:rPr>
                        <a:t>Iron(mg)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70517646"/>
                  </a:ext>
                </a:extLst>
              </a:tr>
              <a:tr h="302705">
                <a:tc>
                  <a:txBody>
                    <a:bodyPr/>
                    <a:lstStyle/>
                    <a:p>
                      <a:pPr algn="just">
                        <a:lnSpc>
                          <a:spcPct val="107000"/>
                        </a:lnSpc>
                        <a:spcAft>
                          <a:spcPts val="0"/>
                        </a:spcAft>
                      </a:pPr>
                      <a:r>
                        <a:rPr lang="en-IN" sz="1200">
                          <a:effectLst/>
                        </a:rPr>
                        <a:t>Magnesium(mg)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280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67135872"/>
                  </a:ext>
                </a:extLst>
              </a:tr>
              <a:tr h="302705">
                <a:tc>
                  <a:txBody>
                    <a:bodyPr/>
                    <a:lstStyle/>
                    <a:p>
                      <a:pPr algn="just">
                        <a:lnSpc>
                          <a:spcPct val="107000"/>
                        </a:lnSpc>
                        <a:spcAft>
                          <a:spcPts val="0"/>
                        </a:spcAft>
                      </a:pPr>
                      <a:r>
                        <a:rPr lang="en-IN" sz="1200">
                          <a:effectLst/>
                        </a:rPr>
                        <a:t>Phosphorous(mg)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20229724"/>
                  </a:ext>
                </a:extLst>
              </a:tr>
              <a:tr h="302705">
                <a:tc>
                  <a:txBody>
                    <a:bodyPr/>
                    <a:lstStyle/>
                    <a:p>
                      <a:pPr algn="just">
                        <a:lnSpc>
                          <a:spcPct val="107000"/>
                        </a:lnSpc>
                        <a:spcAft>
                          <a:spcPts val="0"/>
                        </a:spcAft>
                      </a:pPr>
                      <a:r>
                        <a:rPr lang="en-IN" sz="1200">
                          <a:effectLst/>
                        </a:rPr>
                        <a:t>Selenium(ug)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18707182"/>
                  </a:ext>
                </a:extLst>
              </a:tr>
              <a:tr h="302705">
                <a:tc>
                  <a:txBody>
                    <a:bodyPr/>
                    <a:lstStyle/>
                    <a:p>
                      <a:pPr algn="just">
                        <a:lnSpc>
                          <a:spcPct val="107000"/>
                        </a:lnSpc>
                        <a:spcAft>
                          <a:spcPts val="0"/>
                        </a:spcAft>
                      </a:pPr>
                      <a:r>
                        <a:rPr lang="en-IN" sz="1200">
                          <a:effectLst/>
                        </a:rPr>
                        <a:t>Zinc(ug)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2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16464326"/>
                  </a:ext>
                </a:extLst>
              </a:tr>
              <a:tr h="302705">
                <a:tc>
                  <a:txBody>
                    <a:bodyPr/>
                    <a:lstStyle/>
                    <a:p>
                      <a:pPr algn="just">
                        <a:lnSpc>
                          <a:spcPct val="107000"/>
                        </a:lnSpc>
                        <a:spcAft>
                          <a:spcPts val="0"/>
                        </a:spcAft>
                      </a:pPr>
                      <a:r>
                        <a:rPr lang="en-IN" sz="1200">
                          <a:effectLst/>
                        </a:rPr>
                        <a:t>Sugar(gm)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just">
                        <a:lnSpc>
                          <a:spcPct val="107000"/>
                        </a:lnSpc>
                        <a:spcAft>
                          <a:spcPts val="0"/>
                        </a:spcAft>
                      </a:pPr>
                      <a:r>
                        <a:rPr lang="en-IN" sz="1200">
                          <a:effectLst/>
                        </a:rPr>
                        <a:t>25 /day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805043175"/>
                  </a:ext>
                </a:extLst>
              </a:tr>
              <a:tr h="302705">
                <a:tc>
                  <a:txBody>
                    <a:bodyPr/>
                    <a:lstStyle/>
                    <a:p>
                      <a:pPr algn="just">
                        <a:lnSpc>
                          <a:spcPct val="107000"/>
                        </a:lnSpc>
                        <a:spcAft>
                          <a:spcPts val="0"/>
                        </a:spcAft>
                      </a:pPr>
                      <a:r>
                        <a:rPr lang="en-IN" sz="1200" dirty="0">
                          <a:effectLst/>
                        </a:rPr>
                        <a:t>Fiber(gm)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algn="just">
                        <a:lnSpc>
                          <a:spcPct val="107000"/>
                        </a:lnSpc>
                        <a:spcAft>
                          <a:spcPts val="0"/>
                        </a:spcAft>
                      </a:pPr>
                      <a:r>
                        <a:rPr lang="en-IN" sz="1200">
                          <a:effectLst/>
                        </a:rPr>
                        <a:t>21 to 25 / day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71987969"/>
                  </a:ext>
                </a:extLst>
              </a:tr>
            </a:tbl>
          </a:graphicData>
        </a:graphic>
      </p:graphicFrame>
      <p:sp>
        <p:nvSpPr>
          <p:cNvPr id="5" name="Rectangle 1">
            <a:extLst>
              <a:ext uri="{FF2B5EF4-FFF2-40B4-BE49-F238E27FC236}">
                <a16:creationId xmlns:a16="http://schemas.microsoft.com/office/drawing/2014/main" xmlns="" id="{2E41CF92-FD11-4B3B-BA3F-6E4E6EB0CC4B}"/>
              </a:ext>
            </a:extLst>
          </p:cNvPr>
          <p:cNvSpPr>
            <a:spLocks noChangeArrowheads="1"/>
          </p:cNvSpPr>
          <p:nvPr/>
        </p:nvSpPr>
        <p:spPr bwMode="auto">
          <a:xfrm>
            <a:off x="-3892029" y="0"/>
            <a:ext cx="171238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69233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3A104-FCF4-45F0-A6E8-204A1C4D6844}"/>
              </a:ext>
            </a:extLst>
          </p:cNvPr>
          <p:cNvSpPr>
            <a:spLocks noGrp="1"/>
          </p:cNvSpPr>
          <p:nvPr>
            <p:ph type="title"/>
          </p:nvPr>
        </p:nvSpPr>
        <p:spPr>
          <a:xfrm>
            <a:off x="1648321" y="195945"/>
            <a:ext cx="10783143" cy="783771"/>
          </a:xfrm>
        </p:spPr>
        <p:txBody>
          <a:bodyPr>
            <a:normAutofit fontScale="90000"/>
          </a:bodyPr>
          <a:lstStyle/>
          <a:p>
            <a:r>
              <a:rPr lang="en-US" sz="6000" dirty="0">
                <a:solidFill>
                  <a:srgbClr val="002060"/>
                </a:solidFill>
                <a:latin typeface="Times New Roman" panose="02020603050405020304" pitchFamily="18" charset="0"/>
                <a:cs typeface="Times New Roman" panose="02020603050405020304" pitchFamily="18" charset="0"/>
              </a:rPr>
              <a:t>               </a:t>
            </a:r>
            <a:r>
              <a:rPr lang="en-US" sz="6000" b="1" dirty="0">
                <a:solidFill>
                  <a:srgbClr val="002060"/>
                </a:solidFill>
                <a:latin typeface="Times New Roman" panose="02020603050405020304" pitchFamily="18" charset="0"/>
                <a:cs typeface="Times New Roman" panose="02020603050405020304" pitchFamily="18" charset="0"/>
              </a:rPr>
              <a:t>Objectives</a:t>
            </a:r>
            <a:endParaRPr lang="en-IN" b="1" dirty="0"/>
          </a:p>
        </p:txBody>
      </p:sp>
      <p:sp>
        <p:nvSpPr>
          <p:cNvPr id="3" name="Content Placeholder 2">
            <a:extLst>
              <a:ext uri="{FF2B5EF4-FFF2-40B4-BE49-F238E27FC236}">
                <a16:creationId xmlns:a16="http://schemas.microsoft.com/office/drawing/2014/main" xmlns="" id="{ADA526F9-5F6B-46B5-A189-25ACC0120FF2}"/>
              </a:ext>
            </a:extLst>
          </p:cNvPr>
          <p:cNvSpPr>
            <a:spLocks noGrp="1"/>
          </p:cNvSpPr>
          <p:nvPr>
            <p:ph sz="quarter" idx="1"/>
          </p:nvPr>
        </p:nvSpPr>
        <p:spPr>
          <a:xfrm>
            <a:off x="1737362" y="1214846"/>
            <a:ext cx="9767252" cy="4696376"/>
          </a:xfrm>
        </p:spPr>
        <p:txBody>
          <a:bodyPr/>
          <a:lstStyle/>
          <a:p>
            <a:pPr>
              <a:buNone/>
            </a:pPr>
            <a:r>
              <a:rPr lang="en-IN" sz="2800" b="1" dirty="0" smtClean="0">
                <a:solidFill>
                  <a:schemeClr val="tx1"/>
                </a:solidFill>
                <a:latin typeface="Times New Roman" pitchFamily="18" charset="0"/>
                <a:cs typeface="Times New Roman" pitchFamily="18" charset="0"/>
              </a:rPr>
              <a:t>The objectives behind the study are </a:t>
            </a:r>
            <a:endParaRPr lang="en-US" sz="2800" b="1" dirty="0" smtClean="0">
              <a:solidFill>
                <a:schemeClr val="tx1"/>
              </a:solidFill>
              <a:latin typeface="Times New Roman" pitchFamily="18" charset="0"/>
              <a:cs typeface="Times New Roman" pitchFamily="18" charset="0"/>
            </a:endParaRPr>
          </a:p>
          <a:p>
            <a:pPr lvl="0"/>
            <a:r>
              <a:rPr lang="en-IN" sz="2000" dirty="0" smtClean="0">
                <a:solidFill>
                  <a:schemeClr val="tx1">
                    <a:lumMod val="95000"/>
                    <a:lumOff val="5000"/>
                  </a:schemeClr>
                </a:solidFill>
                <a:latin typeface="Times New Roman" pitchFamily="18" charset="0"/>
                <a:cs typeface="Times New Roman" pitchFamily="18" charset="0"/>
              </a:rPr>
              <a:t>To study the relationship between the response </a:t>
            </a:r>
            <a:r>
              <a:rPr lang="en-IN" sz="2000" dirty="0" err="1" smtClean="0">
                <a:solidFill>
                  <a:schemeClr val="tx1">
                    <a:lumMod val="95000"/>
                    <a:lumOff val="5000"/>
                  </a:schemeClr>
                </a:solidFill>
                <a:latin typeface="Times New Roman" pitchFamily="18" charset="0"/>
                <a:cs typeface="Times New Roman" pitchFamily="18" charset="0"/>
              </a:rPr>
              <a:t>Energy_kcal</a:t>
            </a:r>
            <a:r>
              <a:rPr lang="en-IN" sz="2000" dirty="0" smtClean="0">
                <a:solidFill>
                  <a:schemeClr val="tx1">
                    <a:lumMod val="95000"/>
                    <a:lumOff val="5000"/>
                  </a:schemeClr>
                </a:solidFill>
                <a:latin typeface="Times New Roman" pitchFamily="18" charset="0"/>
                <a:cs typeface="Times New Roman" pitchFamily="18" charset="0"/>
              </a:rPr>
              <a:t> and other independent variables.</a:t>
            </a:r>
            <a:endParaRPr lang="en-US" sz="2000" dirty="0" smtClean="0">
              <a:solidFill>
                <a:schemeClr val="tx1">
                  <a:lumMod val="95000"/>
                  <a:lumOff val="5000"/>
                </a:schemeClr>
              </a:solidFill>
              <a:latin typeface="Times New Roman" pitchFamily="18" charset="0"/>
              <a:cs typeface="Times New Roman" pitchFamily="18" charset="0"/>
            </a:endParaRPr>
          </a:p>
          <a:p>
            <a:pPr lvl="0"/>
            <a:r>
              <a:rPr lang="en-IN" sz="2000" dirty="0" smtClean="0">
                <a:solidFill>
                  <a:schemeClr val="tx1">
                    <a:lumMod val="95000"/>
                    <a:lumOff val="5000"/>
                  </a:schemeClr>
                </a:solidFill>
                <a:latin typeface="Times New Roman" pitchFamily="18" charset="0"/>
                <a:cs typeface="Times New Roman" pitchFamily="18" charset="0"/>
              </a:rPr>
              <a:t>To study the which variables are important to increase the amount of energy.</a:t>
            </a:r>
            <a:endParaRPr lang="en-US" sz="2000" dirty="0" smtClean="0">
              <a:solidFill>
                <a:schemeClr val="tx1">
                  <a:lumMod val="95000"/>
                  <a:lumOff val="5000"/>
                </a:schemeClr>
              </a:solidFill>
              <a:latin typeface="Times New Roman" pitchFamily="18" charset="0"/>
              <a:cs typeface="Times New Roman" pitchFamily="18" charset="0"/>
            </a:endParaRPr>
          </a:p>
          <a:p>
            <a:pPr lvl="0"/>
            <a:r>
              <a:rPr lang="en-IN" sz="2000" dirty="0" smtClean="0">
                <a:solidFill>
                  <a:schemeClr val="tx1">
                    <a:lumMod val="95000"/>
                    <a:lumOff val="5000"/>
                  </a:schemeClr>
                </a:solidFill>
                <a:latin typeface="Times New Roman" pitchFamily="18" charset="0"/>
                <a:cs typeface="Times New Roman" pitchFamily="18" charset="0"/>
              </a:rPr>
              <a:t>To study the which food groups provides the sufficient amount of energy to maintain our health.</a:t>
            </a:r>
            <a:endParaRPr lang="en-US" sz="2000" dirty="0" smtClean="0">
              <a:solidFill>
                <a:schemeClr val="tx1">
                  <a:lumMod val="95000"/>
                  <a:lumOff val="5000"/>
                </a:schemeClr>
              </a:solidFill>
              <a:latin typeface="Times New Roman" pitchFamily="18" charset="0"/>
              <a:cs typeface="Times New Roman" pitchFamily="18" charset="0"/>
            </a:endParaRPr>
          </a:p>
          <a:p>
            <a:pPr>
              <a:buNone/>
            </a:pPr>
            <a:r>
              <a:rPr lang="en-IN" sz="2000" dirty="0" smtClean="0">
                <a:solidFill>
                  <a:schemeClr val="tx1">
                    <a:lumMod val="95000"/>
                    <a:lumOff val="5000"/>
                  </a:schemeClr>
                </a:solidFill>
                <a:latin typeface="Times New Roman" pitchFamily="18" charset="0"/>
                <a:cs typeface="Times New Roman" pitchFamily="18" charset="0"/>
              </a:rPr>
              <a:t> </a:t>
            </a:r>
            <a:endParaRPr lang="en-US" sz="2000" dirty="0" smtClean="0">
              <a:solidFill>
                <a:schemeClr val="tx1">
                  <a:lumMod val="95000"/>
                  <a:lumOff val="5000"/>
                </a:schemeClr>
              </a:solidFill>
              <a:latin typeface="Times New Roman" pitchFamily="18" charset="0"/>
              <a:cs typeface="Times New Roman"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G:\Project image\SAVE_20200520_132623.jpg"/>
          <p:cNvPicPr/>
          <p:nvPr/>
        </p:nvPicPr>
        <p:blipFill>
          <a:blip r:embed="rId2"/>
          <a:srcRect/>
          <a:stretch>
            <a:fillRect/>
          </a:stretch>
        </p:blipFill>
        <p:spPr bwMode="auto">
          <a:xfrm>
            <a:off x="3190742" y="3396343"/>
            <a:ext cx="5732145" cy="3213463"/>
          </a:xfrm>
          <a:prstGeom prst="rect">
            <a:avLst/>
          </a:prstGeom>
          <a:noFill/>
          <a:ln w="9525">
            <a:noFill/>
            <a:miter lim="800000"/>
            <a:headEnd/>
            <a:tailEnd/>
          </a:ln>
        </p:spPr>
      </p:pic>
    </p:spTree>
    <p:extLst>
      <p:ext uri="{BB962C8B-B14F-4D97-AF65-F5344CB8AC3E}">
        <p14:creationId xmlns:p14="http://schemas.microsoft.com/office/powerpoint/2010/main" xmlns="" val="24170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408CB-8DAD-4895-982F-BA505D83F210}"/>
              </a:ext>
            </a:extLst>
          </p:cNvPr>
          <p:cNvSpPr>
            <a:spLocks noGrp="1"/>
          </p:cNvSpPr>
          <p:nvPr>
            <p:ph type="title"/>
          </p:nvPr>
        </p:nvSpPr>
        <p:spPr/>
        <p:txBody>
          <a:bodyPr>
            <a:normAutofit fontScale="90000"/>
          </a:bodyPr>
          <a:lstStyle/>
          <a:p>
            <a:pPr algn="ctr"/>
            <a:r>
              <a:rPr lang="en-US" sz="4000" b="1" dirty="0" smtClean="0">
                <a:solidFill>
                  <a:srgbClr val="002060"/>
                </a:solidFill>
                <a:latin typeface="Times New Roman" panose="02020603050405020304" pitchFamily="18" charset="0"/>
                <a:cs typeface="Times New Roman" panose="02020603050405020304" pitchFamily="18" charset="0"/>
              </a:rPr>
              <a:t>Tools And Techniques</a:t>
            </a:r>
            <a:br>
              <a:rPr lang="en-US" sz="4000" b="1" dirty="0" smtClean="0">
                <a:solidFill>
                  <a:srgbClr val="002060"/>
                </a:solidFill>
                <a:latin typeface="Times New Roman" panose="02020603050405020304" pitchFamily="18" charset="0"/>
                <a:cs typeface="Times New Roman" panose="020206030504050203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DC3C1C6-CBEF-43D4-8D55-BBAC7CF50190}"/>
              </a:ext>
            </a:extLst>
          </p:cNvPr>
          <p:cNvSpPr>
            <a:spLocks noGrp="1"/>
          </p:cNvSpPr>
          <p:nvPr>
            <p:ph sz="quarter" idx="1"/>
          </p:nvPr>
        </p:nvSpPr>
        <p:spPr>
          <a:xfrm>
            <a:off x="1645922" y="1310326"/>
            <a:ext cx="9858692" cy="4600896"/>
          </a:xfrm>
        </p:spPr>
        <p:txBody>
          <a:bodyPr/>
          <a:lstStyle/>
          <a:p>
            <a:pPr>
              <a:buFont typeface="Wingdings" pitchFamily="2" charset="2"/>
              <a:buChar char="Ø"/>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R- Software</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Supervised Machine Learning Algorithm</a:t>
            </a:r>
            <a:endParaRPr lang="en-US" sz="2800" dirty="0">
              <a:latin typeface="Times New Roman" panose="02020603050405020304" pitchFamily="18" charset="0"/>
              <a:cs typeface="Times New Roman" panose="02020603050405020304" pitchFamily="18" charset="0"/>
            </a:endParaRPr>
          </a:p>
          <a:p>
            <a:pPr>
              <a:buNone/>
            </a:pPr>
            <a:r>
              <a:rPr lang="en-US" sz="2800" dirty="0" smtClean="0">
                <a:latin typeface="Times New Roman" panose="02020603050405020304" pitchFamily="18" charset="0"/>
                <a:cs typeface="Times New Roman" panose="02020603050405020304" pitchFamily="18" charset="0"/>
              </a:rPr>
              <a:t> 1. Multiple Linear Regression</a:t>
            </a:r>
          </a:p>
          <a:p>
            <a:pPr>
              <a:buNone/>
            </a:pPr>
            <a:r>
              <a:rPr lang="en-US" sz="2800" dirty="0" smtClean="0">
                <a:latin typeface="Times New Roman" panose="02020603050405020304" pitchFamily="18" charset="0"/>
                <a:cs typeface="Times New Roman" panose="02020603050405020304" pitchFamily="18" charset="0"/>
              </a:rPr>
              <a:t> 2.Random Forest </a:t>
            </a:r>
            <a:r>
              <a:rPr lang="en-US" sz="2800" dirty="0" err="1" smtClean="0">
                <a:latin typeface="Times New Roman" panose="02020603050405020304" pitchFamily="18" charset="0"/>
                <a:cs typeface="Times New Roman" panose="02020603050405020304" pitchFamily="18" charset="0"/>
              </a:rPr>
              <a:t>Regresion</a:t>
            </a:r>
            <a:endParaRPr lang="en-US" sz="2800" dirty="0" smtClean="0">
              <a:latin typeface="Times New Roman" panose="02020603050405020304" pitchFamily="18" charset="0"/>
              <a:cs typeface="Times New Roman" panose="02020603050405020304" pitchFamily="18" charset="0"/>
            </a:endParaRPr>
          </a:p>
          <a:p>
            <a:pPr>
              <a:buNone/>
            </a:pPr>
            <a:r>
              <a:rPr lang="en-US" sz="2800" dirty="0" smtClean="0">
                <a:latin typeface="Times New Roman" panose="02020603050405020304" pitchFamily="18" charset="0"/>
                <a:cs typeface="Times New Roman" panose="02020603050405020304" pitchFamily="18" charset="0"/>
              </a:rPr>
              <a:t> 3.Support Vector </a:t>
            </a:r>
            <a:r>
              <a:rPr lang="en-US" sz="2800" dirty="0" smtClean="0">
                <a:latin typeface="Times New Roman" panose="02020603050405020304" pitchFamily="18" charset="0"/>
                <a:cs typeface="Times New Roman" panose="02020603050405020304" pitchFamily="18" charset="0"/>
              </a:rPr>
              <a:t>Regression</a:t>
            </a: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Unsupervised Machine learning</a:t>
            </a:r>
          </a:p>
          <a:p>
            <a:pPr>
              <a:buNone/>
            </a:pPr>
            <a:r>
              <a:rPr lang="en-US" sz="2800" dirty="0" smtClean="0">
                <a:latin typeface="Times New Roman" panose="02020603050405020304" pitchFamily="18" charset="0"/>
                <a:cs typeface="Times New Roman" panose="02020603050405020304" pitchFamily="18" charset="0"/>
              </a:rPr>
              <a:t> 1. K- Means Clustering</a:t>
            </a:r>
            <a:endParaRPr lang="en-US" sz="2800" dirty="0" smtClean="0">
              <a:latin typeface="Times New Roman" panose="02020603050405020304" pitchFamily="18" charset="0"/>
              <a:cs typeface="Times New Roman" panose="02020603050405020304" pitchFamily="18" charset="0"/>
            </a:endParaRPr>
          </a:p>
          <a:p>
            <a:pPr>
              <a:buFont typeface="Wingdings" pitchFamily="2" charset="2"/>
              <a:buChar char="Ø"/>
            </a:pPr>
            <a:r>
              <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rPr>
              <a:t>Excel</a:t>
            </a:r>
            <a:endParaRPr lang="en-US" sz="28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Arial" pitchFamily="34" charset="0"/>
              <a:buChar char="•"/>
            </a:pPr>
            <a:r>
              <a:rPr lang="en-US" sz="2800" dirty="0" smtClean="0">
                <a:latin typeface="Times New Roman" panose="02020603050405020304" pitchFamily="18" charset="0"/>
                <a:cs typeface="Times New Roman" panose="02020603050405020304" pitchFamily="18" charset="0"/>
              </a:rPr>
              <a:t>Data Visualization</a:t>
            </a:r>
          </a:p>
          <a:p>
            <a:pPr>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0480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494BE-4162-4709-B391-6A872D2AB6FE}"/>
              </a:ext>
            </a:extLst>
          </p:cNvPr>
          <p:cNvSpPr>
            <a:spLocks noGrp="1"/>
          </p:cNvSpPr>
          <p:nvPr>
            <p:ph type="title"/>
          </p:nvPr>
        </p:nvSpPr>
        <p:spPr>
          <a:xfrm>
            <a:off x="838200" y="169816"/>
            <a:ext cx="10515600" cy="1528355"/>
          </a:xfrm>
        </p:spPr>
        <p:txBody>
          <a:bodyPr>
            <a:noAutofit/>
          </a:bodyPr>
          <a:lstStyle/>
          <a:p>
            <a:pPr algn="ctr"/>
            <a:r>
              <a:rPr lang="en-US" b="1" dirty="0">
                <a:solidFill>
                  <a:srgbClr val="002060"/>
                </a:solidFill>
              </a:rPr>
              <a:t> </a:t>
            </a:r>
            <a:r>
              <a:rPr lang="en-US" sz="3200" b="1" dirty="0">
                <a:solidFill>
                  <a:srgbClr val="002060"/>
                </a:solidFill>
                <a:latin typeface="Times New Roman" panose="02020603050405020304" pitchFamily="18" charset="0"/>
                <a:cs typeface="Times New Roman" panose="02020603050405020304" pitchFamily="18" charset="0"/>
              </a:rPr>
              <a:t>Graphical Representation of average Energy of different food groups</a:t>
            </a:r>
            <a:r>
              <a:rPr lang="en-US" sz="3200" dirty="0">
                <a:solidFill>
                  <a:srgbClr val="002060"/>
                </a:solidFill>
                <a:latin typeface="Times New Roman" panose="02020603050405020304" pitchFamily="18" charset="0"/>
                <a:cs typeface="Times New Roman" panose="02020603050405020304" pitchFamily="18" charset="0"/>
              </a:rPr>
              <a:t/>
            </a:r>
            <a:br>
              <a:rPr lang="en-US" sz="3200" dirty="0">
                <a:solidFill>
                  <a:srgbClr val="002060"/>
                </a:solidFill>
                <a:latin typeface="Times New Roman" panose="02020603050405020304" pitchFamily="18" charset="0"/>
                <a:cs typeface="Times New Roman" panose="02020603050405020304" pitchFamily="18" charset="0"/>
              </a:rPr>
            </a:b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xmlns="" id="{275B55E3-CB79-4AF8-ACA5-F85051CD05EC}"/>
              </a:ext>
            </a:extLst>
          </p:cNvPr>
          <p:cNvSpPr>
            <a:spLocks noGrp="1"/>
          </p:cNvSpPr>
          <p:nvPr>
            <p:ph sz="quarter" idx="1"/>
          </p:nvPr>
        </p:nvSpPr>
        <p:spPr>
          <a:xfrm>
            <a:off x="1097280" y="1329183"/>
            <a:ext cx="10256520" cy="5319815"/>
          </a:xfrm>
        </p:spPr>
        <p:txBody>
          <a:bodyPr>
            <a:normAutofit fontScale="92500" lnSpcReduction="10000"/>
          </a:bodyPr>
          <a:lstStyle/>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smtClean="0"/>
          </a:p>
          <a:p>
            <a:pPr marL="0" indent="0">
              <a:buNone/>
            </a:pPr>
            <a:endParaRPr lang="en-IN" dirty="0" smtClean="0"/>
          </a:p>
          <a:p>
            <a:pPr marL="0" indent="0">
              <a:buNone/>
            </a:pPr>
            <a:r>
              <a:rPr lang="en-IN" sz="2400" b="1" dirty="0" smtClean="0">
                <a:solidFill>
                  <a:schemeClr val="tx1">
                    <a:lumMod val="95000"/>
                    <a:lumOff val="5000"/>
                  </a:schemeClr>
                </a:solidFill>
                <a:latin typeface="Times New Roman" pitchFamily="18" charset="0"/>
                <a:cs typeface="Times New Roman" pitchFamily="18" charset="0"/>
              </a:rPr>
              <a:t>From the above plot we can see that food group Fats and Oils contains more amount of energy.</a:t>
            </a:r>
            <a:endParaRPr lang="en-US" sz="2400" b="1" dirty="0" smtClean="0">
              <a:solidFill>
                <a:schemeClr val="tx1">
                  <a:lumMod val="95000"/>
                  <a:lumOff val="5000"/>
                </a:schemeClr>
              </a:solidFill>
              <a:latin typeface="Times New Roman" pitchFamily="18" charset="0"/>
              <a:cs typeface="Times New Roman" pitchFamily="18" charset="0"/>
            </a:endParaRPr>
          </a:p>
          <a:p>
            <a:pPr marL="0" indent="0">
              <a:buNone/>
            </a:pPr>
            <a:endParaRPr lang="en-IN" dirty="0"/>
          </a:p>
        </p:txBody>
      </p:sp>
      <p:graphicFrame>
        <p:nvGraphicFramePr>
          <p:cNvPr id="8" name="Chart 7"/>
          <p:cNvGraphicFramePr/>
          <p:nvPr/>
        </p:nvGraphicFramePr>
        <p:xfrm>
          <a:off x="1254035" y="1371602"/>
          <a:ext cx="10554791" cy="40494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11492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30104EBE-FF18-44B1-86C7-94FA25CED80E}"/>
              </a:ext>
            </a:extLst>
          </p:cNvPr>
          <p:cNvGraphicFramePr>
            <a:graphicFrameLocks/>
          </p:cNvGraphicFramePr>
          <p:nvPr>
            <p:extLst>
              <p:ext uri="{D42A27DB-BD31-4B8C-83A1-F6EECF244321}">
                <p14:modId xmlns:p14="http://schemas.microsoft.com/office/powerpoint/2010/main" xmlns="" val="4226215036"/>
              </p:ext>
            </p:extLst>
          </p:nvPr>
        </p:nvGraphicFramePr>
        <p:xfrm>
          <a:off x="1769099" y="0"/>
          <a:ext cx="9882972" cy="65314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20984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8" y="0"/>
            <a:ext cx="8040241" cy="718458"/>
          </a:xfrm>
        </p:spPr>
        <p:txBody>
          <a:bodyPr>
            <a:normAutofit/>
          </a:bodyPr>
          <a:lstStyle/>
          <a:p>
            <a:pPr algn="ctr"/>
            <a:r>
              <a:rPr lang="en-US" sz="3600" b="1" dirty="0" smtClean="0">
                <a:solidFill>
                  <a:srgbClr val="002060"/>
                </a:solidFill>
                <a:latin typeface="Times New Roman" pitchFamily="18" charset="0"/>
                <a:cs typeface="Times New Roman" pitchFamily="18" charset="0"/>
              </a:rPr>
              <a:t>Multiple Linear Regression</a:t>
            </a:r>
            <a:endParaRPr lang="en-US" sz="3600" b="1" dirty="0">
              <a:solidFill>
                <a:srgbClr val="00206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78823" y="836023"/>
            <a:ext cx="11625943" cy="7419703"/>
          </a:xfrm>
        </p:spPr>
        <p:txBody>
          <a:bodyPr>
            <a:normAutofit fontScale="92500"/>
          </a:bodyPr>
          <a:lstStyle/>
          <a:p>
            <a:pPr>
              <a:buNone/>
            </a:pPr>
            <a:r>
              <a:rPr lang="en-US" sz="1400" dirty="0" smtClean="0">
                <a:latin typeface="Lucida Console" pitchFamily="49" charset="0"/>
              </a:rPr>
              <a:t>   </a:t>
            </a:r>
            <a:r>
              <a:rPr lang="en-US" sz="1900" b="1" dirty="0" smtClean="0">
                <a:latin typeface="Lucida Console" pitchFamily="49" charset="0"/>
              </a:rPr>
              <a:t>Residual standard error: 14.73 on 5985 degrees of freedom , Multiple R-squared:  0.9924,	Adjusted R-squared:  0.9924  F-statistic: 1.709e+04 on 46 and 5985 DF,  p-value: &lt; 2.2e-16</a:t>
            </a:r>
          </a:p>
          <a:p>
            <a:pPr latinLnBrk="1">
              <a:buNone/>
            </a:pPr>
            <a:r>
              <a:rPr lang="en-IN" sz="1900" b="1"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Interpretation: </a:t>
            </a:r>
            <a:r>
              <a:rPr lang="en-IN" sz="2800" dirty="0" smtClean="0">
                <a:latin typeface="Times New Roman" pitchFamily="18" charset="0"/>
                <a:cs typeface="Times New Roman" pitchFamily="18" charset="0"/>
              </a:rPr>
              <a:t>Here Food Groups Beverages, Breakfast cereals, Fats and oils, Fruits and </a:t>
            </a:r>
            <a:r>
              <a:rPr lang="en-IN" sz="2800" dirty="0" err="1" smtClean="0">
                <a:latin typeface="Times New Roman" pitchFamily="18" charset="0"/>
                <a:cs typeface="Times New Roman" pitchFamily="18" charset="0"/>
              </a:rPr>
              <a:t>Frui</a:t>
            </a:r>
            <a:r>
              <a:rPr lang="en-IN" sz="2800" dirty="0" smtClean="0">
                <a:latin typeface="Times New Roman" pitchFamily="18" charset="0"/>
                <a:cs typeface="Times New Roman" pitchFamily="18" charset="0"/>
              </a:rPr>
              <a:t> Juices, Nut and seed Products, Soups Sauces and gravies, Sweets and vegetable and vegetable products are  significant that means they are important to increase the amount of Energy. Protein_g,Fat_g,Carb_g,Fiber_g,VitB6_mg,VitC_mg,Folate_mcg,Copper_mcg,Magnesium_mg, </a:t>
            </a:r>
            <a:r>
              <a:rPr lang="en-IN" sz="2800" dirty="0" err="1" smtClean="0">
                <a:latin typeface="Times New Roman" pitchFamily="18" charset="0"/>
                <a:cs typeface="Times New Roman" pitchFamily="18" charset="0"/>
              </a:rPr>
              <a:t>Manganese_mg,Phosphorus_mg</a:t>
            </a:r>
            <a:r>
              <a:rPr lang="en-IN" sz="2800" dirty="0" smtClean="0">
                <a:latin typeface="Times New Roman" pitchFamily="18" charset="0"/>
                <a:cs typeface="Times New Roman" pitchFamily="18" charset="0"/>
              </a:rPr>
              <a:t> this nutrients are important to increase the amount of </a:t>
            </a:r>
            <a:r>
              <a:rPr lang="en-IN" sz="2800" dirty="0" err="1" smtClean="0">
                <a:latin typeface="Times New Roman" pitchFamily="18" charset="0"/>
                <a:cs typeface="Times New Roman" pitchFamily="18" charset="0"/>
              </a:rPr>
              <a:t>Energy_kcal</a:t>
            </a:r>
            <a:r>
              <a:rPr lang="en-IN" sz="2800" dirty="0" smtClean="0">
                <a:latin typeface="Times New Roman" pitchFamily="18" charset="0"/>
                <a:cs typeface="Times New Roman" pitchFamily="18" charset="0"/>
              </a:rPr>
              <a:t>.</a:t>
            </a:r>
            <a:r>
              <a:rPr lang="en-IN" sz="2800" dirty="0" smtClean="0"/>
              <a:t> </a:t>
            </a:r>
          </a:p>
          <a:p>
            <a:pPr latinLnBrk="1">
              <a:buNone/>
            </a:pPr>
            <a:r>
              <a:rPr lang="en-US" sz="2800" dirty="0" smtClean="0">
                <a:latin typeface="Times New Roman" pitchFamily="18" charset="0"/>
                <a:cs typeface="Times New Roman" pitchFamily="18" charset="0"/>
              </a:rPr>
              <a:t>     By predicting test data we have,</a:t>
            </a:r>
          </a:p>
          <a:p>
            <a:pPr latinLnBrk="1">
              <a:buNone/>
            </a:pPr>
            <a:r>
              <a:rPr lang="en-US" sz="2600" b="1" dirty="0" smtClean="0">
                <a:latin typeface="Times New Roman" pitchFamily="18" charset="0"/>
                <a:cs typeface="Times New Roman" pitchFamily="18" charset="0"/>
              </a:rPr>
              <a:t>   </a:t>
            </a:r>
            <a:r>
              <a:rPr lang="en-IN" sz="2600" b="1" dirty="0" smtClean="0"/>
              <a:t>MSE(mean squared error)= 243.5514 and </a:t>
            </a:r>
            <a:r>
              <a:rPr lang="en-IN" sz="2600" b="1" dirty="0" smtClean="0">
                <a:latin typeface="Times New Roman" pitchFamily="18" charset="0"/>
                <a:ea typeface="Arial Unicode MS" pitchFamily="34" charset="-128"/>
                <a:cs typeface="Times New Roman" pitchFamily="18" charset="0"/>
              </a:rPr>
              <a:t>RMSE(Root mean squared error)=15.60613</a:t>
            </a:r>
          </a:p>
          <a:p>
            <a:pPr latinLnBrk="1">
              <a:buNone/>
            </a:pPr>
            <a:r>
              <a:rPr lang="en-IN" sz="2600" b="1" dirty="0" smtClean="0">
                <a:latin typeface="Times New Roman" pitchFamily="18" charset="0"/>
                <a:ea typeface="Arial Unicode MS" pitchFamily="34" charset="-128"/>
                <a:cs typeface="Times New Roman" pitchFamily="18" charset="0"/>
              </a:rPr>
              <a:t>   </a:t>
            </a:r>
            <a:r>
              <a:rPr lang="en-IN" sz="2600" b="1" dirty="0" smtClean="0">
                <a:latin typeface="Times New Roman" pitchFamily="18" charset="0"/>
                <a:cs typeface="Times New Roman" pitchFamily="18" charset="0"/>
              </a:rPr>
              <a:t>Here Adjusted R-squared is 0.9918 </a:t>
            </a:r>
            <a:r>
              <a:rPr lang="en-IN" sz="2600" dirty="0" smtClean="0">
                <a:latin typeface="Times New Roman" pitchFamily="18" charset="0"/>
                <a:cs typeface="Times New Roman" pitchFamily="18" charset="0"/>
              </a:rPr>
              <a:t>that means</a:t>
            </a:r>
            <a:r>
              <a:rPr lang="en-IN" sz="2600" b="1"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a:t>
            </a:r>
            <a:r>
              <a:rPr lang="en-IN" sz="2600" b="1" dirty="0" smtClean="0">
                <a:latin typeface="Times New Roman" pitchFamily="18" charset="0"/>
                <a:cs typeface="Times New Roman" pitchFamily="18" charset="0"/>
              </a:rPr>
              <a:t>99.18 %</a:t>
            </a:r>
            <a:r>
              <a:rPr lang="en-IN" sz="2600" dirty="0" smtClean="0">
                <a:latin typeface="Times New Roman" pitchFamily="18" charset="0"/>
                <a:cs typeface="Times New Roman" pitchFamily="18" charset="0"/>
              </a:rPr>
              <a:t> of variation in </a:t>
            </a:r>
            <a:r>
              <a:rPr lang="en-IN" sz="2600" dirty="0" err="1" smtClean="0">
                <a:latin typeface="Times New Roman" pitchFamily="18" charset="0"/>
                <a:cs typeface="Times New Roman" pitchFamily="18" charset="0"/>
              </a:rPr>
              <a:t>Energy_kcal</a:t>
            </a:r>
            <a:r>
              <a:rPr lang="en-IN" sz="2600" dirty="0" smtClean="0">
                <a:latin typeface="Times New Roman" pitchFamily="18" charset="0"/>
                <a:cs typeface="Times New Roman" pitchFamily="18" charset="0"/>
              </a:rPr>
              <a:t> is explained by its relationship with linear combination of all independent variables.</a:t>
            </a:r>
            <a:endParaRPr lang="en-IN" sz="2600" b="1" dirty="0" smtClean="0">
              <a:latin typeface="Times New Roman" pitchFamily="18" charset="0"/>
              <a:ea typeface="Arial Unicode MS" pitchFamily="34" charset="-128"/>
              <a:cs typeface="Times New Roman" pitchFamily="18" charset="0"/>
            </a:endParaRPr>
          </a:p>
          <a:p>
            <a:pPr latinLnBrk="1">
              <a:buNone/>
            </a:pPr>
            <a:endParaRPr lang="en-US" sz="2600" b="1" dirty="0" smtClean="0">
              <a:latin typeface="Times New Roman" pitchFamily="18" charset="0"/>
              <a:ea typeface="Arial Unicode MS" pitchFamily="34" charset="-128"/>
              <a:cs typeface="Times New Roman" pitchFamily="18" charset="0"/>
            </a:endParaRPr>
          </a:p>
          <a:p>
            <a:pPr latinLnBrk="1">
              <a:buNone/>
            </a:pPr>
            <a:endParaRPr lang="en-US" sz="1900" b="1" dirty="0" smtClean="0">
              <a:latin typeface="Times New Roman" pitchFamily="18" charset="0"/>
              <a:cs typeface="Times New Roman" pitchFamily="18" charset="0"/>
            </a:endParaRPr>
          </a:p>
          <a:p>
            <a:pPr latinLnBrk="1">
              <a:buNone/>
            </a:pPr>
            <a:endParaRPr lang="en-US" sz="1900" b="1" dirty="0" smtClean="0"/>
          </a:p>
          <a:p>
            <a:endParaRPr lang="en-IN"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p:txBody>
      </p:sp>
      <p:sp>
        <p:nvSpPr>
          <p:cNvPr id="36865" name="Rectangle 1"/>
          <p:cNvSpPr>
            <a:spLocks noChangeArrowheads="1"/>
          </p:cNvSpPr>
          <p:nvPr/>
        </p:nvSpPr>
        <p:spPr bwMode="auto">
          <a:xfrm>
            <a:off x="1" y="4362999"/>
            <a:ext cx="7598107"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1200" dirty="0" smtClean="0">
              <a:solidFill>
                <a:srgbClr val="000000"/>
              </a:solidFill>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1200" b="0"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1143</TotalTime>
  <Words>1310</Words>
  <Application>Microsoft Office PowerPoint</Application>
  <PresentationFormat>Custom</PresentationFormat>
  <Paragraphs>333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Slide 1</vt:lpstr>
      <vt:lpstr> </vt:lpstr>
      <vt:lpstr>Reference values  Men</vt:lpstr>
      <vt:lpstr>Women</vt:lpstr>
      <vt:lpstr>               Objectives</vt:lpstr>
      <vt:lpstr>Tools And Techniques </vt:lpstr>
      <vt:lpstr> Graphical Representation of average Energy of different food groups </vt:lpstr>
      <vt:lpstr>Slide 8</vt:lpstr>
      <vt:lpstr>Multiple Linear Regression</vt:lpstr>
      <vt:lpstr>Slide 10</vt:lpstr>
      <vt:lpstr>Random Forest</vt:lpstr>
      <vt:lpstr>SUPPORT VECTOR REGRESSION </vt:lpstr>
      <vt:lpstr>Comparison Of The Models</vt:lpstr>
      <vt:lpstr>K- Means Clustering</vt:lpstr>
      <vt:lpstr>OVERALL CONCLUSION</vt:lpstr>
      <vt:lpstr>                Limitations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On Nutrition Data</dc:title>
  <dc:creator>s l</dc:creator>
  <cp:lastModifiedBy>acer</cp:lastModifiedBy>
  <cp:revision>123</cp:revision>
  <dcterms:created xsi:type="dcterms:W3CDTF">2020-02-09T05:18:18Z</dcterms:created>
  <dcterms:modified xsi:type="dcterms:W3CDTF">2020-09-21T21:55:12Z</dcterms:modified>
</cp:coreProperties>
</file>