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6d2963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6d2963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6d2963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6d2963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6d2963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6d2963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6d29636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6d29636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6d29636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6d29636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6d29636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6d29636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6d29636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6d29636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38ee67b8d08287d8ac8634870cb9651908b6e49c0ae11ce1564080167a1bd1c8?resource=download" TargetMode="External"/><Relationship Id="rId4" Type="http://schemas.openxmlformats.org/officeDocument/2006/relationships/hyperlink" Target="https://www.northeastern.edu/housing/wp-content/uploads/2021/08/Upperclass-Rates-FA2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1557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Analyzing the Relationships Between Median Housing Value and its Possible Influences in Boston in the Late 1900’s</a:t>
            </a:r>
            <a:endParaRPr sz="3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6875" y="325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Luke Abbatessa and Andy Babb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1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Problem</a:t>
            </a:r>
            <a:r>
              <a:rPr lang="en">
                <a:solidFill>
                  <a:schemeClr val="dk1"/>
                </a:solidFill>
              </a:rPr>
              <a:t>: How variables such as crime, whether an area is primarily residential or not, the average size of a home, and others may impact the median housing value of homes in that area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Who Cares</a:t>
            </a:r>
            <a:r>
              <a:rPr lang="en">
                <a:solidFill>
                  <a:schemeClr val="dk1"/>
                </a:solidFill>
              </a:rPr>
              <a:t>: people looking for a place to live in Boston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Impact</a:t>
            </a:r>
            <a:r>
              <a:rPr lang="en">
                <a:solidFill>
                  <a:schemeClr val="dk1"/>
                </a:solidFill>
              </a:rPr>
              <a:t>: Critical for poor and disenfranchised individuals (cannot settle and move as easily as others)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Implications of Better Solutions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looking</a:t>
            </a:r>
            <a:r>
              <a:rPr lang="en">
                <a:solidFill>
                  <a:schemeClr val="dk1"/>
                </a:solidFill>
              </a:rPr>
              <a:t> at data more recent than 1970 could give better idea of housing rates (crime, % lower status, inflation, etc. have since changed)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5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Source</a:t>
            </a:r>
            <a:r>
              <a:rPr lang="en">
                <a:solidFill>
                  <a:schemeClr val="dk1"/>
                </a:solidFill>
              </a:rPr>
              <a:t>: 1978 paper by David Harrison, Jr. and Daniel L. Rubinfeld from Journal of Environmental Economics and Management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Location</a:t>
            </a:r>
            <a:r>
              <a:rPr lang="en">
                <a:solidFill>
                  <a:schemeClr val="dk1"/>
                </a:solidFill>
              </a:rPr>
              <a:t>: kaggle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Collection</a:t>
            </a:r>
            <a:r>
              <a:rPr lang="en">
                <a:solidFill>
                  <a:schemeClr val="dk1"/>
                </a:solidFill>
              </a:rPr>
              <a:t>: collected by the US Census Service, further </a:t>
            </a:r>
            <a:r>
              <a:rPr lang="en">
                <a:solidFill>
                  <a:schemeClr val="dk1"/>
                </a:solidFill>
              </a:rPr>
              <a:t>retrieved</a:t>
            </a:r>
            <a:r>
              <a:rPr lang="en">
                <a:solidFill>
                  <a:schemeClr val="dk1"/>
                </a:solidFill>
              </a:rPr>
              <a:t> by Willian Trindade Leite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Characteristics</a:t>
            </a:r>
            <a:r>
              <a:rPr lang="en">
                <a:solidFill>
                  <a:schemeClr val="dk1"/>
                </a:solidFill>
              </a:rPr>
              <a:t>: 506 points, 14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Most Relevant Info</a:t>
            </a:r>
            <a:r>
              <a:rPr lang="en">
                <a:solidFill>
                  <a:schemeClr val="dk1"/>
                </a:solidFill>
              </a:rPr>
              <a:t>: “medv,” “zn,” “rm,” “crim”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Hypothesis</a:t>
            </a:r>
            <a:r>
              <a:rPr lang="en">
                <a:solidFill>
                  <a:schemeClr val="dk1"/>
                </a:solidFill>
              </a:rPr>
              <a:t>: The proportion of land zoned for lots, number of rooms in a house, and crime will be the three factors most significant to median housing value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Approaches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64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Seaborn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650" y="1220325"/>
            <a:ext cx="4164750" cy="36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Approaches cont.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regressions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Seaborn and SKlearn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Predictive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Average of predicted medians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KNN-classifier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Low, medium, and high value areas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75" y="1144113"/>
            <a:ext cx="37814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most relevant factors were “black,” “zn,” “rm”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KNN classifier achieved higher accuracy using only relevant factors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is not particularly useful for </a:t>
            </a:r>
            <a:r>
              <a:rPr lang="en">
                <a:solidFill>
                  <a:schemeClr val="dk1"/>
                </a:solidFill>
              </a:rPr>
              <a:t>finding</a:t>
            </a:r>
            <a:r>
              <a:rPr lang="en">
                <a:solidFill>
                  <a:schemeClr val="dk1"/>
                </a:solidFill>
              </a:rPr>
              <a:t> housing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more recent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Adapt the predictive model to use weight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Harrison, D., Jr. and D.L. Rubinfield. 1978. “Hedonic Housing Prices and the Demand for Clean		Air.”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Environmental Economics and Management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5: 81-102.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 (2021) Boston Housing Dataset (v1) [Dataset] Retrieved from				 </a:t>
            </a: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https://www.kaggle.com/datasets/38ee67b8d08287d8ac8634870cb9651908b6e49c0ae11ce1564080167a1bd1c8?resource=download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Northeastern University Housing and Residential Life. (2014)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Upperclassmen Housing Rates			2021-2022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https://www.northeastern.edu/housing/wp-content/uploads/2021/08/Upperclass-Rates-FA21.pdf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