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quada One"/>
      <p:regular r:id="rId10"/>
    </p:embeddedFont>
    <p:embeddedFont>
      <p:font typeface="Roboto Light"/>
      <p:regular r:id="rId11"/>
      <p:bold r:id="rId12"/>
      <p:italic r:id="rId13"/>
      <p:boldItalic r:id="rId14"/>
    </p:embeddedFont>
    <p:embeddedFont>
      <p:font typeface="Nunito Sans SemiBold"/>
      <p:regular r:id="rId15"/>
      <p:bold r:id="rId16"/>
      <p:italic r:id="rId17"/>
      <p:boldItalic r:id="rId18"/>
    </p:embeddedFont>
    <p:embeddedFont>
      <p:font typeface="Nunito Sans ExtraBold"/>
      <p:bold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ExtraBold-boldItalic.fntdata"/><Relationship Id="rId11" Type="http://schemas.openxmlformats.org/officeDocument/2006/relationships/font" Target="fonts/RobotoLight-regular.fntdata"/><Relationship Id="rId10" Type="http://schemas.openxmlformats.org/officeDocument/2006/relationships/font" Target="fonts/SquadaOne-regular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ansSemiBold-regular.fntdata"/><Relationship Id="rId14" Type="http://schemas.openxmlformats.org/officeDocument/2006/relationships/font" Target="fonts/RobotoLight-boldItalic.fntdata"/><Relationship Id="rId17" Type="http://schemas.openxmlformats.org/officeDocument/2006/relationships/font" Target="fonts/NunitoSansSemiBold-italic.fntdata"/><Relationship Id="rId16" Type="http://schemas.openxmlformats.org/officeDocument/2006/relationships/font" Target="fonts/NunitoSansSemi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SansExtraBold-bold.fntdata"/><Relationship Id="rId6" Type="http://schemas.openxmlformats.org/officeDocument/2006/relationships/slide" Target="slides/slide1.xml"/><Relationship Id="rId18" Type="http://schemas.openxmlformats.org/officeDocument/2006/relationships/font" Target="fonts/NunitoSa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2d38ec4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2d38ec4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d38ec4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d38ec4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d38ec48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d38ec48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2d38ec48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2d38ec48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quada One"/>
              <a:buNone/>
              <a:defRPr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Nunito Sans ExtraBold"/>
              <a:buNone/>
              <a:defRPr sz="1200">
                <a:solidFill>
                  <a:srgbClr val="FFFFFF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subTitle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6279" y="2606319"/>
            <a:ext cx="4521" cy="6329"/>
          </a:xfrm>
          <a:custGeom>
            <a:rect b="b" l="l" r="r" t="t"/>
            <a:pathLst>
              <a:path extrusionOk="0" h="84" w="6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rgbClr val="1414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847" y="5142018"/>
            <a:ext cx="7384" cy="75"/>
          </a:xfrm>
          <a:custGeom>
            <a:rect b="b" l="l" r="r" t="t"/>
            <a:pathLst>
              <a:path extrusionOk="0" h="1" w="98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876874" y="3250835"/>
            <a:ext cx="2267119" cy="1892656"/>
          </a:xfrm>
          <a:custGeom>
            <a:rect b="b" l="l" r="r" t="t"/>
            <a:pathLst>
              <a:path extrusionOk="0" h="7723" w="9251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342869" y="0"/>
            <a:ext cx="2801122" cy="3481429"/>
          </a:xfrm>
          <a:custGeom>
            <a:rect b="b" l="l" r="r" t="t"/>
            <a:pathLst>
              <a:path extrusionOk="0" h="14206" w="1143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32193" y="0"/>
            <a:ext cx="840582" cy="541844"/>
          </a:xfrm>
          <a:custGeom>
            <a:rect b="b" l="l" r="r" t="t"/>
            <a:pathLst>
              <a:path extrusionOk="0" h="2211" w="343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2225" y="3506687"/>
            <a:ext cx="3952694" cy="1636806"/>
          </a:xfrm>
          <a:custGeom>
            <a:rect b="b" l="l" r="r" t="t"/>
            <a:pathLst>
              <a:path extrusionOk="0" h="6679" w="16129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28588" rotWithShape="0" algn="bl" dir="3840000" dist="95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2225" y="0"/>
            <a:ext cx="3332183" cy="3515493"/>
          </a:xfrm>
          <a:custGeom>
            <a:rect b="b" l="l" r="r" t="t"/>
            <a:pathLst>
              <a:path extrusionOk="0" h="14345" w="13597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">
  <p:cSld name="7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 flipH="1">
            <a:off x="2143975" y="2211365"/>
            <a:ext cx="46011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4500"/>
              <a:buFont typeface="Squada One"/>
              <a:buNone/>
              <a:defRPr sz="4500">
                <a:solidFill>
                  <a:schemeClr val="accent6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quada One"/>
              <a:buNone/>
              <a:defRPr sz="15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Squada One"/>
              <a:buNone/>
              <a:defRPr sz="12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 rot="10800000">
            <a:off x="7500" y="2336600"/>
            <a:ext cx="26814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2" type="subTitle"/>
          </p:nvPr>
        </p:nvSpPr>
        <p:spPr>
          <a:xfrm flipH="1">
            <a:off x="5434825" y="2646968"/>
            <a:ext cx="23835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 flipH="1">
            <a:off x="11646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578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>
            <a:off x="11641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4080000" dist="2000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7500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888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>
            <a:off x="1817695" y="4620312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>
            <a:off x="8500049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>
            <a:off x="5395676" y="0"/>
            <a:ext cx="3748328" cy="2693771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flipH="1">
            <a:off x="2585009" y="0"/>
            <a:ext cx="3161332" cy="930483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>
            <a:off x="11653" y="0"/>
            <a:ext cx="4397784" cy="2623834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hasCustomPrompt="1" type="title"/>
          </p:nvPr>
        </p:nvSpPr>
        <p:spPr>
          <a:xfrm>
            <a:off x="2143975" y="1562675"/>
            <a:ext cx="15297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b="0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Squada One"/>
              <a:buNone/>
              <a:defRPr sz="39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+ TITLE + SUBTITLE">
  <p:cSld name="2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4190296" y="1801293"/>
            <a:ext cx="29667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b="0" sz="21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4769001" y="3394960"/>
            <a:ext cx="23880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2pPr>
            <a:lvl3pPr lvl="2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5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804150" y="3444550"/>
            <a:ext cx="2335700" cy="1698947"/>
          </a:xfrm>
          <a:custGeom>
            <a:rect b="b" l="l" r="r" t="t"/>
            <a:pathLst>
              <a:path extrusionOk="0" h="9021" w="12402">
                <a:moveTo>
                  <a:pt x="8861" y="0"/>
                </a:moveTo>
                <a:cubicBezTo>
                  <a:pt x="7876" y="0"/>
                  <a:pt x="6959" y="246"/>
                  <a:pt x="6345" y="946"/>
                </a:cubicBezTo>
                <a:cubicBezTo>
                  <a:pt x="4765" y="2751"/>
                  <a:pt x="6495" y="4876"/>
                  <a:pt x="6015" y="5667"/>
                </a:cubicBezTo>
                <a:cubicBezTo>
                  <a:pt x="5966" y="5747"/>
                  <a:pt x="5907" y="5783"/>
                  <a:pt x="5838" y="5783"/>
                </a:cubicBezTo>
                <a:cubicBezTo>
                  <a:pt x="5310" y="5783"/>
                  <a:pt x="4210" y="3706"/>
                  <a:pt x="2742" y="3706"/>
                </a:cubicBezTo>
                <a:cubicBezTo>
                  <a:pt x="2513" y="3706"/>
                  <a:pt x="2276" y="3756"/>
                  <a:pt x="2030" y="3872"/>
                </a:cubicBezTo>
                <a:cubicBezTo>
                  <a:pt x="290" y="4694"/>
                  <a:pt x="1" y="7536"/>
                  <a:pt x="877" y="9021"/>
                </a:cubicBezTo>
                <a:lnTo>
                  <a:pt x="9699" y="9021"/>
                </a:lnTo>
                <a:lnTo>
                  <a:pt x="12402" y="7172"/>
                </a:lnTo>
                <a:lnTo>
                  <a:pt x="12402" y="743"/>
                </a:lnTo>
                <a:cubicBezTo>
                  <a:pt x="11419" y="382"/>
                  <a:pt x="10087" y="0"/>
                  <a:pt x="8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8182185" y="1291906"/>
            <a:ext cx="957671" cy="3049103"/>
          </a:xfrm>
          <a:custGeom>
            <a:rect b="b" l="l" r="r" t="t"/>
            <a:pathLst>
              <a:path extrusionOk="0" h="16190" w="5085">
                <a:moveTo>
                  <a:pt x="4947" y="1"/>
                </a:moveTo>
                <a:cubicBezTo>
                  <a:pt x="3385" y="1"/>
                  <a:pt x="3531" y="2861"/>
                  <a:pt x="2980" y="4451"/>
                </a:cubicBezTo>
                <a:cubicBezTo>
                  <a:pt x="2201" y="6683"/>
                  <a:pt x="289" y="6405"/>
                  <a:pt x="139" y="7505"/>
                </a:cubicBezTo>
                <a:cubicBezTo>
                  <a:pt x="1" y="8541"/>
                  <a:pt x="1399" y="8424"/>
                  <a:pt x="1646" y="9481"/>
                </a:cubicBezTo>
                <a:cubicBezTo>
                  <a:pt x="1976" y="10891"/>
                  <a:pt x="225" y="11404"/>
                  <a:pt x="919" y="14021"/>
                </a:cubicBezTo>
                <a:cubicBezTo>
                  <a:pt x="1430" y="15932"/>
                  <a:pt x="3731" y="16190"/>
                  <a:pt x="4930" y="16190"/>
                </a:cubicBezTo>
                <a:cubicBezTo>
                  <a:pt x="4984" y="16190"/>
                  <a:pt x="5036" y="16189"/>
                  <a:pt x="5085" y="16189"/>
                </a:cubicBezTo>
                <a:lnTo>
                  <a:pt x="5085" y="8"/>
                </a:lnTo>
                <a:cubicBezTo>
                  <a:pt x="5037" y="3"/>
                  <a:pt x="4992" y="1"/>
                  <a:pt x="494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6780000" dist="1714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417929" y="3930261"/>
            <a:ext cx="1726067" cy="1213238"/>
          </a:xfrm>
          <a:custGeom>
            <a:rect b="b" l="l" r="r" t="t"/>
            <a:pathLst>
              <a:path extrusionOk="0" h="6442" w="9165">
                <a:moveTo>
                  <a:pt x="6969" y="1"/>
                </a:moveTo>
                <a:cubicBezTo>
                  <a:pt x="6062" y="1"/>
                  <a:pt x="5147" y="144"/>
                  <a:pt x="4475" y="589"/>
                </a:cubicBezTo>
                <a:cubicBezTo>
                  <a:pt x="2531" y="1870"/>
                  <a:pt x="3909" y="3622"/>
                  <a:pt x="3749" y="4722"/>
                </a:cubicBezTo>
                <a:cubicBezTo>
                  <a:pt x="3673" y="5214"/>
                  <a:pt x="3499" y="5372"/>
                  <a:pt x="3271" y="5372"/>
                </a:cubicBezTo>
                <a:cubicBezTo>
                  <a:pt x="3050" y="5372"/>
                  <a:pt x="2779" y="5222"/>
                  <a:pt x="2499" y="5085"/>
                </a:cubicBezTo>
                <a:cubicBezTo>
                  <a:pt x="2179" y="4935"/>
                  <a:pt x="1890" y="4807"/>
                  <a:pt x="1676" y="4807"/>
                </a:cubicBezTo>
                <a:cubicBezTo>
                  <a:pt x="523" y="4818"/>
                  <a:pt x="865" y="5844"/>
                  <a:pt x="0" y="6442"/>
                </a:cubicBezTo>
                <a:lnTo>
                  <a:pt x="9164" y="6442"/>
                </a:lnTo>
                <a:lnTo>
                  <a:pt x="9164" y="225"/>
                </a:lnTo>
                <a:cubicBezTo>
                  <a:pt x="8551" y="111"/>
                  <a:pt x="7763" y="1"/>
                  <a:pt x="69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014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4678424" y="4546187"/>
            <a:ext cx="2633077" cy="523188"/>
          </a:xfrm>
          <a:custGeom>
            <a:rect b="b" l="l" r="r" t="t"/>
            <a:pathLst>
              <a:path extrusionOk="0" h="2778" w="13981">
                <a:moveTo>
                  <a:pt x="10490" y="1"/>
                </a:moveTo>
                <a:cubicBezTo>
                  <a:pt x="10379" y="1"/>
                  <a:pt x="10264" y="11"/>
                  <a:pt x="10147" y="32"/>
                </a:cubicBezTo>
                <a:cubicBezTo>
                  <a:pt x="8636" y="312"/>
                  <a:pt x="8469" y="2288"/>
                  <a:pt x="6274" y="2288"/>
                </a:cubicBezTo>
                <a:cubicBezTo>
                  <a:pt x="6032" y="2288"/>
                  <a:pt x="5765" y="2264"/>
                  <a:pt x="5469" y="2211"/>
                </a:cubicBezTo>
                <a:cubicBezTo>
                  <a:pt x="4760" y="2083"/>
                  <a:pt x="4104" y="2026"/>
                  <a:pt x="3496" y="2026"/>
                </a:cubicBezTo>
                <a:cubicBezTo>
                  <a:pt x="2079" y="2026"/>
                  <a:pt x="927" y="2336"/>
                  <a:pt x="0" y="2778"/>
                </a:cubicBezTo>
                <a:lnTo>
                  <a:pt x="13981" y="2778"/>
                </a:lnTo>
                <a:cubicBezTo>
                  <a:pt x="13179" y="2286"/>
                  <a:pt x="12171" y="1"/>
                  <a:pt x="1049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146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0" y="2124503"/>
            <a:ext cx="643947" cy="2409965"/>
          </a:xfrm>
          <a:custGeom>
            <a:rect b="b" l="l" r="r" t="t"/>
            <a:pathLst>
              <a:path extrusionOk="0" h="9839" w="2629">
                <a:moveTo>
                  <a:pt x="1" y="1"/>
                </a:moveTo>
                <a:lnTo>
                  <a:pt x="1" y="9838"/>
                </a:lnTo>
                <a:cubicBezTo>
                  <a:pt x="2575" y="7531"/>
                  <a:pt x="2628" y="5640"/>
                  <a:pt x="289" y="589"/>
                </a:cubicBezTo>
                <a:cubicBezTo>
                  <a:pt x="204" y="385"/>
                  <a:pt x="97" y="193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6260000" dist="2476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3075"/>
            <a:ext cx="1944089" cy="1397138"/>
          </a:xfrm>
          <a:custGeom>
            <a:rect b="b" l="l" r="r" t="t"/>
            <a:pathLst>
              <a:path extrusionOk="0" h="5704" w="7937">
                <a:moveTo>
                  <a:pt x="1" y="0"/>
                </a:moveTo>
                <a:lnTo>
                  <a:pt x="1" y="5704"/>
                </a:lnTo>
                <a:cubicBezTo>
                  <a:pt x="214" y="5533"/>
                  <a:pt x="482" y="5362"/>
                  <a:pt x="823" y="5191"/>
                </a:cubicBezTo>
                <a:cubicBezTo>
                  <a:pt x="3312" y="3898"/>
                  <a:pt x="620" y="1677"/>
                  <a:pt x="2062" y="620"/>
                </a:cubicBezTo>
                <a:cubicBezTo>
                  <a:pt x="2291" y="452"/>
                  <a:pt x="2522" y="383"/>
                  <a:pt x="2754" y="383"/>
                </a:cubicBezTo>
                <a:cubicBezTo>
                  <a:pt x="3797" y="383"/>
                  <a:pt x="4869" y="1766"/>
                  <a:pt x="5903" y="1766"/>
                </a:cubicBezTo>
                <a:cubicBezTo>
                  <a:pt x="6091" y="1766"/>
                  <a:pt x="6278" y="1720"/>
                  <a:pt x="6463" y="1613"/>
                </a:cubicBezTo>
                <a:cubicBezTo>
                  <a:pt x="7040" y="1282"/>
                  <a:pt x="7488" y="620"/>
                  <a:pt x="793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926743" y="0"/>
            <a:ext cx="2319503" cy="682705"/>
          </a:xfrm>
          <a:custGeom>
            <a:rect b="b" l="l" r="r" t="t"/>
            <a:pathLst>
              <a:path extrusionOk="0" h="3625" w="12316">
                <a:moveTo>
                  <a:pt x="1" y="0"/>
                </a:moveTo>
                <a:cubicBezTo>
                  <a:pt x="972" y="1325"/>
                  <a:pt x="1784" y="3162"/>
                  <a:pt x="3803" y="3556"/>
                </a:cubicBezTo>
                <a:cubicBezTo>
                  <a:pt x="4037" y="3602"/>
                  <a:pt x="4281" y="3624"/>
                  <a:pt x="4533" y="3624"/>
                </a:cubicBezTo>
                <a:cubicBezTo>
                  <a:pt x="7086" y="3624"/>
                  <a:pt x="10439" y="1409"/>
                  <a:pt x="123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913146" y="0"/>
            <a:ext cx="3226701" cy="1925135"/>
          </a:xfrm>
          <a:custGeom>
            <a:rect b="b" l="l" r="r" t="t"/>
            <a:pathLst>
              <a:path extrusionOk="0" h="10222" w="17133">
                <a:moveTo>
                  <a:pt x="1" y="0"/>
                </a:moveTo>
                <a:cubicBezTo>
                  <a:pt x="1570" y="662"/>
                  <a:pt x="3419" y="1313"/>
                  <a:pt x="4529" y="1313"/>
                </a:cubicBezTo>
                <a:cubicBezTo>
                  <a:pt x="6373" y="1313"/>
                  <a:pt x="7673" y="389"/>
                  <a:pt x="8664" y="389"/>
                </a:cubicBezTo>
                <a:cubicBezTo>
                  <a:pt x="8844" y="389"/>
                  <a:pt x="9014" y="419"/>
                  <a:pt x="9175" y="491"/>
                </a:cubicBezTo>
                <a:cubicBezTo>
                  <a:pt x="9699" y="726"/>
                  <a:pt x="9773" y="1292"/>
                  <a:pt x="9272" y="3204"/>
                </a:cubicBezTo>
                <a:cubicBezTo>
                  <a:pt x="9120" y="3797"/>
                  <a:pt x="9438" y="3990"/>
                  <a:pt x="9926" y="3990"/>
                </a:cubicBezTo>
                <a:cubicBezTo>
                  <a:pt x="10748" y="3990"/>
                  <a:pt x="12054" y="3444"/>
                  <a:pt x="12422" y="3343"/>
                </a:cubicBezTo>
                <a:cubicBezTo>
                  <a:pt x="12696" y="3268"/>
                  <a:pt x="13011" y="3218"/>
                  <a:pt x="13322" y="3218"/>
                </a:cubicBezTo>
                <a:cubicBezTo>
                  <a:pt x="13811" y="3218"/>
                  <a:pt x="14288" y="3343"/>
                  <a:pt x="14569" y="3696"/>
                </a:cubicBezTo>
                <a:cubicBezTo>
                  <a:pt x="15626" y="5041"/>
                  <a:pt x="15488" y="6815"/>
                  <a:pt x="15744" y="8064"/>
                </a:cubicBezTo>
                <a:cubicBezTo>
                  <a:pt x="16011" y="9324"/>
                  <a:pt x="16513" y="9976"/>
                  <a:pt x="17133" y="10221"/>
                </a:cubicBezTo>
                <a:lnTo>
                  <a:pt x="1713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14300" rotWithShape="0" algn="bl" dir="1440000" dist="1238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8" name="Google Shape;88;p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 txBox="1"/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09" name="Google Shape;109;p1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3" name="Google Shape;113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">
    <p:bg>
      <p:bgPr>
        <a:solidFill>
          <a:srgbClr val="24284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136" name="Google Shape;136;p1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rgbClr val="E95E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rgbClr val="E95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0000"/>
                </a:solidFill>
              </a:rPr>
              <a:t>Presenter #2</a:t>
            </a:r>
            <a:endParaRPr sz="23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53150" y="2126500"/>
            <a:ext cx="4644600" cy="9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Luke Abbatessa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Ocean acidification in west-central Florida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1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36752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S</a:t>
            </a:r>
            <a:r>
              <a:rPr lang="en">
                <a:solidFill>
                  <a:schemeClr val="lt1"/>
                </a:solidFill>
              </a:rPr>
              <a:t>easonally-</a:t>
            </a:r>
            <a:r>
              <a:rPr lang="en">
                <a:solidFill>
                  <a:schemeClr val="lt1"/>
                </a:solidFill>
              </a:rPr>
              <a:t>sampled hydrochemical data acquired by scientists from the South West Florida Management District (SWFWMD)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Five coastal springs in west-central Florida (Weeki Wachee, Chassahowitzka, Homosassa, Kings Bay, Rainbow)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Data </a:t>
            </a:r>
            <a:r>
              <a:rPr lang="en">
                <a:solidFill>
                  <a:schemeClr val="lt1"/>
                </a:solidFill>
              </a:rPr>
              <a:t>subsequently</a:t>
            </a:r>
            <a:r>
              <a:rPr lang="en">
                <a:solidFill>
                  <a:schemeClr val="lt1"/>
                </a:solidFill>
              </a:rPr>
              <a:t> obtained by the U.S. Geological Survey (USGS) for further analyses and interpretation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Spans over 20 years (1991-2014)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Dataset I looked at consisted of 12 columns, however I chose to focus on five (Site Id, pH (Total) SU, Alkalinity (Total) umol/kg, Atmospheric CO2 (ppm), Year)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-I added the Year column through string splicing of the column Year_Season in the original dataset</a:t>
            </a:r>
            <a:endParaRPr>
              <a:solidFill>
                <a:schemeClr val="lt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Shortcoming: the dataset only goes up to 2014; ocean acidification and environmental processes in general tend to be very fluid → data may not be the most accurate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588" y="122000"/>
            <a:ext cx="4500867" cy="12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19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36500" y="924600"/>
            <a:ext cx="4435500" cy="421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 each of the five </a:t>
            </a:r>
            <a:r>
              <a:rPr lang="en">
                <a:solidFill>
                  <a:schemeClr val="lt1"/>
                </a:solidFill>
              </a:rPr>
              <a:t>spring study sites, what are the predicted relationships between atmospheric CO2 and pH as well as between pH and alkalinity in the coming years, regardless of season?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Significance:</a:t>
            </a:r>
            <a:endParaRPr u="sng">
              <a:solidFill>
                <a:schemeClr val="lt1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These findings can: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-help scientists and the general public get a better idea of the effects of the carbon cycle on our oceans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-highlight anthropogenic (human-caused) impacts on the environment and its biodiversity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-hopefully convince people to live more sustainable lives and limit their personal emissions of fossil fuels (i.e. riding a bike instead of driving a car)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0325" y="0"/>
            <a:ext cx="4057050" cy="228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500" y="2309563"/>
            <a:ext cx="3159091" cy="12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3725" y="3592050"/>
            <a:ext cx="29146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-8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385" y="3552025"/>
            <a:ext cx="2238691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1" y="2685500"/>
            <a:ext cx="5152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</a:rPr>
              <a:t>Left figure:</a:t>
            </a:r>
            <a:endParaRPr sz="1000" u="sng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In each of the study sites, there is a considerably strong negative correlation between atmospheric CO2 and the pH of the water representative of the site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If we were to look over a span of 100 years, we’d see that, for three of the five sites, the pH drops by 1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-this could mean a significant shift in the conditions of the water that certain species call their habitat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639825" y="3860500"/>
            <a:ext cx="338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</a:rPr>
              <a:t>Next steps:</a:t>
            </a:r>
            <a:endParaRPr sz="1000" u="sng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Look deeper into these relationships for other areas of Florida/other states/other countries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Use other machine learning models to make similar predictions regarding the environment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799075" y="2371250"/>
            <a:ext cx="43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lt1"/>
                </a:solidFill>
              </a:rPr>
              <a:t>Right figure:</a:t>
            </a:r>
            <a:endParaRPr sz="1000" u="sng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In each of the study sites, although the correlation between pH and alkalinity may not be as strong, it is still observably negative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If we were to look over a span of 100 years, we’d see that, for each of the five sites, the alkalinity transitions from positive to negative</a:t>
            </a:r>
            <a:endParaRPr sz="1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-this means in the water is some amount of mineral acidity</a:t>
            </a:r>
            <a:endParaRPr sz="1300"/>
          </a:p>
        </p:txBody>
      </p:sp>
      <p:sp>
        <p:nvSpPr>
          <p:cNvPr id="175" name="Google Shape;175;p23"/>
          <p:cNvSpPr txBox="1"/>
          <p:nvPr/>
        </p:nvSpPr>
        <p:spPr>
          <a:xfrm>
            <a:off x="0" y="3793700"/>
            <a:ext cx="3877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lt1"/>
                </a:solidFill>
              </a:rPr>
              <a:t>Looking bigger picture…</a:t>
            </a:r>
            <a:endParaRPr sz="1000" u="sng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Since the Industrial Revolution, atmospheric CO2 has increased due to processes like fossil fuel emissions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Our oceans have absorbed some of this CO2; chemical reactions have led to the release of hydrogen ions and thus acidity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 sz="1000">
                <a:solidFill>
                  <a:schemeClr val="lt1"/>
                </a:solidFill>
              </a:rPr>
              <a:t>Acidity → decrease in carbonate ions → coral bleaching and death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95" y="399075"/>
            <a:ext cx="4716080" cy="23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374" y="94274"/>
            <a:ext cx="4174701" cy="235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