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ada29e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ada29e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ada29e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ada29e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ada29e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ada29e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ada29e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ada29e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ada29e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ada29e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ada29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ada29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ada29e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ada29e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ada29e8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ada29e8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ada29e8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ada29e8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ada29e8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ada29e8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ada29e8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ada29e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ada29e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ada29e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tofish.com/line-chart-python-matplotlib/" TargetMode="External"/><Relationship Id="rId4" Type="http://schemas.openxmlformats.org/officeDocument/2006/relationships/hyperlink" Target="https://www.geeksforgeeks.org/python-statistics-stdev/" TargetMode="External"/><Relationship Id="rId10" Type="http://schemas.openxmlformats.org/officeDocument/2006/relationships/hyperlink" Target="http://users.sussex.ac.uk/~grahamh/RM1web/t-testcriticalvalues.pdf" TargetMode="External"/><Relationship Id="rId9" Type="http://schemas.openxmlformats.org/officeDocument/2006/relationships/hyperlink" Target="https://towardsdatascience.com/3-ways-to-load-csv-files-into-colab-7c14fcbdcb92" TargetMode="External"/><Relationship Id="rId5" Type="http://schemas.openxmlformats.org/officeDocument/2006/relationships/hyperlink" Target="https://www.journaldev.com/23674/python-remove-character-from-string" TargetMode="External"/><Relationship Id="rId6" Type="http://schemas.openxmlformats.org/officeDocument/2006/relationships/hyperlink" Target="https://www.kaggle.com/tobycrabtree/nfl-scores-and-betting-data?select=spreadspoke_scores.csv" TargetMode="External"/><Relationship Id="rId7" Type="http://schemas.openxmlformats.org/officeDocument/2006/relationships/hyperlink" Target="https://www.legalsportsbetting.com/how-much-money-do-americans-bet-on-sports/" TargetMode="External"/><Relationship Id="rId8" Type="http://schemas.openxmlformats.org/officeDocument/2006/relationships/hyperlink" Target="https://mathcracker.com/t-distribution-calculator#resul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Investigating the Relationship Between Spreads of NFL Games and NFL Game Type</a:t>
            </a:r>
            <a:endParaRPr sz="6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>
                <a:solidFill>
                  <a:schemeClr val="dk1"/>
                </a:solidFill>
              </a:rPr>
              <a:t>Luke Abbatessa &amp; John McCarthy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b="1" lang="en"/>
              <a:t>(CONT.D)</a:t>
            </a:r>
            <a:endParaRPr b="1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5" y="1114425"/>
            <a:ext cx="40005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530550" y="1403575"/>
            <a:ext cx="430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are skewed to the left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-they are negatively skewed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frequent NFL playoff game spread was roughly -3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eight most infrequent NFL playoff game spreads were roughly -12.5 points, -13 points, -15 points, -15.5 points, -16 points, -16.5 points, -18 points, and -18.5 points 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99750" y="4077500"/>
            <a:ext cx="392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 visualizing the distribution of spreads for NFL playoff games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CONCLUSIONS AND FUTURE WORK (CONT.D)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Shortcomings: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major one was that, from 1966 up until 1978, there were very few spreads in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&gt;we were limited in what data we could pull for those years → we may not have gotten the most </a:t>
            </a:r>
            <a:r>
              <a:rPr lang="en"/>
              <a:t>accurate</a:t>
            </a:r>
            <a:r>
              <a:rPr lang="en"/>
              <a:t> representation of the spreads in playoff games versys non-playoff games for those years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&gt;had we had more time, one way we could have alleviated this issue was to interpolate on the data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 AND FUTURE WORK</a:t>
            </a:r>
            <a:endParaRPr b="1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project allowed us to take on a </a:t>
            </a:r>
            <a:r>
              <a:rPr lang="en"/>
              <a:t>dataset</a:t>
            </a:r>
            <a:r>
              <a:rPr lang="en"/>
              <a:t> and its accompanying files, pick apart the variables and specific data we were interested in, and </a:t>
            </a:r>
            <a:r>
              <a:rPr b="1" lang="en"/>
              <a:t>extract trends</a:t>
            </a:r>
            <a:r>
              <a:rPr lang="en"/>
              <a:t> and other findings from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 significant aspect of the </a:t>
            </a:r>
            <a:r>
              <a:rPr lang="en"/>
              <a:t>project</a:t>
            </a:r>
            <a:r>
              <a:rPr lang="en"/>
              <a:t> was </a:t>
            </a:r>
            <a:r>
              <a:rPr b="1" lang="en"/>
              <a:t>data visualization and analysis</a:t>
            </a:r>
            <a:r>
              <a:rPr lang="en"/>
              <a:t>, which are two crucial aspects of data science as a whole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-we were fortunate </a:t>
            </a:r>
            <a:r>
              <a:rPr lang="en"/>
              <a:t>enough</a:t>
            </a:r>
            <a:r>
              <a:rPr lang="en"/>
              <a:t> to use the skills we had learned and apply them to a </a:t>
            </a:r>
            <a:r>
              <a:rPr b="1" lang="en"/>
              <a:t>real-life dataset</a:t>
            </a:r>
            <a:r>
              <a:rPr lang="en"/>
              <a:t>, not too different from </a:t>
            </a:r>
            <a:r>
              <a:rPr lang="en"/>
              <a:t>what</a:t>
            </a:r>
            <a:r>
              <a:rPr lang="en"/>
              <a:t> we may be doing post-graduation, depending on our career field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WORKS CITED</a:t>
            </a:r>
            <a:endParaRPr b="1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to Fish. (2020)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Plot a Line Chart in Python using Matplotlib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https://datatofish.com/line-chart-python-matplotlib/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GeeksforGeeks. (2021)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stdev() methods in Python statistics module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https://www.geeksforgeeks.org/python-statistics-stdev/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JournalDev. (2018)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Remove Character from String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https://www.journaldev.com/23674/python-remove-character-from-string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 (2021) NFL scores and betting data (v12) [Dataset] Retrieved from		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https://www.kaggle.com/tobycrabtree/nfl-scores-and-betting-data?select=spreadspoke_scores.cs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Sports Betting. (2021)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Money Do Americans Bet On Sports?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https://www.legalsportsbetting.com/how-much-money-do-americans-bet-on-sports/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mathcracker.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T-Distribution Probability Calculator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https://mathcracker.com/t-distribution-calculator#results</a:t>
            </a:r>
            <a:endParaRPr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towards data science. (2018)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Started: 3 Ways to Load CSV files into Colab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https://towardsdatascience.com/3-ways-to-load-csv-files-into-colab-7c14fcbdcb92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Sussex, School of Engineering and Informatics.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t-testtable.htm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		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http://users.sussex.ac.uk/~grahamh/RM1web/t-testcriticalvalues.pdf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AND BACKGROUND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Whether or not a game in the National Football League (NFL) being a playoff game or not impacts </a:t>
            </a:r>
            <a:r>
              <a:rPr lang="en"/>
              <a:t>the size of the spread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-Null: The average spread for regular season games is equal to the average spread for playoff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-Alternative: The average spread for regular season games is </a:t>
            </a:r>
            <a:r>
              <a:rPr lang="en" sz="1900"/>
              <a:t>NOT</a:t>
            </a:r>
            <a:r>
              <a:rPr lang="en"/>
              <a:t> equal to the average spread for playoff games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4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AND BACKGROUND</a:t>
            </a:r>
            <a:r>
              <a:rPr lang="en"/>
              <a:t> </a:t>
            </a:r>
            <a:r>
              <a:rPr b="1" lang="en"/>
              <a:t>(CONT.D)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5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comes from dataset on kaggle titled “NFL scores and betting data”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specific file we were interested in was “spreadspoke_scores.csv”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Characteristics of the data: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-info about the NFL schedule date, season, and week for the NFL games included in the file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-whether the games were playoff games or not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home team and its score for the games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away team and its score for the games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abbreviated name of the team favored to win the games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spread of the games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over-under line for total points scored by both teams in each game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/>
              <a:t>-the stadium where the games were played and </a:t>
            </a:r>
            <a:r>
              <a:rPr lang="en" sz="1500"/>
              <a:t>whether</a:t>
            </a:r>
            <a:r>
              <a:rPr lang="en" sz="1500"/>
              <a:t> it was neutral or not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500"/>
              <a:t>-info about the weather of the days the games were played (e.g. temp, wind in </a:t>
            </a:r>
            <a:r>
              <a:rPr lang="en" sz="1500"/>
              <a:t>mph</a:t>
            </a:r>
            <a:r>
              <a:rPr lang="en" sz="1500"/>
              <a:t>, humidity, qualitative detail)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AND DESCRIPTION OF THE DATA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obtained the data from kaggle, a popular data science community with many public datasets and data science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of comparing game type to spread size is important because sports betting data is extremely prevalent in the world today, and a comparison such as this could </a:t>
            </a:r>
            <a:r>
              <a:rPr b="1" lang="en"/>
              <a:t>further inform bettors</a:t>
            </a:r>
            <a:r>
              <a:rPr lang="en"/>
              <a:t> of the implied odds and their relationship to winning a specific bet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the immense amount of consumer money at risk in betting (fans bet </a:t>
            </a:r>
            <a:r>
              <a:rPr b="1" lang="en"/>
              <a:t>~$100 billion</a:t>
            </a:r>
            <a:r>
              <a:rPr lang="en"/>
              <a:t> during the NFL season through official licensed sportsbooks such as FanDuel), it is imperative that bettors have the best/most information to make a truly informed decision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734850" y="1139300"/>
            <a:ext cx="26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THE DATA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get_spreads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count_null_spreads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clean_spreads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onvert _to_float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Google Shape;80;p17"/>
          <p:cNvSpPr/>
          <p:nvPr/>
        </p:nvSpPr>
        <p:spPr>
          <a:xfrm rot="-1703255">
            <a:off x="5071881" y="635876"/>
            <a:ext cx="750894" cy="1910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950975" y="0"/>
            <a:ext cx="2687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COMPUTATIONS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avg_spread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standard_deviation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t_statistic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035125" y="2773200"/>
            <a:ext cx="2518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VISUALIZATIONS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plot_bar_chart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plot_histograms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 rot="5401518">
            <a:off x="8025726" y="1624591"/>
            <a:ext cx="13590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18175" y="1139300"/>
            <a:ext cx="143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READ IN THE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csv_lines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373">
            <a:off x="1983943" y="1306261"/>
            <a:ext cx="750900" cy="19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 (CONT.D)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a two-sample t-test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 our t value with the critical value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</a:t>
            </a:r>
            <a:r>
              <a:rPr lang="en" u="sng"/>
              <a:t>Critical Value</a:t>
            </a:r>
            <a:endParaRPr u="sng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574" y="1073525"/>
            <a:ext cx="2711875" cy="20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409800" y="3767125"/>
            <a:ext cx="39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invT(area = .975 , df = 10498) =  1.98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1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855050" y="1718875"/>
            <a:ext cx="31413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Average Spread for NFL Regular Season Games = 5.355 points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Average Spread for NFL Playoff Games =  5.930 points</a:t>
            </a:r>
            <a:endParaRPr sz="1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" y="867775"/>
            <a:ext cx="5855050" cy="3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855050" y="4247825"/>
            <a:ext cx="314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BUT IS THIS SIGNIFICANT?</a:t>
            </a:r>
            <a:endParaRPr b="1" sz="1600"/>
          </a:p>
        </p:txBody>
      </p:sp>
      <p:sp>
        <p:nvSpPr>
          <p:cNvPr id="102" name="Google Shape;102;p19"/>
          <p:cNvSpPr txBox="1"/>
          <p:nvPr/>
        </p:nvSpPr>
        <p:spPr>
          <a:xfrm>
            <a:off x="151000" y="4477250"/>
            <a:ext cx="5187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graph comparing the average spread for NFL regular season games versus NFL playoff games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(CONT.D)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5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-test statistic</a:t>
            </a:r>
            <a:r>
              <a:rPr lang="en" sz="1400"/>
              <a:t> </a:t>
            </a:r>
            <a:r>
              <a:rPr lang="en"/>
              <a:t>= 6.664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degrees of freedom = 10,498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value(</a:t>
            </a:r>
            <a:r>
              <a:rPr lang="en" sz="1400"/>
              <a:t>𝞪=0.05</a:t>
            </a:r>
            <a:r>
              <a:rPr lang="en"/>
              <a:t>)</a:t>
            </a:r>
            <a:r>
              <a:rPr lang="en"/>
              <a:t> = 1.98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our t-statistic is more extreme than the critical value, we </a:t>
            </a:r>
            <a:r>
              <a:rPr b="1" lang="en"/>
              <a:t>reject</a:t>
            </a:r>
            <a:r>
              <a:rPr lang="en"/>
              <a:t> the null hypothesis and conclude </a:t>
            </a:r>
            <a:r>
              <a:rPr b="1" lang="en"/>
              <a:t>there is a difference</a:t>
            </a:r>
            <a:r>
              <a:rPr lang="en"/>
              <a:t> between the average spread </a:t>
            </a:r>
            <a:r>
              <a:rPr lang="en"/>
              <a:t>for regular season games and the average spread for playoff games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50" y="296375"/>
            <a:ext cx="4033975" cy="26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156700" y="2897725"/>
            <a:ext cx="217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(generated from mathcracker.com)</a:t>
            </a:r>
            <a:endParaRPr sz="900"/>
          </a:p>
        </p:txBody>
      </p:sp>
      <p:cxnSp>
        <p:nvCxnSpPr>
          <p:cNvPr id="111" name="Google Shape;111;p20"/>
          <p:cNvCxnSpPr/>
          <p:nvPr/>
        </p:nvCxnSpPr>
        <p:spPr>
          <a:xfrm>
            <a:off x="7112650" y="770525"/>
            <a:ext cx="0" cy="19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 rot="10800000">
            <a:off x="5327900" y="730950"/>
            <a:ext cx="6600" cy="19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4572000" y="485825"/>
            <a:ext cx="4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critical value (lower tail)</a:t>
            </a:r>
            <a:r>
              <a:rPr b="1" lang="en"/>
              <a:t>           </a:t>
            </a:r>
            <a:r>
              <a:rPr b="1" lang="en" sz="900"/>
              <a:t>critical value (upper tail) </a:t>
            </a:r>
            <a:endParaRPr b="1" sz="900"/>
          </a:p>
        </p:txBody>
      </p:sp>
      <p:sp>
        <p:nvSpPr>
          <p:cNvPr id="114" name="Google Shape;114;p20"/>
          <p:cNvSpPr txBox="1"/>
          <p:nvPr/>
        </p:nvSpPr>
        <p:spPr>
          <a:xfrm>
            <a:off x="3790750" y="3102900"/>
            <a:ext cx="51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Figure 2.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-distribution demonstrating that 95% of our data falls in between the upper and lower tails and the remaining 5% of our data encompasses those tails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</a:t>
            </a:r>
            <a:r>
              <a:rPr b="1" lang="en"/>
              <a:t>(CONT.D)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6225"/>
            <a:ext cx="4210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572000" y="1570600"/>
            <a:ext cx="429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are considerably skewed to the left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-they are negatively skewed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frequent NFL regular season game spread was roughly -3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three most infrequent NFL regular season game spreads were </a:t>
            </a:r>
            <a:r>
              <a:rPr lang="en"/>
              <a:t>roughly</a:t>
            </a:r>
            <a:r>
              <a:rPr lang="en"/>
              <a:t> -17.5 points, -18 points, and -20 points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95175" y="4033100"/>
            <a:ext cx="41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 visualizing the distribution of spreads for NFL regular season games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