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Nunito"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51" autoAdjust="0"/>
  </p:normalViewPr>
  <p:slideViewPr>
    <p:cSldViewPr snapToGrid="0">
      <p:cViewPr varScale="1">
        <p:scale>
          <a:sx n="103" d="100"/>
          <a:sy n="103" d="100"/>
        </p:scale>
        <p:origin x="13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fa29172ac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fa29172ac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6fa29172ac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fa29172ac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fa29172ac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6fa29172ac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fa29172ac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6fa29172ac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26fa29172ac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fa29172ac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6fa29172ac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26fa29172ac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fa2940801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fa2940801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6fa2940801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fa31ac3b4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6fa31ac3b4_7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fa31ac3b4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6fa31ac3b4_7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fa31ac3b4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6fa31ac3b4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26fa31ac3b4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fa31ac3b4_4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6fa31ac3b4_4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6fa31ac3b4_4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fa31ac3b4_4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6fa31ac3b4_4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6fa31ac3b4_4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6fa31ac3b4_4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6fa31ac3b4_4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26fa31ac3b4_4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6fa31ac3b4_4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6fa31ac3b4_4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26fa31ac3b4_4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6fa31ac3b4_4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6fa31ac3b4_4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26fa31ac3b4_4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6fa31ac3b4_4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6fa31ac3b4_4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26fa31ac3b4_4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fa31ac3b4_4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fa31ac3b4_4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26fa31ac3b4_4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6fa31ac3b4_4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6fa31ac3b4_4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6fa31ac3b4_4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6fa31ac3b4_4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6fa31ac3b4_4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26fa31ac3b4_4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fa31ac3b4_4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fa31ac3b4_4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26fa31ac3b4_4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6fa31ac3b4_4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6fa31ac3b4_4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26fa31ac3b4_4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6fa31ac3b4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6fa31ac3b4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26fa31ac3b4_1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6fa31ac3b4_2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6fa31ac3b4_2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g26fa31ac3b4_2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fa294080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fa294080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26fa294080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fa294080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fa2940801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6fa2940801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fa29172ac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fa29172ac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6fa29172ac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12648" y="557783"/>
            <a:ext cx="10969752" cy="313080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12648" y="3902206"/>
            <a:ext cx="10969752" cy="2240529"/>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SzPts val="2000"/>
              <a:buNone/>
              <a:defRPr sz="2000"/>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609600" y="557784"/>
            <a:ext cx="10972800"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4077733" y="-1361929"/>
            <a:ext cx="4036534" cy="10972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a:lvl1pPr>
            <a:lvl2pPr marL="914400" lvl="1" indent="-228600" algn="l">
              <a:lnSpc>
                <a:spcPct val="110000"/>
              </a:lnSpc>
              <a:spcBef>
                <a:spcPts val="500"/>
              </a:spcBef>
              <a:spcAft>
                <a:spcPts val="0"/>
              </a:spcAft>
              <a:buSzPts val="1800"/>
              <a:buNone/>
              <a:defRPr/>
            </a:lvl2pPr>
            <a:lvl3pPr marL="1371600" lvl="2" indent="-228600" algn="l">
              <a:lnSpc>
                <a:spcPct val="110000"/>
              </a:lnSpc>
              <a:spcBef>
                <a:spcPts val="500"/>
              </a:spcBef>
              <a:spcAft>
                <a:spcPts val="0"/>
              </a:spcAft>
              <a:buSzPts val="1800"/>
              <a:buNone/>
              <a:defRPr/>
            </a:lvl3pPr>
            <a:lvl4pPr marL="1828800" lvl="3" indent="-228600" algn="l">
              <a:lnSpc>
                <a:spcPct val="110000"/>
              </a:lnSpc>
              <a:spcBef>
                <a:spcPts val="500"/>
              </a:spcBef>
              <a:spcAft>
                <a:spcPts val="0"/>
              </a:spcAft>
              <a:buSzPts val="1800"/>
              <a:buNone/>
              <a:defRPr/>
            </a:lvl4pPr>
            <a:lvl5pPr marL="2286000" lvl="4" indent="-228600" algn="l">
              <a:lnSpc>
                <a:spcPct val="11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330416" y="1952268"/>
            <a:ext cx="5643420" cy="285445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658088" y="-487656"/>
            <a:ext cx="5643420" cy="77343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a:lvl1pPr>
            <a:lvl2pPr marL="914400" lvl="1" indent="-228600" algn="l">
              <a:lnSpc>
                <a:spcPct val="110000"/>
              </a:lnSpc>
              <a:spcBef>
                <a:spcPts val="500"/>
              </a:spcBef>
              <a:spcAft>
                <a:spcPts val="0"/>
              </a:spcAft>
              <a:buSzPts val="1800"/>
              <a:buNone/>
              <a:defRPr/>
            </a:lvl2pPr>
            <a:lvl3pPr marL="1371600" lvl="2" indent="-228600" algn="l">
              <a:lnSpc>
                <a:spcPct val="110000"/>
              </a:lnSpc>
              <a:spcBef>
                <a:spcPts val="500"/>
              </a:spcBef>
              <a:spcAft>
                <a:spcPts val="0"/>
              </a:spcAft>
              <a:buSzPts val="1800"/>
              <a:buNone/>
              <a:defRPr/>
            </a:lvl3pPr>
            <a:lvl4pPr marL="1828800" lvl="3" indent="-228600" algn="l">
              <a:lnSpc>
                <a:spcPct val="110000"/>
              </a:lnSpc>
              <a:spcBef>
                <a:spcPts val="500"/>
              </a:spcBef>
              <a:spcAft>
                <a:spcPts val="0"/>
              </a:spcAft>
              <a:buSzPts val="1800"/>
              <a:buNone/>
              <a:defRPr/>
            </a:lvl4pPr>
            <a:lvl5pPr marL="2286000" lvl="4" indent="-228600" algn="l">
              <a:lnSpc>
                <a:spcPct val="11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15600" y="593367"/>
            <a:ext cx="11360700" cy="763500"/>
          </a:xfrm>
          <a:prstGeom prst="rect">
            <a:avLst/>
          </a:prstGeom>
        </p:spPr>
        <p:txBody>
          <a:bodyPr spcFirstLastPara="1" wrap="square" lIns="91425" tIns="45700" rIns="91425" bIns="45700" anchor="b" anchorCtr="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228600" rtl="0">
              <a:spcBef>
                <a:spcPts val="1000"/>
              </a:spcBef>
              <a:spcAft>
                <a:spcPts val="0"/>
              </a:spcAft>
              <a:buSzPts val="2000"/>
              <a:buNone/>
              <a:defRPr/>
            </a:lvl1pPr>
            <a:lvl2pPr marL="914400" lvl="1" indent="-228600" rtl="0">
              <a:spcBef>
                <a:spcPts val="500"/>
              </a:spcBef>
              <a:spcAft>
                <a:spcPts val="0"/>
              </a:spcAft>
              <a:buSzPts val="1800"/>
              <a:buNone/>
              <a:defRPr/>
            </a:lvl2pPr>
            <a:lvl3pPr marL="1371600" lvl="2" indent="-228600" rtl="0">
              <a:spcBef>
                <a:spcPts val="500"/>
              </a:spcBef>
              <a:spcAft>
                <a:spcPts val="0"/>
              </a:spcAft>
              <a:buSzPts val="1600"/>
              <a:buNone/>
              <a:defRPr/>
            </a:lvl3pPr>
            <a:lvl4pPr marL="1828800" lvl="3" indent="-228600" rtl="0">
              <a:spcBef>
                <a:spcPts val="500"/>
              </a:spcBef>
              <a:spcAft>
                <a:spcPts val="0"/>
              </a:spcAft>
              <a:buSzPts val="1400"/>
              <a:buNone/>
              <a:defRPr/>
            </a:lvl4pPr>
            <a:lvl5pPr marL="2286000" lvl="4" indent="-228600" rtl="0">
              <a:spcBef>
                <a:spcPts val="500"/>
              </a:spcBef>
              <a:spcAft>
                <a:spcPts val="0"/>
              </a:spcAft>
              <a:buSzPts val="1400"/>
              <a:buNone/>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9" name="Google Shape;89;p13"/>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09600" y="557784"/>
            <a:ext cx="10972800"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609600" y="2106204"/>
            <a:ext cx="10972800" cy="403653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a:lvl1pPr>
            <a:lvl2pPr marL="914400" lvl="1" indent="-228600" algn="l">
              <a:lnSpc>
                <a:spcPct val="110000"/>
              </a:lnSpc>
              <a:spcBef>
                <a:spcPts val="500"/>
              </a:spcBef>
              <a:spcAft>
                <a:spcPts val="0"/>
              </a:spcAft>
              <a:buSzPts val="1800"/>
              <a:buNone/>
              <a:defRPr/>
            </a:lvl2pPr>
            <a:lvl3pPr marL="1371600" lvl="2" indent="-228600" algn="l">
              <a:lnSpc>
                <a:spcPct val="110000"/>
              </a:lnSpc>
              <a:spcBef>
                <a:spcPts val="500"/>
              </a:spcBef>
              <a:spcAft>
                <a:spcPts val="0"/>
              </a:spcAft>
              <a:buSzPts val="1800"/>
              <a:buNone/>
              <a:defRPr/>
            </a:lvl3pPr>
            <a:lvl4pPr marL="1828800" lvl="3" indent="-228600" algn="l">
              <a:lnSpc>
                <a:spcPct val="110000"/>
              </a:lnSpc>
              <a:spcBef>
                <a:spcPts val="500"/>
              </a:spcBef>
              <a:spcAft>
                <a:spcPts val="0"/>
              </a:spcAft>
              <a:buSzPts val="1800"/>
              <a:buNone/>
              <a:defRPr/>
            </a:lvl4pPr>
            <a:lvl5pPr marL="2286000" lvl="4" indent="-228600" algn="l">
              <a:lnSpc>
                <a:spcPct val="11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12648" y="557784"/>
            <a:ext cx="10969752" cy="3146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12648" y="3902207"/>
            <a:ext cx="10969752" cy="2187443"/>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000"/>
              <a:buNone/>
              <a:defRPr sz="2000">
                <a:solidFill>
                  <a:schemeClr val="dk1"/>
                </a:solidFill>
              </a:defRPr>
            </a:lvl1pPr>
            <a:lvl2pPr marL="914400" lvl="1" indent="-228600" algn="l">
              <a:lnSpc>
                <a:spcPct val="110000"/>
              </a:lnSpc>
              <a:spcBef>
                <a:spcPts val="500"/>
              </a:spcBef>
              <a:spcAft>
                <a:spcPts val="0"/>
              </a:spcAft>
              <a:buSzPts val="2000"/>
              <a:buNone/>
              <a:defRPr sz="2000">
                <a:solidFill>
                  <a:srgbClr val="888888"/>
                </a:solidFill>
              </a:defRPr>
            </a:lvl2pPr>
            <a:lvl3pPr marL="1371600" lvl="2" indent="-228600" algn="l">
              <a:lnSpc>
                <a:spcPct val="110000"/>
              </a:lnSpc>
              <a:spcBef>
                <a:spcPts val="500"/>
              </a:spcBef>
              <a:spcAft>
                <a:spcPts val="0"/>
              </a:spcAft>
              <a:buSzPts val="1800"/>
              <a:buNone/>
              <a:defRPr sz="1800">
                <a:solidFill>
                  <a:srgbClr val="888888"/>
                </a:solidFill>
              </a:defRPr>
            </a:lvl3pPr>
            <a:lvl4pPr marL="1828800" lvl="3" indent="-228600" algn="l">
              <a:lnSpc>
                <a:spcPct val="110000"/>
              </a:lnSpc>
              <a:spcBef>
                <a:spcPts val="500"/>
              </a:spcBef>
              <a:spcAft>
                <a:spcPts val="0"/>
              </a:spcAft>
              <a:buSzPts val="1600"/>
              <a:buNone/>
              <a:defRPr sz="1600">
                <a:solidFill>
                  <a:srgbClr val="888888"/>
                </a:solidFill>
              </a:defRPr>
            </a:lvl4pPr>
            <a:lvl5pPr marL="2286000" lvl="4" indent="-228600" algn="l">
              <a:lnSpc>
                <a:spcPct val="11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4"/>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09600" y="557784"/>
            <a:ext cx="10972800"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2081369"/>
            <a:ext cx="5410200" cy="4095593"/>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a:lvl1pPr>
            <a:lvl2pPr marL="914400" lvl="1" indent="-228600" algn="l">
              <a:lnSpc>
                <a:spcPct val="110000"/>
              </a:lnSpc>
              <a:spcBef>
                <a:spcPts val="500"/>
              </a:spcBef>
              <a:spcAft>
                <a:spcPts val="0"/>
              </a:spcAft>
              <a:buSzPts val="1800"/>
              <a:buNone/>
              <a:defRPr/>
            </a:lvl2pPr>
            <a:lvl3pPr marL="1371600" lvl="2" indent="-228600" algn="l">
              <a:lnSpc>
                <a:spcPct val="110000"/>
              </a:lnSpc>
              <a:spcBef>
                <a:spcPts val="500"/>
              </a:spcBef>
              <a:spcAft>
                <a:spcPts val="0"/>
              </a:spcAft>
              <a:buSzPts val="1800"/>
              <a:buNone/>
              <a:defRPr/>
            </a:lvl3pPr>
            <a:lvl4pPr marL="1828800" lvl="3" indent="-228600" algn="l">
              <a:lnSpc>
                <a:spcPct val="110000"/>
              </a:lnSpc>
              <a:spcBef>
                <a:spcPts val="500"/>
              </a:spcBef>
              <a:spcAft>
                <a:spcPts val="0"/>
              </a:spcAft>
              <a:buSzPts val="1800"/>
              <a:buNone/>
              <a:defRPr/>
            </a:lvl4pPr>
            <a:lvl5pPr marL="2286000" lvl="4" indent="-228600" algn="l">
              <a:lnSpc>
                <a:spcPct val="11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2" y="2081369"/>
            <a:ext cx="5410200" cy="4095593"/>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a:lvl1pPr>
            <a:lvl2pPr marL="914400" lvl="1" indent="-228600" algn="l">
              <a:lnSpc>
                <a:spcPct val="110000"/>
              </a:lnSpc>
              <a:spcBef>
                <a:spcPts val="500"/>
              </a:spcBef>
              <a:spcAft>
                <a:spcPts val="0"/>
              </a:spcAft>
              <a:buSzPts val="1800"/>
              <a:buNone/>
              <a:defRPr/>
            </a:lvl2pPr>
            <a:lvl3pPr marL="1371600" lvl="2" indent="-228600" algn="l">
              <a:lnSpc>
                <a:spcPct val="110000"/>
              </a:lnSpc>
              <a:spcBef>
                <a:spcPts val="500"/>
              </a:spcBef>
              <a:spcAft>
                <a:spcPts val="0"/>
              </a:spcAft>
              <a:buSzPts val="1800"/>
              <a:buNone/>
              <a:defRPr/>
            </a:lvl3pPr>
            <a:lvl4pPr marL="1828800" lvl="3" indent="-228600" algn="l">
              <a:lnSpc>
                <a:spcPct val="110000"/>
              </a:lnSpc>
              <a:spcBef>
                <a:spcPts val="500"/>
              </a:spcBef>
              <a:spcAft>
                <a:spcPts val="0"/>
              </a:spcAft>
              <a:buSzPts val="1800"/>
              <a:buNone/>
              <a:defRPr/>
            </a:lvl4pPr>
            <a:lvl5pPr marL="2286000" lvl="4" indent="-228600" algn="l">
              <a:lnSpc>
                <a:spcPct val="11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09600" y="365125"/>
            <a:ext cx="10745788"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09600" y="1895096"/>
            <a:ext cx="5387975"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0"/>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609600" y="2842211"/>
            <a:ext cx="5387975" cy="33474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a:lvl1pPr>
            <a:lvl2pPr marL="914400" lvl="1" indent="-228600" algn="l">
              <a:lnSpc>
                <a:spcPct val="110000"/>
              </a:lnSpc>
              <a:spcBef>
                <a:spcPts val="500"/>
              </a:spcBef>
              <a:spcAft>
                <a:spcPts val="0"/>
              </a:spcAft>
              <a:buSzPts val="1800"/>
              <a:buNone/>
              <a:defRPr/>
            </a:lvl2pPr>
            <a:lvl3pPr marL="1371600" lvl="2" indent="-228600" algn="l">
              <a:lnSpc>
                <a:spcPct val="110000"/>
              </a:lnSpc>
              <a:spcBef>
                <a:spcPts val="500"/>
              </a:spcBef>
              <a:spcAft>
                <a:spcPts val="0"/>
              </a:spcAft>
              <a:buSzPts val="1800"/>
              <a:buNone/>
              <a:defRPr/>
            </a:lvl3pPr>
            <a:lvl4pPr marL="1828800" lvl="3" indent="-228600" algn="l">
              <a:lnSpc>
                <a:spcPct val="110000"/>
              </a:lnSpc>
              <a:spcBef>
                <a:spcPts val="500"/>
              </a:spcBef>
              <a:spcAft>
                <a:spcPts val="0"/>
              </a:spcAft>
              <a:buSzPts val="1800"/>
              <a:buNone/>
              <a:defRPr/>
            </a:lvl4pPr>
            <a:lvl5pPr marL="2286000" lvl="4" indent="-228600" algn="l">
              <a:lnSpc>
                <a:spcPct val="11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6167890" y="1895096"/>
            <a:ext cx="541451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0" i="0"/>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67890" y="2842211"/>
            <a:ext cx="5414510" cy="33474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a:lvl1pPr>
            <a:lvl2pPr marL="914400" lvl="1" indent="-228600" algn="l">
              <a:lnSpc>
                <a:spcPct val="110000"/>
              </a:lnSpc>
              <a:spcBef>
                <a:spcPts val="500"/>
              </a:spcBef>
              <a:spcAft>
                <a:spcPts val="0"/>
              </a:spcAft>
              <a:buSzPts val="1800"/>
              <a:buNone/>
              <a:defRPr/>
            </a:lvl2pPr>
            <a:lvl3pPr marL="1371600" lvl="2" indent="-228600" algn="l">
              <a:lnSpc>
                <a:spcPct val="110000"/>
              </a:lnSpc>
              <a:spcBef>
                <a:spcPts val="500"/>
              </a:spcBef>
              <a:spcAft>
                <a:spcPts val="0"/>
              </a:spcAft>
              <a:buSzPts val="1800"/>
              <a:buNone/>
              <a:defRPr/>
            </a:lvl3pPr>
            <a:lvl4pPr marL="1828800" lvl="3" indent="-228600" algn="l">
              <a:lnSpc>
                <a:spcPct val="110000"/>
              </a:lnSpc>
              <a:spcBef>
                <a:spcPts val="500"/>
              </a:spcBef>
              <a:spcAft>
                <a:spcPts val="0"/>
              </a:spcAft>
              <a:buSzPts val="1800"/>
              <a:buNone/>
              <a:defRPr/>
            </a:lvl4pPr>
            <a:lvl5pPr marL="2286000" lvl="4" indent="-228600" algn="l">
              <a:lnSpc>
                <a:spcPct val="11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09600" y="557784"/>
            <a:ext cx="10972800" cy="1325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612649" y="457199"/>
            <a:ext cx="4970822" cy="266020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6096000" y="457200"/>
            <a:ext cx="5483352" cy="5744003"/>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800"/>
              <a:buNone/>
              <a:defRPr sz="2800"/>
            </a:lvl1pPr>
            <a:lvl2pPr marL="914400" lvl="1" indent="-228600" algn="l">
              <a:lnSpc>
                <a:spcPct val="110000"/>
              </a:lnSpc>
              <a:spcBef>
                <a:spcPts val="500"/>
              </a:spcBef>
              <a:spcAft>
                <a:spcPts val="0"/>
              </a:spcAft>
              <a:buSzPts val="2400"/>
              <a:buNone/>
              <a:defRPr sz="2400"/>
            </a:lvl2pPr>
            <a:lvl3pPr marL="1371600" lvl="2" indent="-228600" algn="l">
              <a:lnSpc>
                <a:spcPct val="110000"/>
              </a:lnSpc>
              <a:spcBef>
                <a:spcPts val="500"/>
              </a:spcBef>
              <a:spcAft>
                <a:spcPts val="0"/>
              </a:spcAft>
              <a:buSzPts val="2000"/>
              <a:buNone/>
              <a:defRPr sz="2000"/>
            </a:lvl3pPr>
            <a:lvl4pPr marL="1828800" lvl="3" indent="-228600" algn="l">
              <a:lnSpc>
                <a:spcPct val="110000"/>
              </a:lnSpc>
              <a:spcBef>
                <a:spcPts val="500"/>
              </a:spcBef>
              <a:spcAft>
                <a:spcPts val="0"/>
              </a:spcAft>
              <a:buSzPts val="1800"/>
              <a:buNone/>
              <a:defRPr sz="1800"/>
            </a:lvl4pPr>
            <a:lvl5pPr marL="2286000" lvl="4" indent="-228600" algn="l">
              <a:lnSpc>
                <a:spcPct val="110000"/>
              </a:lnSpc>
              <a:spcBef>
                <a:spcPts val="500"/>
              </a:spcBef>
              <a:spcAft>
                <a:spcPts val="0"/>
              </a:spcAft>
              <a:buSzPts val="1800"/>
              <a:buNone/>
              <a:defRPr sz="18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612649" y="3329989"/>
            <a:ext cx="4970822" cy="287121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000"/>
              <a:buNone/>
              <a:defRPr sz="20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612649" y="457199"/>
            <a:ext cx="4970822" cy="266748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6096000" y="457199"/>
            <a:ext cx="5483352" cy="5403851"/>
          </a:xfrm>
          <a:prstGeom prst="rect">
            <a:avLst/>
          </a:prstGeom>
          <a:noFill/>
          <a:ln>
            <a:noFill/>
          </a:ln>
        </p:spPr>
      </p:sp>
      <p:sp>
        <p:nvSpPr>
          <p:cNvPr id="70" name="Google Shape;70;p10"/>
          <p:cNvSpPr txBox="1">
            <a:spLocks noGrp="1"/>
          </p:cNvSpPr>
          <p:nvPr>
            <p:ph type="body" idx="1"/>
          </p:nvPr>
        </p:nvSpPr>
        <p:spPr>
          <a:xfrm>
            <a:off x="612649" y="3322708"/>
            <a:ext cx="4970822" cy="254628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800"/>
              <a:buNone/>
              <a:defRPr sz="18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12192001" cy="6858000"/>
          </a:xfrm>
          <a:prstGeom prst="rect">
            <a:avLst/>
          </a:prstGeom>
          <a:solidFill>
            <a:srgbClr val="AEAEAE">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 name="Google Shape;11;p1"/>
          <p:cNvSpPr/>
          <p:nvPr/>
        </p:nvSpPr>
        <p:spPr>
          <a:xfrm>
            <a:off x="-1" y="232968"/>
            <a:ext cx="9560477" cy="6625032"/>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2" name="Google Shape;12;p1"/>
          <p:cNvSpPr txBox="1">
            <a:spLocks noGrp="1"/>
          </p:cNvSpPr>
          <p:nvPr>
            <p:ph type="title"/>
          </p:nvPr>
        </p:nvSpPr>
        <p:spPr>
          <a:xfrm>
            <a:off x="609600" y="557784"/>
            <a:ext cx="10972800" cy="1325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609600" y="2106204"/>
            <a:ext cx="10972800" cy="403653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0000"/>
              </a:lnSpc>
              <a:spcBef>
                <a:spcPts val="1000"/>
              </a:spcBef>
              <a:spcAft>
                <a:spcPts val="0"/>
              </a:spcAft>
              <a:buClr>
                <a:schemeClr val="accent5"/>
              </a:buClr>
              <a:buSzPts val="2000"/>
              <a:buFont typeface="Avenir"/>
              <a:buNone/>
              <a:defRPr sz="2000" b="0" i="0" u="none" strike="noStrike" cap="none">
                <a:solidFill>
                  <a:schemeClr val="dk1"/>
                </a:solidFill>
                <a:latin typeface="Avenir"/>
                <a:ea typeface="Avenir"/>
                <a:cs typeface="Avenir"/>
                <a:sym typeface="Avenir"/>
              </a:defRPr>
            </a:lvl1pPr>
            <a:lvl2pPr marL="914400" marR="0" lvl="1" indent="-228600" algn="l" rtl="0">
              <a:lnSpc>
                <a:spcPct val="110000"/>
              </a:lnSpc>
              <a:spcBef>
                <a:spcPts val="500"/>
              </a:spcBef>
              <a:spcAft>
                <a:spcPts val="0"/>
              </a:spcAft>
              <a:buClr>
                <a:schemeClr val="accent5"/>
              </a:buClr>
              <a:buSzPts val="1800"/>
              <a:buFont typeface="Avenir"/>
              <a:buNone/>
              <a:defRPr sz="1800" b="0" i="0" u="none" strike="noStrike" cap="none">
                <a:solidFill>
                  <a:schemeClr val="dk1"/>
                </a:solidFill>
                <a:latin typeface="Avenir"/>
                <a:ea typeface="Avenir"/>
                <a:cs typeface="Avenir"/>
                <a:sym typeface="Avenir"/>
              </a:defRPr>
            </a:lvl2pPr>
            <a:lvl3pPr marL="1371600" marR="0" lvl="2" indent="-228600" algn="l" rtl="0">
              <a:lnSpc>
                <a:spcPct val="110000"/>
              </a:lnSpc>
              <a:spcBef>
                <a:spcPts val="500"/>
              </a:spcBef>
              <a:spcAft>
                <a:spcPts val="0"/>
              </a:spcAft>
              <a:buClr>
                <a:schemeClr val="accent5"/>
              </a:buClr>
              <a:buSzPts val="1600"/>
              <a:buFont typeface="Avenir"/>
              <a:buNone/>
              <a:defRPr sz="1600" b="0" i="0" u="none" strike="noStrike" cap="none">
                <a:solidFill>
                  <a:schemeClr val="dk1"/>
                </a:solidFill>
                <a:latin typeface="Avenir"/>
                <a:ea typeface="Avenir"/>
                <a:cs typeface="Avenir"/>
                <a:sym typeface="Avenir"/>
              </a:defRPr>
            </a:lvl3pPr>
            <a:lvl4pPr marL="1828800" marR="0" lvl="3" indent="-228600" algn="l" rtl="0">
              <a:lnSpc>
                <a:spcPct val="110000"/>
              </a:lnSpc>
              <a:spcBef>
                <a:spcPts val="500"/>
              </a:spcBef>
              <a:spcAft>
                <a:spcPts val="0"/>
              </a:spcAft>
              <a:buClr>
                <a:schemeClr val="accent5"/>
              </a:buClr>
              <a:buSzPts val="1400"/>
              <a:buFont typeface="Avenir"/>
              <a:buNone/>
              <a:defRPr sz="1400" b="0" i="0" u="none" strike="noStrike" cap="none">
                <a:solidFill>
                  <a:schemeClr val="dk1"/>
                </a:solidFill>
                <a:latin typeface="Avenir"/>
                <a:ea typeface="Avenir"/>
                <a:cs typeface="Avenir"/>
                <a:sym typeface="Avenir"/>
              </a:defRPr>
            </a:lvl4pPr>
            <a:lvl5pPr marL="2286000" marR="0" lvl="4" indent="-228600" algn="l" rtl="0">
              <a:lnSpc>
                <a:spcPct val="110000"/>
              </a:lnSpc>
              <a:spcBef>
                <a:spcPts val="500"/>
              </a:spcBef>
              <a:spcAft>
                <a:spcPts val="0"/>
              </a:spcAft>
              <a:buClr>
                <a:schemeClr val="accent5"/>
              </a:buClr>
              <a:buSzPts val="1400"/>
              <a:buFont typeface="Avenir"/>
              <a:buNone/>
              <a:defRPr sz="14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4" name="Google Shape;14;p1"/>
          <p:cNvSpPr txBox="1">
            <a:spLocks noGrp="1"/>
          </p:cNvSpPr>
          <p:nvPr>
            <p:ph type="dt" idx="10"/>
          </p:nvPr>
        </p:nvSpPr>
        <p:spPr>
          <a:xfrm>
            <a:off x="6096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5" name="Google Shape;15;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6" name="Google Shape;16;p1"/>
          <p:cNvSpPr txBox="1">
            <a:spLocks noGrp="1"/>
          </p:cNvSpPr>
          <p:nvPr>
            <p:ph type="sldNum" idx="12"/>
          </p:nvPr>
        </p:nvSpPr>
        <p:spPr>
          <a:xfrm>
            <a:off x="10134600" y="6356350"/>
            <a:ext cx="1447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800" b="0" i="0" u="none" strike="noStrike" cap="none">
                <a:solidFill>
                  <a:schemeClr val="dk1"/>
                </a:solidFill>
                <a:latin typeface="Avenir"/>
                <a:ea typeface="Avenir"/>
                <a:cs typeface="Avenir"/>
                <a:sym typeface="Avenir"/>
              </a:defRPr>
            </a:lvl1pPr>
            <a:lvl2pPr marL="0" marR="0" lvl="1" indent="0" algn="r" rtl="0">
              <a:spcBef>
                <a:spcPts val="0"/>
              </a:spcBef>
              <a:buNone/>
              <a:defRPr sz="800" b="0" i="0" u="none" strike="noStrike" cap="none">
                <a:solidFill>
                  <a:schemeClr val="dk1"/>
                </a:solidFill>
                <a:latin typeface="Avenir"/>
                <a:ea typeface="Avenir"/>
                <a:cs typeface="Avenir"/>
                <a:sym typeface="Avenir"/>
              </a:defRPr>
            </a:lvl2pPr>
            <a:lvl3pPr marL="0" marR="0" lvl="2" indent="0" algn="r" rtl="0">
              <a:spcBef>
                <a:spcPts val="0"/>
              </a:spcBef>
              <a:buNone/>
              <a:defRPr sz="800" b="0" i="0" u="none" strike="noStrike" cap="none">
                <a:solidFill>
                  <a:schemeClr val="dk1"/>
                </a:solidFill>
                <a:latin typeface="Avenir"/>
                <a:ea typeface="Avenir"/>
                <a:cs typeface="Avenir"/>
                <a:sym typeface="Avenir"/>
              </a:defRPr>
            </a:lvl3pPr>
            <a:lvl4pPr marL="0" marR="0" lvl="3" indent="0" algn="r" rtl="0">
              <a:spcBef>
                <a:spcPts val="0"/>
              </a:spcBef>
              <a:buNone/>
              <a:defRPr sz="800" b="0" i="0" u="none" strike="noStrike" cap="none">
                <a:solidFill>
                  <a:schemeClr val="dk1"/>
                </a:solidFill>
                <a:latin typeface="Avenir"/>
                <a:ea typeface="Avenir"/>
                <a:cs typeface="Avenir"/>
                <a:sym typeface="Avenir"/>
              </a:defRPr>
            </a:lvl4pPr>
            <a:lvl5pPr marL="0" marR="0" lvl="4" indent="0" algn="r" rtl="0">
              <a:spcBef>
                <a:spcPts val="0"/>
              </a:spcBef>
              <a:buNone/>
              <a:defRPr sz="800" b="0" i="0" u="none" strike="noStrike" cap="none">
                <a:solidFill>
                  <a:schemeClr val="dk1"/>
                </a:solidFill>
                <a:latin typeface="Avenir"/>
                <a:ea typeface="Avenir"/>
                <a:cs typeface="Avenir"/>
                <a:sym typeface="Avenir"/>
              </a:defRPr>
            </a:lvl5pPr>
            <a:lvl6pPr marL="0" marR="0" lvl="5" indent="0" algn="r" rtl="0">
              <a:spcBef>
                <a:spcPts val="0"/>
              </a:spcBef>
              <a:buNone/>
              <a:defRPr sz="800" b="0" i="0" u="none" strike="noStrike" cap="none">
                <a:solidFill>
                  <a:schemeClr val="dk1"/>
                </a:solidFill>
                <a:latin typeface="Avenir"/>
                <a:ea typeface="Avenir"/>
                <a:cs typeface="Avenir"/>
                <a:sym typeface="Avenir"/>
              </a:defRPr>
            </a:lvl6pPr>
            <a:lvl7pPr marL="0" marR="0" lvl="6" indent="0" algn="r" rtl="0">
              <a:spcBef>
                <a:spcPts val="0"/>
              </a:spcBef>
              <a:buNone/>
              <a:defRPr sz="800" b="0" i="0" u="none" strike="noStrike" cap="none">
                <a:solidFill>
                  <a:schemeClr val="dk1"/>
                </a:solidFill>
                <a:latin typeface="Avenir"/>
                <a:ea typeface="Avenir"/>
                <a:cs typeface="Avenir"/>
                <a:sym typeface="Avenir"/>
              </a:defRPr>
            </a:lvl7pPr>
            <a:lvl8pPr marL="0" marR="0" lvl="7" indent="0" algn="r" rtl="0">
              <a:spcBef>
                <a:spcPts val="0"/>
              </a:spcBef>
              <a:buNone/>
              <a:defRPr sz="800" b="0" i="0" u="none" strike="noStrike" cap="none">
                <a:solidFill>
                  <a:schemeClr val="dk1"/>
                </a:solidFill>
                <a:latin typeface="Avenir"/>
                <a:ea typeface="Avenir"/>
                <a:cs typeface="Avenir"/>
                <a:sym typeface="Avenir"/>
              </a:defRPr>
            </a:lvl8pPr>
            <a:lvl9pPr marL="0" marR="0" lvl="8" indent="0" algn="r" rtl="0">
              <a:spcBef>
                <a:spcPts val="0"/>
              </a:spcBef>
              <a:buNone/>
              <a:defRPr sz="8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ransfermarkt.co.u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4"/>
        <p:cNvGrpSpPr/>
        <p:nvPr/>
      </p:nvGrpSpPr>
      <p:grpSpPr>
        <a:xfrm>
          <a:off x="0" y="0"/>
          <a:ext cx="0" cy="0"/>
          <a:chOff x="0" y="0"/>
          <a:chExt cx="0" cy="0"/>
        </a:xfrm>
      </p:grpSpPr>
      <p:sp>
        <p:nvSpPr>
          <p:cNvPr id="95" name="Google Shape;95;p14"/>
          <p:cNvSpPr/>
          <p:nvPr/>
        </p:nvSpPr>
        <p:spPr>
          <a:xfrm>
            <a:off x="0" y="0"/>
            <a:ext cx="12192001" cy="6858000"/>
          </a:xfrm>
          <a:prstGeom prst="rect">
            <a:avLst/>
          </a:prstGeom>
          <a:solidFill>
            <a:srgbClr val="AEAEAE">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6" name="Google Shape;96;p14"/>
          <p:cNvSpPr/>
          <p:nvPr/>
        </p:nvSpPr>
        <p:spPr>
          <a:xfrm>
            <a:off x="-1" y="232968"/>
            <a:ext cx="9560477" cy="6625032"/>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7" name="Google Shape;97;p14"/>
          <p:cNvSpPr/>
          <p:nvPr/>
        </p:nvSpPr>
        <p:spPr>
          <a:xfrm>
            <a:off x="3048" y="0"/>
            <a:ext cx="12188952"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8" name="Google Shape;98;p14"/>
          <p:cNvSpPr/>
          <p:nvPr/>
        </p:nvSpPr>
        <p:spPr>
          <a:xfrm>
            <a:off x="9331" y="9331"/>
            <a:ext cx="12192001" cy="6858000"/>
          </a:xfrm>
          <a:prstGeom prst="rect">
            <a:avLst/>
          </a:prstGeom>
          <a:solidFill>
            <a:srgbClr val="AEAEAE">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9" name="Google Shape;99;p14"/>
          <p:cNvSpPr txBox="1">
            <a:spLocks noGrp="1"/>
          </p:cNvSpPr>
          <p:nvPr>
            <p:ph type="ctrTitle"/>
          </p:nvPr>
        </p:nvSpPr>
        <p:spPr>
          <a:xfrm>
            <a:off x="5544175" y="515472"/>
            <a:ext cx="5369100" cy="1600800"/>
          </a:xfrm>
          <a:prstGeom prst="rect">
            <a:avLst/>
          </a:prstGeom>
          <a:noFill/>
          <a:ln>
            <a:noFill/>
          </a:ln>
        </p:spPr>
        <p:txBody>
          <a:bodyPr spcFirstLastPara="1" wrap="square" lIns="91425" tIns="45700" rIns="91425" bIns="45700" anchor="b" anchorCtr="0">
            <a:noAutofit/>
          </a:bodyPr>
          <a:lstStyle/>
          <a:p>
            <a:pPr marL="1371600" lvl="0" indent="457200" algn="l" rtl="0">
              <a:lnSpc>
                <a:spcPct val="90000"/>
              </a:lnSpc>
              <a:spcBef>
                <a:spcPts val="0"/>
              </a:spcBef>
              <a:spcAft>
                <a:spcPts val="0"/>
              </a:spcAft>
              <a:buClr>
                <a:schemeClr val="dk1"/>
              </a:buClr>
              <a:buSzPts val="3200"/>
              <a:buFont typeface="Arial"/>
              <a:buNone/>
            </a:pPr>
            <a:br>
              <a:rPr lang="en-US" sz="3200" b="1">
                <a:solidFill>
                  <a:schemeClr val="dk1"/>
                </a:solidFill>
                <a:latin typeface="Arial"/>
                <a:ea typeface="Arial"/>
                <a:cs typeface="Arial"/>
                <a:sym typeface="Arial"/>
              </a:rPr>
            </a:br>
            <a:br>
              <a:rPr lang="en-US" sz="3200" b="1">
                <a:solidFill>
                  <a:schemeClr val="dk1"/>
                </a:solidFill>
                <a:latin typeface="Arial"/>
                <a:ea typeface="Arial"/>
                <a:cs typeface="Arial"/>
                <a:sym typeface="Arial"/>
              </a:rPr>
            </a:br>
            <a:br>
              <a:rPr lang="en-US" sz="3200" b="1">
                <a:solidFill>
                  <a:schemeClr val="dk1"/>
                </a:solidFill>
                <a:latin typeface="Arial"/>
                <a:ea typeface="Arial"/>
                <a:cs typeface="Arial"/>
                <a:sym typeface="Arial"/>
              </a:rPr>
            </a:br>
            <a:br>
              <a:rPr lang="en-US" sz="3200" b="1">
                <a:solidFill>
                  <a:schemeClr val="dk1"/>
                </a:solidFill>
              </a:rPr>
            </a:br>
            <a:r>
              <a:rPr lang="en-US" sz="3200" b="1" u="none" strike="noStrike">
                <a:solidFill>
                  <a:srgbClr val="3F3234"/>
                </a:solidFill>
                <a:latin typeface="Avenir"/>
                <a:ea typeface="Avenir"/>
                <a:cs typeface="Avenir"/>
                <a:sym typeface="Avenir"/>
              </a:rPr>
              <a:t>FOOTBALL DATA    ANALYTICS</a:t>
            </a:r>
            <a:br>
              <a:rPr lang="en-US" sz="3200" b="1">
                <a:solidFill>
                  <a:schemeClr val="dk1"/>
                </a:solidFill>
                <a:latin typeface="Arial"/>
                <a:ea typeface="Arial"/>
                <a:cs typeface="Arial"/>
                <a:sym typeface="Arial"/>
              </a:rPr>
            </a:br>
            <a:endParaRPr sz="3200" b="1">
              <a:solidFill>
                <a:schemeClr val="dk1"/>
              </a:solidFill>
              <a:latin typeface="Arial"/>
              <a:ea typeface="Arial"/>
              <a:cs typeface="Arial"/>
              <a:sym typeface="Arial"/>
            </a:endParaRPr>
          </a:p>
        </p:txBody>
      </p:sp>
      <p:pic>
        <p:nvPicPr>
          <p:cNvPr id="100" name="Google Shape;100;p14" descr="Football ball in goal"/>
          <p:cNvPicPr preferRelativeResize="0"/>
          <p:nvPr/>
        </p:nvPicPr>
        <p:blipFill rotWithShape="1">
          <a:blip r:embed="rId3">
            <a:alphaModFix/>
          </a:blip>
          <a:srcRect l="14305" r="30018" b="1"/>
          <a:stretch/>
        </p:blipFill>
        <p:spPr>
          <a:xfrm>
            <a:off x="-16745" y="211090"/>
            <a:ext cx="5544176" cy="6646910"/>
          </a:xfrm>
          <a:custGeom>
            <a:avLst/>
            <a:gdLst/>
            <a:ahLst/>
            <a:cxnLst/>
            <a:rect l="l" t="t" r="r" b="b"/>
            <a:pathLst>
              <a:path w="5544176" h="6646910" extrusionOk="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noFill/>
          <a:ln>
            <a:noFill/>
          </a:ln>
        </p:spPr>
      </p:pic>
      <p:sp>
        <p:nvSpPr>
          <p:cNvPr id="101" name="Google Shape;101;p14"/>
          <p:cNvSpPr txBox="1">
            <a:spLocks noGrp="1"/>
          </p:cNvSpPr>
          <p:nvPr>
            <p:ph type="subTitle" idx="1"/>
          </p:nvPr>
        </p:nvSpPr>
        <p:spPr>
          <a:xfrm>
            <a:off x="6226526" y="2391995"/>
            <a:ext cx="5355276" cy="3174788"/>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000"/>
              <a:buNone/>
            </a:pPr>
            <a:r>
              <a:rPr lang="en-US" b="1" i="0" u="none" strike="noStrike" dirty="0"/>
              <a:t>Kush </a:t>
            </a:r>
            <a:r>
              <a:rPr lang="en-US" b="1" i="0" u="none" strike="noStrike" dirty="0" err="1"/>
              <a:t>Bindal</a:t>
            </a:r>
            <a:r>
              <a:rPr lang="en-US" b="1" i="0" u="none" strike="noStrike" dirty="0"/>
              <a:t> -                    017441359</a:t>
            </a:r>
            <a:endParaRPr b="0" dirty="0"/>
          </a:p>
          <a:p>
            <a:pPr marL="0" lvl="0" indent="0" algn="l" rtl="0">
              <a:lnSpc>
                <a:spcPct val="110000"/>
              </a:lnSpc>
              <a:spcBef>
                <a:spcPts val="600"/>
              </a:spcBef>
              <a:spcAft>
                <a:spcPts val="0"/>
              </a:spcAft>
              <a:buSzPts val="2000"/>
              <a:buNone/>
            </a:pPr>
            <a:r>
              <a:rPr lang="en-US" b="1" i="0" u="none" strike="noStrike" dirty="0"/>
              <a:t>Shobhita Agrawal -         017552795</a:t>
            </a:r>
            <a:endParaRPr b="0" dirty="0"/>
          </a:p>
          <a:p>
            <a:pPr marL="0" lvl="0" indent="0" algn="l" rtl="0">
              <a:lnSpc>
                <a:spcPct val="110000"/>
              </a:lnSpc>
              <a:spcBef>
                <a:spcPts val="600"/>
              </a:spcBef>
              <a:spcAft>
                <a:spcPts val="0"/>
              </a:spcAft>
              <a:buSzPts val="2000"/>
              <a:buNone/>
            </a:pPr>
            <a:r>
              <a:rPr lang="en-US" b="1" i="0" u="none" strike="noStrike" dirty="0" err="1"/>
              <a:t>Darpankumar</a:t>
            </a:r>
            <a:r>
              <a:rPr lang="en-US" b="1" i="0" u="none" strike="noStrike" dirty="0"/>
              <a:t> Jiyani -     017536623</a:t>
            </a:r>
            <a:endParaRPr dirty="0"/>
          </a:p>
          <a:p>
            <a:pPr marL="0" lvl="0" indent="0" algn="l" rtl="0">
              <a:lnSpc>
                <a:spcPct val="110000"/>
              </a:lnSpc>
              <a:spcBef>
                <a:spcPts val="600"/>
              </a:spcBef>
              <a:spcAft>
                <a:spcPts val="0"/>
              </a:spcAft>
              <a:buSzPts val="2000"/>
              <a:buNone/>
            </a:pPr>
            <a:r>
              <a:rPr lang="en-US" b="1" i="0" u="none" strike="noStrike" dirty="0"/>
              <a:t>Dhruv Patel -                    017507100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609600" y="200575"/>
            <a:ext cx="10972800" cy="976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dirty="0">
                <a:solidFill>
                  <a:srgbClr val="AF7B51"/>
                </a:solidFill>
                <a:latin typeface="Avenir"/>
                <a:ea typeface="Avenir"/>
                <a:cs typeface="Avenir"/>
                <a:sym typeface="Avenir"/>
              </a:rPr>
              <a:t>Data Modeling</a:t>
            </a:r>
            <a:endParaRPr sz="5800" dirty="0">
              <a:latin typeface="Avenir"/>
              <a:ea typeface="Avenir"/>
              <a:cs typeface="Avenir"/>
              <a:sym typeface="Avenir"/>
            </a:endParaRPr>
          </a:p>
        </p:txBody>
      </p:sp>
      <p:sp>
        <p:nvSpPr>
          <p:cNvPr id="163" name="Google Shape;163;p23"/>
          <p:cNvSpPr txBox="1">
            <a:spLocks noGrp="1"/>
          </p:cNvSpPr>
          <p:nvPr>
            <p:ph type="body" idx="1"/>
          </p:nvPr>
        </p:nvSpPr>
        <p:spPr>
          <a:xfrm>
            <a:off x="609600" y="1363025"/>
            <a:ext cx="10972800" cy="53151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800" b="1" dirty="0">
                <a:solidFill>
                  <a:srgbClr val="161616"/>
                </a:solidFill>
              </a:rPr>
              <a:t>Normalization</a:t>
            </a:r>
            <a:r>
              <a:rPr lang="en-US" sz="1800" dirty="0">
                <a:solidFill>
                  <a:srgbClr val="161616"/>
                </a:solidFill>
              </a:rPr>
              <a:t>: By systematically removing redundant information and improving overall database performance, a third normal form (3NF) was attained. The strategic approach entailed the elimination of superfluous data.</a:t>
            </a:r>
          </a:p>
          <a:p>
            <a:pPr marL="0" lvl="0" indent="0" algn="just" rtl="0">
              <a:lnSpc>
                <a:spcPct val="115000"/>
              </a:lnSpc>
              <a:spcBef>
                <a:spcPts val="0"/>
              </a:spcBef>
              <a:spcAft>
                <a:spcPts val="0"/>
              </a:spcAft>
              <a:buClr>
                <a:schemeClr val="dk1"/>
              </a:buClr>
              <a:buSzPts val="1100"/>
              <a:buFont typeface="Arial"/>
              <a:buNone/>
            </a:pPr>
            <a:endParaRPr sz="1800" dirty="0">
              <a:solidFill>
                <a:srgbClr val="161616"/>
              </a:solidFill>
            </a:endParaRPr>
          </a:p>
          <a:p>
            <a:pPr marL="0" lvl="0" indent="0" algn="just" rtl="0">
              <a:lnSpc>
                <a:spcPct val="115000"/>
              </a:lnSpc>
              <a:spcBef>
                <a:spcPts val="0"/>
              </a:spcBef>
              <a:spcAft>
                <a:spcPts val="0"/>
              </a:spcAft>
              <a:buClr>
                <a:schemeClr val="dk1"/>
              </a:buClr>
              <a:buSzPts val="1100"/>
              <a:buFont typeface="Arial"/>
              <a:buNone/>
            </a:pPr>
            <a:r>
              <a:rPr lang="en-US" sz="1800" b="1" dirty="0">
                <a:solidFill>
                  <a:srgbClr val="161616"/>
                </a:solidFill>
              </a:rPr>
              <a:t>Indexes</a:t>
            </a:r>
            <a:r>
              <a:rPr lang="en-US" sz="1800" dirty="0">
                <a:solidFill>
                  <a:srgbClr val="161616"/>
                </a:solidFill>
              </a:rPr>
              <a:t>: By adding indexes on important columns (such as </a:t>
            </a:r>
            <a:r>
              <a:rPr lang="en-US" sz="1800" dirty="0" err="1">
                <a:solidFill>
                  <a:srgbClr val="161616"/>
                </a:solidFill>
              </a:rPr>
              <a:t>competition_id</a:t>
            </a:r>
            <a:r>
              <a:rPr lang="en-US" sz="1800" dirty="0">
                <a:solidFill>
                  <a:srgbClr val="161616"/>
                </a:solidFill>
              </a:rPr>
              <a:t>, and </a:t>
            </a:r>
            <a:r>
              <a:rPr lang="en-US" sz="1800" dirty="0" err="1">
                <a:solidFill>
                  <a:srgbClr val="161616"/>
                </a:solidFill>
              </a:rPr>
              <a:t>club_code</a:t>
            </a:r>
            <a:r>
              <a:rPr lang="en-US" sz="1800" dirty="0">
                <a:solidFill>
                  <a:srgbClr val="161616"/>
                </a:solidFill>
              </a:rPr>
              <a:t> in clubs), database access patterns and query performance were improved. This optimization sped up the process of retrieving data.</a:t>
            </a:r>
          </a:p>
          <a:p>
            <a:pPr marL="0" lvl="0" indent="0" algn="just" rtl="0">
              <a:lnSpc>
                <a:spcPct val="115000"/>
              </a:lnSpc>
              <a:spcBef>
                <a:spcPts val="0"/>
              </a:spcBef>
              <a:spcAft>
                <a:spcPts val="0"/>
              </a:spcAft>
              <a:buClr>
                <a:schemeClr val="dk1"/>
              </a:buClr>
              <a:buSzPts val="1100"/>
              <a:buFont typeface="Arial"/>
              <a:buNone/>
            </a:pPr>
            <a:endParaRPr sz="1800" dirty="0">
              <a:solidFill>
                <a:srgbClr val="161616"/>
              </a:solidFill>
            </a:endParaRPr>
          </a:p>
          <a:p>
            <a:pPr marL="0" lvl="0" indent="0" algn="just" rtl="0">
              <a:lnSpc>
                <a:spcPct val="115000"/>
              </a:lnSpc>
              <a:spcBef>
                <a:spcPts val="0"/>
              </a:spcBef>
              <a:spcAft>
                <a:spcPts val="0"/>
              </a:spcAft>
              <a:buClr>
                <a:schemeClr val="dk1"/>
              </a:buClr>
              <a:buSzPts val="1100"/>
              <a:buFont typeface="Arial"/>
              <a:buNone/>
            </a:pPr>
            <a:r>
              <a:rPr lang="en-US" sz="1800" b="1" dirty="0">
                <a:solidFill>
                  <a:srgbClr val="161616"/>
                </a:solidFill>
              </a:rPr>
              <a:t>Primary and Foreign Keys</a:t>
            </a:r>
            <a:r>
              <a:rPr lang="en-US" sz="1800" dirty="0">
                <a:solidFill>
                  <a:srgbClr val="161616"/>
                </a:solidFill>
              </a:rPr>
              <a:t>: By adhering to the relationships between primary and foreign keys and providing clear specifications, referential integrity was maintained. This guaranteed accurate recording of table relationships and avoided database inconsistencies.</a:t>
            </a:r>
          </a:p>
          <a:p>
            <a:pPr marL="0" lvl="0" indent="0" algn="just" rtl="0">
              <a:lnSpc>
                <a:spcPct val="115000"/>
              </a:lnSpc>
              <a:spcBef>
                <a:spcPts val="0"/>
              </a:spcBef>
              <a:spcAft>
                <a:spcPts val="0"/>
              </a:spcAft>
              <a:buClr>
                <a:schemeClr val="dk1"/>
              </a:buClr>
              <a:buSzPts val="1100"/>
              <a:buFont typeface="Arial"/>
              <a:buNone/>
            </a:pPr>
            <a:endParaRPr sz="1800" dirty="0">
              <a:solidFill>
                <a:srgbClr val="161616"/>
              </a:solidFill>
            </a:endParaRPr>
          </a:p>
          <a:p>
            <a:pPr marL="0" lvl="0" indent="0" algn="just" rtl="0">
              <a:lnSpc>
                <a:spcPct val="115000"/>
              </a:lnSpc>
              <a:spcBef>
                <a:spcPts val="0"/>
              </a:spcBef>
              <a:spcAft>
                <a:spcPts val="0"/>
              </a:spcAft>
              <a:buClr>
                <a:schemeClr val="dk1"/>
              </a:buClr>
              <a:buSzPts val="1100"/>
              <a:buFont typeface="Arial"/>
              <a:buNone/>
            </a:pPr>
            <a:r>
              <a:rPr lang="en-US" sz="1800" b="1" dirty="0">
                <a:solidFill>
                  <a:srgbClr val="161616"/>
                </a:solidFill>
              </a:rPr>
              <a:t>Unique Constraints</a:t>
            </a:r>
            <a:r>
              <a:rPr lang="en-US" sz="1800" dirty="0">
                <a:solidFill>
                  <a:srgbClr val="161616"/>
                </a:solidFill>
              </a:rPr>
              <a:t>: By imposing distinct constraints on each </a:t>
            </a:r>
            <a:r>
              <a:rPr lang="en-US" sz="1800" dirty="0" err="1">
                <a:solidFill>
                  <a:srgbClr val="161616"/>
                </a:solidFill>
              </a:rPr>
              <a:t>player_id</a:t>
            </a:r>
            <a:r>
              <a:rPr lang="en-US" sz="1800" dirty="0">
                <a:solidFill>
                  <a:srgbClr val="161616"/>
                </a:solidFill>
              </a:rPr>
              <a:t> </a:t>
            </a:r>
            <a:r>
              <a:rPr lang="en-US" sz="1800" dirty="0" err="1">
                <a:solidFill>
                  <a:srgbClr val="161616"/>
                </a:solidFill>
              </a:rPr>
              <a:t>club_id</a:t>
            </a:r>
            <a:r>
              <a:rPr lang="en-US" sz="1800" dirty="0">
                <a:solidFill>
                  <a:srgbClr val="161616"/>
                </a:solidFill>
              </a:rPr>
              <a:t> in the players and clubs table respectively, unique constraints are used to strengthen data integrity. This prevented accidental duplication of important identifiers.</a:t>
            </a:r>
          </a:p>
          <a:p>
            <a:pPr marL="0" lvl="0" indent="0" algn="just" rtl="0">
              <a:lnSpc>
                <a:spcPct val="115000"/>
              </a:lnSpc>
              <a:spcBef>
                <a:spcPts val="0"/>
              </a:spcBef>
              <a:spcAft>
                <a:spcPts val="0"/>
              </a:spcAft>
              <a:buClr>
                <a:schemeClr val="dk1"/>
              </a:buClr>
              <a:buSzPts val="1100"/>
              <a:buFont typeface="Arial"/>
              <a:buNone/>
            </a:pPr>
            <a:endParaRPr sz="1800" dirty="0">
              <a:solidFill>
                <a:srgbClr val="161616"/>
              </a:solidFill>
            </a:endParaRPr>
          </a:p>
          <a:p>
            <a:pPr marL="0" lvl="0" indent="0" algn="just" rtl="0">
              <a:lnSpc>
                <a:spcPct val="115000"/>
              </a:lnSpc>
              <a:spcBef>
                <a:spcPts val="0"/>
              </a:spcBef>
              <a:spcAft>
                <a:spcPts val="0"/>
              </a:spcAft>
              <a:buClr>
                <a:schemeClr val="dk1"/>
              </a:buClr>
              <a:buSzPts val="1100"/>
              <a:buFont typeface="Arial"/>
              <a:buNone/>
            </a:pPr>
            <a:r>
              <a:rPr lang="en-US" sz="1800" b="1" dirty="0">
                <a:solidFill>
                  <a:srgbClr val="161616"/>
                </a:solidFill>
              </a:rPr>
              <a:t>Data Types</a:t>
            </a:r>
            <a:r>
              <a:rPr lang="en-US" sz="1800" dirty="0">
                <a:solidFill>
                  <a:srgbClr val="161616"/>
                </a:solidFill>
              </a:rPr>
              <a:t>: By choosing the right data type for each column, you can maximize storage and query efficiency. By taking such care, the database was able to handle data in a way that was consistent with its purpose and nature, which maximized resource utilization.</a:t>
            </a:r>
            <a:endParaRPr sz="1800" dirty="0">
              <a:solidFill>
                <a:srgbClr val="161616"/>
              </a:solidFill>
            </a:endParaRPr>
          </a:p>
          <a:p>
            <a:pPr marL="0" lvl="0" indent="0" algn="l" rtl="0">
              <a:spcBef>
                <a:spcPts val="100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609600" y="234325"/>
            <a:ext cx="10972800" cy="985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dirty="0" err="1">
                <a:solidFill>
                  <a:srgbClr val="AF7B51"/>
                </a:solidFill>
                <a:latin typeface="Avenir"/>
                <a:ea typeface="Avenir"/>
                <a:cs typeface="Avenir"/>
                <a:sym typeface="Avenir"/>
              </a:rPr>
              <a:t>SnowFlake</a:t>
            </a:r>
            <a:r>
              <a:rPr lang="en-US" dirty="0">
                <a:solidFill>
                  <a:srgbClr val="AF7B51"/>
                </a:solidFill>
                <a:latin typeface="Avenir"/>
                <a:ea typeface="Avenir"/>
                <a:cs typeface="Avenir"/>
                <a:sym typeface="Avenir"/>
              </a:rPr>
              <a:t> as Data Warehouse</a:t>
            </a:r>
            <a:endParaRPr sz="5800" dirty="0">
              <a:latin typeface="Avenir"/>
              <a:ea typeface="Avenir"/>
              <a:cs typeface="Avenir"/>
              <a:sym typeface="Avenir"/>
            </a:endParaRPr>
          </a:p>
        </p:txBody>
      </p:sp>
      <p:sp>
        <p:nvSpPr>
          <p:cNvPr id="170" name="Google Shape;170;p24"/>
          <p:cNvSpPr txBox="1">
            <a:spLocks noGrp="1"/>
          </p:cNvSpPr>
          <p:nvPr>
            <p:ph type="body" idx="1"/>
          </p:nvPr>
        </p:nvSpPr>
        <p:spPr>
          <a:xfrm>
            <a:off x="609600" y="1405900"/>
            <a:ext cx="10972800" cy="5261700"/>
          </a:xfrm>
          <a:prstGeom prst="rect">
            <a:avLst/>
          </a:prstGeom>
        </p:spPr>
        <p:txBody>
          <a:bodyPr spcFirstLastPara="1" wrap="square" lIns="91425" tIns="45700" rIns="91425" bIns="45700" anchor="t" anchorCtr="0">
            <a:noAutofit/>
          </a:bodyPr>
          <a:lstStyle/>
          <a:p>
            <a:pPr marL="12700" lvl="0" indent="0" algn="just" rtl="0">
              <a:lnSpc>
                <a:spcPct val="115000"/>
              </a:lnSpc>
              <a:spcBef>
                <a:spcPts val="0"/>
              </a:spcBef>
              <a:spcAft>
                <a:spcPts val="0"/>
              </a:spcAft>
              <a:buClr>
                <a:schemeClr val="dk1"/>
              </a:buClr>
              <a:buSzPts val="1100"/>
              <a:buFont typeface="Arial"/>
              <a:buNone/>
            </a:pPr>
            <a:r>
              <a:rPr lang="en-US" sz="1700" b="1">
                <a:solidFill>
                  <a:srgbClr val="233A44"/>
                </a:solidFill>
              </a:rPr>
              <a:t>Overview of Snowflake Data Warehousing:</a:t>
            </a:r>
            <a:r>
              <a:rPr lang="en-US" sz="1700">
                <a:solidFill>
                  <a:srgbClr val="233A44"/>
                </a:solidFill>
              </a:rPr>
              <a:t> Snowflake is cutting-edge cloud-based data warehousing software that is intended to revolutionize the way that companies handle and examine their data. It offers a fully-managed, scalable solution for real-time data processing, storing, and querying and is positioned as a Data Cloud platform. Because of its distinct architecture, which divides processing and storage resources, it is possible to make dynamic adjustments in response to changing needs for maximum efficiency and least amount of money.</a:t>
            </a:r>
            <a:endParaRPr sz="1700">
              <a:solidFill>
                <a:srgbClr val="233A44"/>
              </a:solidFill>
            </a:endParaRPr>
          </a:p>
          <a:p>
            <a:pPr marL="12700" lvl="0" indent="0" algn="just" rtl="0">
              <a:lnSpc>
                <a:spcPct val="115000"/>
              </a:lnSpc>
              <a:spcBef>
                <a:spcPts val="0"/>
              </a:spcBef>
              <a:spcAft>
                <a:spcPts val="0"/>
              </a:spcAft>
              <a:buClr>
                <a:schemeClr val="dk1"/>
              </a:buClr>
              <a:buSzPts val="1100"/>
              <a:buFont typeface="Arial"/>
              <a:buNone/>
            </a:pPr>
            <a:r>
              <a:rPr lang="en-US" sz="1700" b="1">
                <a:solidFill>
                  <a:srgbClr val="233A44"/>
                </a:solidFill>
              </a:rPr>
              <a:t>Optimizing the “Compute WH” Data Warehouse: </a:t>
            </a:r>
            <a:r>
              <a:rPr lang="en-US" sz="1700">
                <a:solidFill>
                  <a:srgbClr val="233A44"/>
                </a:solidFill>
              </a:rPr>
              <a:t>Performance and scalability are given top priority in the small-scale setup of the "Compute WH" data warehouse. Scaling policies dynamically resize clusters in response to workload demands, ensuring flexibility. This method optimizes query execution times while taking into account the different processing demands of distinct queries. Notably, the system's automatic load balancing capabilities enhance overall performance by efficiently managing varying workloads.</a:t>
            </a:r>
            <a:endParaRPr sz="1700">
              <a:solidFill>
                <a:srgbClr val="233A44"/>
              </a:solidFill>
            </a:endParaRPr>
          </a:p>
          <a:p>
            <a:pPr marL="12700" lvl="0" indent="0" algn="just" rtl="0">
              <a:lnSpc>
                <a:spcPct val="115000"/>
              </a:lnSpc>
              <a:spcBef>
                <a:spcPts val="0"/>
              </a:spcBef>
              <a:spcAft>
                <a:spcPts val="0"/>
              </a:spcAft>
              <a:buClr>
                <a:schemeClr val="dk1"/>
              </a:buClr>
              <a:buSzPts val="1100"/>
              <a:buFont typeface="Arial"/>
              <a:buNone/>
            </a:pPr>
            <a:r>
              <a:rPr lang="en-US" sz="1700" b="1">
                <a:solidFill>
                  <a:srgbClr val="233A44"/>
                </a:solidFill>
              </a:rPr>
              <a:t>Multi-Cluster Architecture for Better Performance:</a:t>
            </a:r>
            <a:r>
              <a:rPr lang="en-US" sz="1700">
                <a:solidFill>
                  <a:srgbClr val="233A44"/>
                </a:solidFill>
              </a:rPr>
              <a:t> This data warehouse architecture, which fits into a cost-effective and adaptable usage model, improves performance. This virtual data warehouse offers both on-premise and cloud-based implementation options, allowing it to be customized to meet specific business needs. Because pay-as-you-go pricing matches costs to actual resource usage, it guarantees cost-effectiveness. The “Compute WH” data warehouse is a flexible option for businesses looking for the best query performance in analytical projects because it combines cost-effectiveness, load balancing, and scalability.</a:t>
            </a:r>
            <a:endParaRPr sz="1700">
              <a:solidFill>
                <a:srgbClr val="233A44"/>
              </a:solidFill>
            </a:endParaRPr>
          </a:p>
          <a:p>
            <a:pPr marL="0" lvl="0" indent="0" algn="l" rtl="0">
              <a:spcBef>
                <a:spcPts val="10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609600" y="391475"/>
            <a:ext cx="10972800" cy="1114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dirty="0" err="1">
                <a:solidFill>
                  <a:srgbClr val="AF7B51"/>
                </a:solidFill>
                <a:latin typeface="Avenir"/>
                <a:ea typeface="Avenir"/>
                <a:cs typeface="Avenir"/>
                <a:sym typeface="Avenir"/>
              </a:rPr>
              <a:t>S</a:t>
            </a:r>
            <a:r>
              <a:rPr lang="en-US" sz="4300" dirty="0" err="1">
                <a:solidFill>
                  <a:srgbClr val="AF7B51"/>
                </a:solidFill>
                <a:latin typeface="Avenir"/>
                <a:ea typeface="Avenir"/>
                <a:cs typeface="Avenir"/>
                <a:sym typeface="Avenir"/>
              </a:rPr>
              <a:t>nowFlake</a:t>
            </a:r>
            <a:r>
              <a:rPr lang="en-US" sz="4300" dirty="0">
                <a:solidFill>
                  <a:srgbClr val="AF7B51"/>
                </a:solidFill>
                <a:latin typeface="Avenir"/>
                <a:ea typeface="Avenir"/>
                <a:cs typeface="Avenir"/>
                <a:sym typeface="Avenir"/>
              </a:rPr>
              <a:t> </a:t>
            </a:r>
            <a:r>
              <a:rPr lang="en-US" dirty="0">
                <a:solidFill>
                  <a:srgbClr val="AF7B51"/>
                </a:solidFill>
                <a:latin typeface="Avenir"/>
                <a:ea typeface="Avenir"/>
                <a:cs typeface="Avenir"/>
                <a:sym typeface="Avenir"/>
              </a:rPr>
              <a:t>Data</a:t>
            </a:r>
            <a:r>
              <a:rPr lang="en-US" sz="4300" dirty="0">
                <a:solidFill>
                  <a:srgbClr val="AF7B51"/>
                </a:solidFill>
                <a:latin typeface="Avenir"/>
                <a:ea typeface="Avenir"/>
                <a:cs typeface="Avenir"/>
                <a:sym typeface="Avenir"/>
              </a:rPr>
              <a:t> Warehouse</a:t>
            </a:r>
            <a:endParaRPr sz="6000" dirty="0">
              <a:latin typeface="Avenir"/>
              <a:ea typeface="Avenir"/>
              <a:cs typeface="Avenir"/>
              <a:sym typeface="Avenir"/>
            </a:endParaRPr>
          </a:p>
        </p:txBody>
      </p:sp>
      <p:sp>
        <p:nvSpPr>
          <p:cNvPr id="177" name="Google Shape;177;p25"/>
          <p:cNvSpPr txBox="1">
            <a:spLocks noGrp="1"/>
          </p:cNvSpPr>
          <p:nvPr>
            <p:ph type="body" idx="1"/>
          </p:nvPr>
        </p:nvSpPr>
        <p:spPr>
          <a:xfrm>
            <a:off x="609600" y="1734726"/>
            <a:ext cx="10972800" cy="771300"/>
          </a:xfrm>
          <a:prstGeom prst="rect">
            <a:avLst/>
          </a:prstGeom>
        </p:spPr>
        <p:txBody>
          <a:bodyPr spcFirstLastPara="1" wrap="square" lIns="91425" tIns="45700" rIns="91425" bIns="45700" anchor="t" anchorCtr="0">
            <a:normAutofit fontScale="92500" lnSpcReduction="20000"/>
          </a:bodyPr>
          <a:lstStyle/>
          <a:p>
            <a:pPr marL="76200" lvl="0" indent="0" algn="just" rtl="0">
              <a:lnSpc>
                <a:spcPct val="115000"/>
              </a:lnSpc>
              <a:spcBef>
                <a:spcPts val="0"/>
              </a:spcBef>
              <a:spcAft>
                <a:spcPts val="0"/>
              </a:spcAft>
              <a:buClr>
                <a:schemeClr val="dk1"/>
              </a:buClr>
              <a:buSzPct val="45833"/>
              <a:buFont typeface="Arial"/>
              <a:buNone/>
            </a:pPr>
            <a:r>
              <a:rPr lang="en-US" sz="2400">
                <a:solidFill>
                  <a:srgbClr val="233A44"/>
                </a:solidFill>
                <a:latin typeface="Calibri"/>
                <a:ea typeface="Calibri"/>
                <a:cs typeface="Calibri"/>
                <a:sym typeface="Calibri"/>
              </a:rPr>
              <a:t>In the SNOWFLAKE, a data warehouse has been created named‘COMPUTE_WH’ having size: small.</a:t>
            </a:r>
            <a:endParaRPr sz="2400">
              <a:solidFill>
                <a:srgbClr val="233A44"/>
              </a:solidFill>
              <a:latin typeface="Calibri"/>
              <a:ea typeface="Calibri"/>
              <a:cs typeface="Calibri"/>
              <a:sym typeface="Calibri"/>
            </a:endParaRPr>
          </a:p>
          <a:p>
            <a:pPr marL="0" lvl="0" indent="0" algn="l" rtl="0">
              <a:spcBef>
                <a:spcPts val="1000"/>
              </a:spcBef>
              <a:spcAft>
                <a:spcPts val="0"/>
              </a:spcAft>
              <a:buNone/>
            </a:pPr>
            <a:endParaRPr/>
          </a:p>
        </p:txBody>
      </p:sp>
      <p:pic>
        <p:nvPicPr>
          <p:cNvPr id="178" name="Google Shape;178;p25"/>
          <p:cNvPicPr preferRelativeResize="0"/>
          <p:nvPr/>
        </p:nvPicPr>
        <p:blipFill>
          <a:blip r:embed="rId3">
            <a:alphaModFix/>
          </a:blip>
          <a:stretch>
            <a:fillRect/>
          </a:stretch>
        </p:blipFill>
        <p:spPr>
          <a:xfrm>
            <a:off x="152400" y="2658425"/>
            <a:ext cx="5979799" cy="3333751"/>
          </a:xfrm>
          <a:prstGeom prst="rect">
            <a:avLst/>
          </a:prstGeom>
          <a:noFill/>
          <a:ln>
            <a:noFill/>
          </a:ln>
        </p:spPr>
      </p:pic>
      <p:pic>
        <p:nvPicPr>
          <p:cNvPr id="179" name="Google Shape;179;p25"/>
          <p:cNvPicPr preferRelativeResize="0"/>
          <p:nvPr/>
        </p:nvPicPr>
        <p:blipFill>
          <a:blip r:embed="rId4">
            <a:alphaModFix/>
          </a:blip>
          <a:stretch>
            <a:fillRect/>
          </a:stretch>
        </p:blipFill>
        <p:spPr>
          <a:xfrm>
            <a:off x="6209750" y="2658425"/>
            <a:ext cx="5829852" cy="333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609600" y="557777"/>
            <a:ext cx="10972800" cy="9909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dirty="0">
                <a:solidFill>
                  <a:srgbClr val="AF7B51"/>
                </a:solidFill>
                <a:latin typeface="Avenir"/>
                <a:ea typeface="Avenir"/>
                <a:cs typeface="Avenir"/>
                <a:sym typeface="Avenir"/>
              </a:rPr>
              <a:t>Python with Pandas and Matplotlib</a:t>
            </a:r>
            <a:endParaRPr dirty="0">
              <a:solidFill>
                <a:srgbClr val="AF7B51"/>
              </a:solidFill>
              <a:latin typeface="Avenir"/>
              <a:ea typeface="Avenir"/>
              <a:cs typeface="Avenir"/>
              <a:sym typeface="Avenir"/>
            </a:endParaRPr>
          </a:p>
        </p:txBody>
      </p:sp>
      <p:sp>
        <p:nvSpPr>
          <p:cNvPr id="186" name="Google Shape;186;p26"/>
          <p:cNvSpPr txBox="1">
            <a:spLocks noGrp="1"/>
          </p:cNvSpPr>
          <p:nvPr>
            <p:ph type="body" idx="1"/>
          </p:nvPr>
        </p:nvSpPr>
        <p:spPr>
          <a:xfrm>
            <a:off x="609600" y="1834525"/>
            <a:ext cx="10972800" cy="2214600"/>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1200"/>
              </a:spcAft>
              <a:buNone/>
            </a:pPr>
            <a:r>
              <a:rPr lang="en-US"/>
              <a:t>Python, complemented by Pandas and Matplotlib, forms a formidable analytical toolkit renowned for its efficiency and versatility. Pandas simplifies data manipulation and analysis tasks with its intuitive data structures and powerful functionalities, allowing analysts to effortlessly clean, transform, and explore datasets. Matplotlib, on the other hand, offers a flexible framework for creating an array of high-quality visualizations, enabling analysts to communicate insights effectively. </a:t>
            </a:r>
            <a:endParaRPr/>
          </a:p>
        </p:txBody>
      </p:sp>
      <p:pic>
        <p:nvPicPr>
          <p:cNvPr id="187" name="Google Shape;187;p26"/>
          <p:cNvPicPr preferRelativeResize="0"/>
          <p:nvPr/>
        </p:nvPicPr>
        <p:blipFill>
          <a:blip r:embed="rId3">
            <a:alphaModFix/>
          </a:blip>
          <a:stretch>
            <a:fillRect/>
          </a:stretch>
        </p:blipFill>
        <p:spPr>
          <a:xfrm>
            <a:off x="609600" y="4130075"/>
            <a:ext cx="5279701" cy="2504075"/>
          </a:xfrm>
          <a:prstGeom prst="rect">
            <a:avLst/>
          </a:prstGeom>
          <a:noFill/>
          <a:ln>
            <a:noFill/>
          </a:ln>
        </p:spPr>
      </p:pic>
      <p:sp>
        <p:nvSpPr>
          <p:cNvPr id="188" name="Google Shape;188;p26"/>
          <p:cNvSpPr txBox="1"/>
          <p:nvPr/>
        </p:nvSpPr>
        <p:spPr>
          <a:xfrm>
            <a:off x="7360925" y="6420800"/>
            <a:ext cx="4854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dk1"/>
              </a:solidFill>
              <a:latin typeface="Avenir"/>
              <a:ea typeface="Avenir"/>
              <a:cs typeface="Avenir"/>
              <a:sym typeface="Avenir"/>
            </a:endParaRPr>
          </a:p>
        </p:txBody>
      </p:sp>
      <p:pic>
        <p:nvPicPr>
          <p:cNvPr id="189" name="Google Shape;189;p26"/>
          <p:cNvPicPr preferRelativeResize="0"/>
          <p:nvPr/>
        </p:nvPicPr>
        <p:blipFill>
          <a:blip r:embed="rId4">
            <a:alphaModFix/>
          </a:blip>
          <a:stretch>
            <a:fillRect/>
          </a:stretch>
        </p:blipFill>
        <p:spPr>
          <a:xfrm>
            <a:off x="6287436" y="4049126"/>
            <a:ext cx="4988264" cy="2770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609600" y="557784"/>
            <a:ext cx="10972800" cy="1325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3900" dirty="0">
                <a:solidFill>
                  <a:srgbClr val="AF7B51"/>
                </a:solidFill>
                <a:latin typeface="Avenir"/>
                <a:ea typeface="Avenir"/>
                <a:cs typeface="Avenir"/>
                <a:sym typeface="Avenir"/>
              </a:rPr>
              <a:t>Technical </a:t>
            </a:r>
            <a:r>
              <a:rPr lang="en-US" dirty="0">
                <a:solidFill>
                  <a:srgbClr val="AF7B51"/>
                </a:solidFill>
                <a:latin typeface="Avenir"/>
                <a:ea typeface="Avenir"/>
                <a:cs typeface="Avenir"/>
                <a:sym typeface="Avenir"/>
              </a:rPr>
              <a:t>Difficulties</a:t>
            </a:r>
            <a:r>
              <a:rPr lang="en-US" sz="3900" dirty="0">
                <a:solidFill>
                  <a:srgbClr val="AF7B51"/>
                </a:solidFill>
                <a:latin typeface="Avenir"/>
                <a:ea typeface="Avenir"/>
                <a:cs typeface="Avenir"/>
                <a:sym typeface="Avenir"/>
              </a:rPr>
              <a:t> Faced</a:t>
            </a:r>
            <a:endParaRPr sz="3900" dirty="0">
              <a:latin typeface="Avenir"/>
              <a:ea typeface="Avenir"/>
              <a:cs typeface="Avenir"/>
              <a:sym typeface="Avenir"/>
            </a:endParaRPr>
          </a:p>
        </p:txBody>
      </p:sp>
      <p:sp>
        <p:nvSpPr>
          <p:cNvPr id="196" name="Google Shape;196;p27"/>
          <p:cNvSpPr txBox="1">
            <a:spLocks noGrp="1"/>
          </p:cNvSpPr>
          <p:nvPr>
            <p:ph type="body" idx="1"/>
          </p:nvPr>
        </p:nvSpPr>
        <p:spPr>
          <a:xfrm>
            <a:off x="609600" y="2106204"/>
            <a:ext cx="10972800" cy="40365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AutoNum type="arabicPeriod"/>
            </a:pPr>
            <a:r>
              <a:rPr lang="en-US"/>
              <a:t>Addressing data quality issues, including missing values and inconsistent formatting, through data cleaning and preprocessing techniques like imputation, standardization, and outlier detection.</a:t>
            </a:r>
            <a:endParaRPr/>
          </a:p>
          <a:p>
            <a:pPr marL="457200" lvl="0" indent="-342900" algn="l" rtl="0">
              <a:spcBef>
                <a:spcPts val="0"/>
              </a:spcBef>
              <a:spcAft>
                <a:spcPts val="0"/>
              </a:spcAft>
              <a:buSzPts val="1800"/>
              <a:buAutoNum type="arabicPeriod"/>
            </a:pPr>
            <a:r>
              <a:rPr lang="en-US"/>
              <a:t>Integrating football data from diverse sources, such as match statistics databases and tracking systems, by employing data integration tools like ETL processes and data normalization methods.</a:t>
            </a:r>
            <a:endParaRPr/>
          </a:p>
          <a:p>
            <a:pPr marL="457200" lvl="0" indent="-342900" algn="l" rtl="0">
              <a:spcBef>
                <a:spcPts val="0"/>
              </a:spcBef>
              <a:spcAft>
                <a:spcPts val="0"/>
              </a:spcAft>
              <a:buSzPts val="1800"/>
              <a:buAutoNum type="arabicPeriod"/>
            </a:pPr>
            <a:r>
              <a:rPr lang="en-US"/>
              <a:t>Overcoming challenges in setting up the AWS environment, including adjusting default data types, configuring VPC endpoints, specifying file paths during data loading, and ensuring correct IAM role assignments for ETL jobs.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ctrTitle"/>
          </p:nvPr>
        </p:nvSpPr>
        <p:spPr>
          <a:xfrm>
            <a:off x="105825" y="1"/>
            <a:ext cx="11658300" cy="235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SzPts val="1300"/>
              <a:buNone/>
            </a:pPr>
            <a:r>
              <a:rPr lang="en-US" sz="4000" dirty="0">
                <a:solidFill>
                  <a:srgbClr val="AF7B51"/>
                </a:solidFill>
                <a:latin typeface="Avenir"/>
                <a:ea typeface="Avenir"/>
                <a:cs typeface="Avenir"/>
                <a:sym typeface="Avenir"/>
              </a:rPr>
              <a:t>DB Connectivity/API calls via </a:t>
            </a:r>
            <a:r>
              <a:rPr lang="en-US" sz="4000" dirty="0" err="1">
                <a:solidFill>
                  <a:srgbClr val="AF7B51"/>
                </a:solidFill>
                <a:latin typeface="Avenir"/>
                <a:ea typeface="Avenir"/>
                <a:cs typeface="Avenir"/>
                <a:sym typeface="Avenir"/>
              </a:rPr>
              <a:t>PyMongo</a:t>
            </a:r>
            <a:r>
              <a:rPr lang="en-US" sz="4000" dirty="0">
                <a:solidFill>
                  <a:srgbClr val="AF7B51"/>
                </a:solidFill>
                <a:latin typeface="Avenir"/>
                <a:ea typeface="Avenir"/>
                <a:cs typeface="Avenir"/>
                <a:sym typeface="Avenir"/>
              </a:rPr>
              <a:t> Connection</a:t>
            </a:r>
            <a:endParaRPr sz="4000" u="sng" dirty="0"/>
          </a:p>
          <a:p>
            <a:pPr marL="0" lvl="0" indent="0" algn="l" rtl="0">
              <a:spcBef>
                <a:spcPts val="0"/>
              </a:spcBef>
              <a:spcAft>
                <a:spcPts val="0"/>
              </a:spcAft>
              <a:buSzPts val="1300"/>
              <a:buNone/>
            </a:pPr>
            <a:endParaRPr sz="2000" dirty="0">
              <a:latin typeface="Avenir"/>
              <a:ea typeface="Avenir"/>
              <a:cs typeface="Avenir"/>
              <a:sym typeface="Avenir"/>
            </a:endParaRPr>
          </a:p>
          <a:p>
            <a:pPr marL="101600" lvl="0" algn="l" rtl="0">
              <a:spcBef>
                <a:spcPts val="0"/>
              </a:spcBef>
              <a:spcAft>
                <a:spcPts val="0"/>
              </a:spcAft>
              <a:buSzPts val="2000"/>
            </a:pPr>
            <a:r>
              <a:rPr lang="en-US" sz="2000" dirty="0">
                <a:latin typeface="Avenir"/>
                <a:ea typeface="Avenir"/>
                <a:cs typeface="Avenir"/>
                <a:sym typeface="Avenir"/>
              </a:rPr>
              <a:t>A connection was established between </a:t>
            </a:r>
            <a:r>
              <a:rPr lang="en-US" sz="2000" dirty="0" err="1">
                <a:latin typeface="Avenir"/>
                <a:ea typeface="Avenir"/>
                <a:cs typeface="Avenir"/>
                <a:sym typeface="Avenir"/>
              </a:rPr>
              <a:t>Jupyter</a:t>
            </a:r>
            <a:r>
              <a:rPr lang="en-US" sz="2000" dirty="0">
                <a:latin typeface="Avenir"/>
                <a:ea typeface="Avenir"/>
                <a:cs typeface="Avenir"/>
                <a:sym typeface="Avenir"/>
              </a:rPr>
              <a:t> Notebook and MongoDB using </a:t>
            </a:r>
            <a:r>
              <a:rPr lang="en-US" sz="2000" dirty="0" err="1">
                <a:latin typeface="Avenir"/>
                <a:ea typeface="Avenir"/>
                <a:cs typeface="Avenir"/>
                <a:sym typeface="Avenir"/>
              </a:rPr>
              <a:t>Pymongo</a:t>
            </a:r>
            <a:r>
              <a:rPr lang="en-US" sz="2000" dirty="0">
                <a:latin typeface="Avenir"/>
                <a:ea typeface="Avenir"/>
                <a:cs typeface="Avenir"/>
                <a:sym typeface="Avenir"/>
              </a:rPr>
              <a:t> for running the queries in Python &amp; importing all the data in MongoDB. </a:t>
            </a:r>
            <a:endParaRPr sz="2000" dirty="0">
              <a:latin typeface="Avenir"/>
              <a:ea typeface="Avenir"/>
              <a:cs typeface="Avenir"/>
              <a:sym typeface="Avenir"/>
            </a:endParaRPr>
          </a:p>
        </p:txBody>
      </p:sp>
      <p:sp>
        <p:nvSpPr>
          <p:cNvPr id="203" name="Google Shape;203;p28"/>
          <p:cNvSpPr txBox="1"/>
          <p:nvPr/>
        </p:nvSpPr>
        <p:spPr>
          <a:xfrm>
            <a:off x="5824733" y="2741067"/>
            <a:ext cx="6396000" cy="6156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endParaRPr sz="2400">
              <a:solidFill>
                <a:schemeClr val="dk2"/>
              </a:solidFill>
            </a:endParaRPr>
          </a:p>
        </p:txBody>
      </p:sp>
      <p:pic>
        <p:nvPicPr>
          <p:cNvPr id="204" name="Google Shape;204;p28"/>
          <p:cNvPicPr preferRelativeResize="0"/>
          <p:nvPr/>
        </p:nvPicPr>
        <p:blipFill>
          <a:blip r:embed="rId3">
            <a:alphaModFix/>
          </a:blip>
          <a:stretch>
            <a:fillRect/>
          </a:stretch>
        </p:blipFill>
        <p:spPr>
          <a:xfrm>
            <a:off x="500332" y="2741067"/>
            <a:ext cx="11406996" cy="3298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body" idx="1"/>
          </p:nvPr>
        </p:nvSpPr>
        <p:spPr>
          <a:xfrm>
            <a:off x="6793033" y="147667"/>
            <a:ext cx="5059042" cy="6352721"/>
          </a:xfrm>
          <a:prstGeom prst="rect">
            <a:avLst/>
          </a:prstGeom>
        </p:spPr>
        <p:txBody>
          <a:bodyPr spcFirstLastPara="1" wrap="square" lIns="91425" tIns="45700" rIns="91425" bIns="45700" anchor="t" anchorCtr="0">
            <a:normAutofit fontScale="92500" lnSpcReduction="20000"/>
          </a:bodyPr>
          <a:lstStyle/>
          <a:p>
            <a:pPr marL="609600" lvl="0" indent="0" algn="l" rtl="0">
              <a:spcBef>
                <a:spcPts val="1000"/>
              </a:spcBef>
              <a:spcAft>
                <a:spcPts val="0"/>
              </a:spcAft>
              <a:buNone/>
            </a:pPr>
            <a:r>
              <a:rPr lang="en-US" b="1" u="sng" dirty="0"/>
              <a:t>Used Aggregation pipelines in MongoDB Compass to build &amp; make queries on the imported data </a:t>
            </a:r>
            <a:endParaRPr b="1" u="sng" dirty="0"/>
          </a:p>
          <a:p>
            <a:pPr marL="609600" lvl="0" indent="0" algn="l" rtl="0">
              <a:spcBef>
                <a:spcPts val="1000"/>
              </a:spcBef>
              <a:spcAft>
                <a:spcPts val="0"/>
              </a:spcAft>
              <a:buNone/>
            </a:pPr>
            <a:r>
              <a:rPr lang="en-US" b="1" dirty="0"/>
              <a:t>A brief query is given as follows:</a:t>
            </a:r>
            <a:endParaRPr b="1" dirty="0"/>
          </a:p>
          <a:p>
            <a:pPr marL="609600" lvl="0" indent="-431800" algn="l" rtl="0">
              <a:spcBef>
                <a:spcPts val="1000"/>
              </a:spcBef>
              <a:spcAft>
                <a:spcPts val="0"/>
              </a:spcAft>
              <a:buSzPts val="2000"/>
              <a:buAutoNum type="arabicParenR"/>
            </a:pPr>
            <a:r>
              <a:rPr lang="en-US" b="1" dirty="0"/>
              <a:t>I</a:t>
            </a:r>
            <a:r>
              <a:rPr lang="en-US" dirty="0"/>
              <a:t>dentified players who performed best in the final minutes of a match, we analyzed players' goal contributions (goals and assists) specifically in the last 15 minutes of a match. </a:t>
            </a:r>
            <a:endParaRPr dirty="0"/>
          </a:p>
          <a:p>
            <a:pPr marL="609600" lvl="0" indent="-431800" algn="l" rtl="0">
              <a:spcBef>
                <a:spcPts val="1000"/>
              </a:spcBef>
              <a:spcAft>
                <a:spcPts val="0"/>
              </a:spcAft>
              <a:buSzPts val="2000"/>
              <a:buAutoNum type="arabicParenR"/>
            </a:pPr>
            <a:r>
              <a:rPr lang="en-US" dirty="0"/>
              <a:t>This query filters appearances where the player played at least 75 minutes, calculates their total goal contributions (goals + assists), and then filters appearances where the player played less than or equal to 90 minutes (indicating they played in the final 15 minutes).</a:t>
            </a:r>
            <a:endParaRPr dirty="0"/>
          </a:p>
          <a:p>
            <a:pPr marL="609600" lvl="0" indent="-431800" algn="l" rtl="0">
              <a:spcBef>
                <a:spcPts val="1000"/>
              </a:spcBef>
              <a:spcAft>
                <a:spcPts val="0"/>
              </a:spcAft>
              <a:buSzPts val="2000"/>
              <a:buAutoNum type="arabicParenR"/>
            </a:pPr>
            <a:r>
              <a:rPr lang="en-US" dirty="0"/>
              <a:t>It then groups the players, sums their total goal contributions, sorts them by total goal contributions in descending order, and finally limits the result to the top 10 players.</a:t>
            </a:r>
            <a:endParaRPr dirty="0"/>
          </a:p>
        </p:txBody>
      </p:sp>
      <p:pic>
        <p:nvPicPr>
          <p:cNvPr id="210" name="Google Shape;210;p29"/>
          <p:cNvPicPr preferRelativeResize="0"/>
          <p:nvPr/>
        </p:nvPicPr>
        <p:blipFill>
          <a:blip r:embed="rId3">
            <a:alphaModFix/>
          </a:blip>
          <a:stretch>
            <a:fillRect/>
          </a:stretch>
        </p:blipFill>
        <p:spPr>
          <a:xfrm>
            <a:off x="339925" y="974925"/>
            <a:ext cx="6013799" cy="534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609600" y="557778"/>
            <a:ext cx="10972800" cy="85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Process Flow using SQL</a:t>
            </a:r>
            <a:endParaRPr dirty="0"/>
          </a:p>
        </p:txBody>
      </p:sp>
      <p:pic>
        <p:nvPicPr>
          <p:cNvPr id="217" name="Google Shape;217;p30"/>
          <p:cNvPicPr preferRelativeResize="0"/>
          <p:nvPr/>
        </p:nvPicPr>
        <p:blipFill>
          <a:blip r:embed="rId3">
            <a:alphaModFix/>
          </a:blip>
          <a:stretch>
            <a:fillRect/>
          </a:stretch>
        </p:blipFill>
        <p:spPr>
          <a:xfrm>
            <a:off x="3087000" y="1740100"/>
            <a:ext cx="6017999" cy="45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609600" y="557775"/>
            <a:ext cx="10972800" cy="8421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Data Collection and Preparation</a:t>
            </a:r>
            <a:endParaRPr dirty="0"/>
          </a:p>
        </p:txBody>
      </p:sp>
      <p:sp>
        <p:nvSpPr>
          <p:cNvPr id="224" name="Google Shape;224;p31"/>
          <p:cNvSpPr txBox="1">
            <a:spLocks noGrp="1"/>
          </p:cNvSpPr>
          <p:nvPr>
            <p:ph type="body" idx="1"/>
          </p:nvPr>
        </p:nvSpPr>
        <p:spPr>
          <a:xfrm>
            <a:off x="468675" y="1526875"/>
            <a:ext cx="6846600" cy="50244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b="1"/>
              <a:t>Data Source:</a:t>
            </a:r>
            <a:r>
              <a:rPr lang="en-US"/>
              <a:t> </a:t>
            </a:r>
            <a:endParaRPr/>
          </a:p>
          <a:p>
            <a:pPr marL="914400" lvl="1" indent="-342900" algn="l" rtl="0">
              <a:spcBef>
                <a:spcPts val="0"/>
              </a:spcBef>
              <a:spcAft>
                <a:spcPts val="0"/>
              </a:spcAft>
              <a:buSzPts val="1800"/>
              <a:buChar char="○"/>
            </a:pPr>
            <a:r>
              <a:rPr lang="en-US"/>
              <a:t>A football dataset including team details, player statistics, and match details was obtained from Kaggle.</a:t>
            </a:r>
            <a:endParaRPr/>
          </a:p>
          <a:p>
            <a:pPr marL="457200" lvl="0" indent="-342900" algn="l" rtl="0">
              <a:spcBef>
                <a:spcPts val="0"/>
              </a:spcBef>
              <a:spcAft>
                <a:spcPts val="0"/>
              </a:spcAft>
              <a:buSzPts val="1800"/>
              <a:buChar char="●"/>
            </a:pPr>
            <a:r>
              <a:rPr lang="en-US" b="1"/>
              <a:t>Data Cleaning</a:t>
            </a:r>
            <a:r>
              <a:rPr lang="en-US"/>
              <a:t>: </a:t>
            </a:r>
            <a:endParaRPr/>
          </a:p>
          <a:p>
            <a:pPr marL="914400" lvl="1" indent="-342900" algn="l" rtl="0">
              <a:spcBef>
                <a:spcPts val="0"/>
              </a:spcBef>
              <a:spcAft>
                <a:spcPts val="0"/>
              </a:spcAft>
              <a:buSzPts val="1800"/>
              <a:buChar char="○"/>
            </a:pPr>
            <a:r>
              <a:rPr lang="en-US" b="1"/>
              <a:t>Power Query &amp; Python</a:t>
            </a:r>
            <a:endParaRPr b="1"/>
          </a:p>
          <a:p>
            <a:pPr marL="1371600" lvl="2" indent="-342900" algn="l" rtl="0">
              <a:spcBef>
                <a:spcPts val="0"/>
              </a:spcBef>
              <a:spcAft>
                <a:spcPts val="0"/>
              </a:spcAft>
              <a:buSzPts val="1800"/>
              <a:buChar char="■"/>
            </a:pPr>
            <a:r>
              <a:rPr lang="en-US"/>
              <a:t>To address problems like missing values, inconsistent formatting, and duplicates, the raw dataset was cleaned and transformed using Power Query in Excel. </a:t>
            </a:r>
            <a:endParaRPr/>
          </a:p>
          <a:p>
            <a:pPr marL="1371600" lvl="2" indent="-342900" algn="l" rtl="0">
              <a:spcBef>
                <a:spcPts val="0"/>
              </a:spcBef>
              <a:spcAft>
                <a:spcPts val="0"/>
              </a:spcAft>
              <a:buSzPts val="1800"/>
              <a:buChar char="■"/>
            </a:pPr>
            <a:r>
              <a:rPr lang="en-US"/>
              <a:t>Feature engineering, addressing outliers, and getting the dataset ready for analysis are just a few of the sophisticated data preprocessing activities that Python is used for.</a:t>
            </a:r>
            <a:endParaRPr/>
          </a:p>
          <a:p>
            <a:pPr marL="1371600" lvl="2" indent="-342900" algn="l" rtl="0">
              <a:spcBef>
                <a:spcPts val="0"/>
              </a:spcBef>
              <a:spcAft>
                <a:spcPts val="0"/>
              </a:spcAft>
              <a:buSzPts val="1800"/>
              <a:buChar char="■"/>
            </a:pPr>
            <a:r>
              <a:rPr lang="en-US"/>
              <a:t>Managing Null Values and Outliers: imputation techniques for missing data and statistical approaches for identifying and addressing outliers are some of the tactics that have been implemented to manage null values and outliers.</a:t>
            </a:r>
            <a:endParaRPr/>
          </a:p>
        </p:txBody>
      </p:sp>
      <p:pic>
        <p:nvPicPr>
          <p:cNvPr id="225" name="Google Shape;225;p31"/>
          <p:cNvPicPr preferRelativeResize="0"/>
          <p:nvPr/>
        </p:nvPicPr>
        <p:blipFill>
          <a:blip r:embed="rId3">
            <a:alphaModFix/>
          </a:blip>
          <a:stretch>
            <a:fillRect/>
          </a:stretch>
        </p:blipFill>
        <p:spPr>
          <a:xfrm>
            <a:off x="7545950" y="2444775"/>
            <a:ext cx="4431000" cy="2477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609600" y="557775"/>
            <a:ext cx="10972800" cy="9204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Why SQL? (Instead of NoSQL)</a:t>
            </a:r>
            <a:endParaRPr dirty="0"/>
          </a:p>
        </p:txBody>
      </p:sp>
      <p:sp>
        <p:nvSpPr>
          <p:cNvPr id="232" name="Google Shape;232;p32"/>
          <p:cNvSpPr txBox="1">
            <a:spLocks noGrp="1"/>
          </p:cNvSpPr>
          <p:nvPr>
            <p:ph type="body" idx="1"/>
          </p:nvPr>
        </p:nvSpPr>
        <p:spPr>
          <a:xfrm>
            <a:off x="609600" y="2106200"/>
            <a:ext cx="10972800" cy="1611000"/>
          </a:xfrm>
          <a:prstGeom prst="rect">
            <a:avLst/>
          </a:prstGeom>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SzPts val="1800"/>
              <a:buChar char="●"/>
            </a:pPr>
            <a:r>
              <a:rPr lang="en-US" sz="1800"/>
              <a:t>SQL databases are preferred for this project due to the structured nature of football data, which benefits from relational data modeling and complex querying capabilities. </a:t>
            </a:r>
            <a:endParaRPr sz="1800"/>
          </a:p>
          <a:p>
            <a:pPr marL="457200" lvl="0" indent="-342900" algn="l" rtl="0">
              <a:lnSpc>
                <a:spcPct val="115000"/>
              </a:lnSpc>
              <a:spcBef>
                <a:spcPts val="0"/>
              </a:spcBef>
              <a:spcAft>
                <a:spcPts val="0"/>
              </a:spcAft>
              <a:buSzPts val="1800"/>
              <a:buChar char="●"/>
            </a:pPr>
            <a:r>
              <a:rPr lang="en-US" sz="1800"/>
              <a:t>NoSQL databases may be suitable for unstructured data or real-time applications but are less optimal for structured analytics workflows requiring complex joins and aggregations.</a:t>
            </a:r>
            <a:endParaRPr/>
          </a:p>
        </p:txBody>
      </p:sp>
      <p:pic>
        <p:nvPicPr>
          <p:cNvPr id="233" name="Google Shape;233;p32"/>
          <p:cNvPicPr preferRelativeResize="0"/>
          <p:nvPr/>
        </p:nvPicPr>
        <p:blipFill>
          <a:blip r:embed="rId3">
            <a:alphaModFix/>
          </a:blip>
          <a:stretch>
            <a:fillRect/>
          </a:stretch>
        </p:blipFill>
        <p:spPr>
          <a:xfrm>
            <a:off x="2051213" y="3717200"/>
            <a:ext cx="8089572" cy="2835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609600" y="557784"/>
            <a:ext cx="10972800" cy="132556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Abstract</a:t>
            </a:r>
            <a:endParaRPr dirty="0">
              <a:latin typeface="Avenir"/>
              <a:ea typeface="Avenir"/>
              <a:cs typeface="Avenir"/>
              <a:sym typeface="Avenir"/>
            </a:endParaRPr>
          </a:p>
        </p:txBody>
      </p:sp>
      <p:sp>
        <p:nvSpPr>
          <p:cNvPr id="107" name="Google Shape;107;p15"/>
          <p:cNvSpPr txBox="1">
            <a:spLocks noGrp="1"/>
          </p:cNvSpPr>
          <p:nvPr>
            <p:ph type="body" idx="1"/>
          </p:nvPr>
        </p:nvSpPr>
        <p:spPr>
          <a:xfrm>
            <a:off x="609600" y="2106204"/>
            <a:ext cx="10972800" cy="4036534"/>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800"/>
              <a:buNone/>
            </a:pPr>
            <a:r>
              <a:rPr lang="en-US" i="0" u="none" strike="noStrike">
                <a:solidFill>
                  <a:srgbClr val="000000"/>
                </a:solidFill>
              </a:rPr>
              <a:t>In today's fast-paced world of sports, making strategic moves using data analytics has become a game changer. Teams now understand the critical role of analytics in achieving competitive advantage. This project dives deep into football data analytics and explores strategies on and off the pitch. All the insights that can be found that are known or unknown to the football community can be highly impactful. Using extensive datasets from major leagues such as the UEFA Champions League, our analysis breaks down player performance in different game scenarios. By looking at players' dynamics along with environmental factors and opponent tactics, we reveal hidden insights that improve decision-making. Using advanced statistical techniques, we aim to insightful intelligence, revolutionizing player selection and tactical strategies. Ultimately, our goal is to show how soccer data analysis can succeed in the ever-evolving world of sports.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609600" y="557779"/>
            <a:ext cx="10972800" cy="763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Data Analysis and SQL Integration</a:t>
            </a:r>
            <a:endParaRPr dirty="0"/>
          </a:p>
        </p:txBody>
      </p:sp>
      <p:sp>
        <p:nvSpPr>
          <p:cNvPr id="240" name="Google Shape;240;p33"/>
          <p:cNvSpPr txBox="1">
            <a:spLocks noGrp="1"/>
          </p:cNvSpPr>
          <p:nvPr>
            <p:ph type="body" idx="1"/>
          </p:nvPr>
        </p:nvSpPr>
        <p:spPr>
          <a:xfrm>
            <a:off x="533400" y="1603325"/>
            <a:ext cx="10972800" cy="3319500"/>
          </a:xfrm>
          <a:prstGeom prst="rect">
            <a:avLst/>
          </a:prstGeom>
        </p:spPr>
        <p:txBody>
          <a:bodyPr spcFirstLastPara="1" wrap="square" lIns="91425" tIns="45700" rIns="91425" bIns="45700" anchor="t" anchorCtr="0">
            <a:normAutofit/>
          </a:bodyPr>
          <a:lstStyle/>
          <a:p>
            <a:pPr marL="457200" marR="0" lvl="0" indent="-342900" algn="l" rtl="0">
              <a:lnSpc>
                <a:spcPct val="110000"/>
              </a:lnSpc>
              <a:spcBef>
                <a:spcPts val="1000"/>
              </a:spcBef>
              <a:spcAft>
                <a:spcPts val="0"/>
              </a:spcAft>
              <a:buSzPts val="1800"/>
              <a:buChar char="●"/>
            </a:pPr>
            <a:r>
              <a:rPr lang="en-US" b="1" dirty="0"/>
              <a:t>Uploading to a SQL Database: </a:t>
            </a:r>
            <a:endParaRPr b="1" dirty="0"/>
          </a:p>
          <a:p>
            <a:pPr marL="914400" marR="0" lvl="1" indent="-342900" algn="l" rtl="0">
              <a:lnSpc>
                <a:spcPct val="110000"/>
              </a:lnSpc>
              <a:spcBef>
                <a:spcPts val="0"/>
              </a:spcBef>
              <a:spcAft>
                <a:spcPts val="0"/>
              </a:spcAft>
              <a:buSzPts val="1800"/>
              <a:buChar char="○"/>
            </a:pPr>
            <a:r>
              <a:rPr lang="en-US" dirty="0"/>
              <a:t>The cleaned dataset was uploaded into a SQL database for additional analysis and insight extraction following data cleaning and preprocessing.</a:t>
            </a:r>
            <a:endParaRPr dirty="0"/>
          </a:p>
          <a:p>
            <a:pPr marL="457200" marR="0" lvl="0" indent="-342900" algn="l" rtl="0">
              <a:lnSpc>
                <a:spcPct val="110000"/>
              </a:lnSpc>
              <a:spcBef>
                <a:spcPts val="0"/>
              </a:spcBef>
              <a:spcAft>
                <a:spcPts val="0"/>
              </a:spcAft>
              <a:buSzPts val="1800"/>
              <a:buChar char="●"/>
            </a:pPr>
            <a:r>
              <a:rPr lang="en-US" b="1" dirty="0"/>
              <a:t>SQL Query for Analysis: </a:t>
            </a:r>
            <a:endParaRPr b="1" dirty="0"/>
          </a:p>
          <a:p>
            <a:pPr marL="914400" marR="0" lvl="1" indent="-342900" algn="l" rtl="0">
              <a:lnSpc>
                <a:spcPct val="110000"/>
              </a:lnSpc>
              <a:spcBef>
                <a:spcPts val="0"/>
              </a:spcBef>
              <a:spcAft>
                <a:spcPts val="0"/>
              </a:spcAft>
              <a:buSzPts val="1800"/>
              <a:buChar char="○"/>
            </a:pPr>
            <a:r>
              <a:rPr lang="en-US" dirty="0"/>
              <a:t>Several tables were joined, aggregations were made, and filtering was done in order to obtain insightful information from the football dataset.</a:t>
            </a:r>
            <a:endParaRPr dirty="0"/>
          </a:p>
          <a:p>
            <a:pPr marL="457200" marR="0" lvl="0" indent="-342900" algn="l" rtl="0">
              <a:lnSpc>
                <a:spcPct val="110000"/>
              </a:lnSpc>
              <a:spcBef>
                <a:spcPts val="0"/>
              </a:spcBef>
              <a:spcAft>
                <a:spcPts val="0"/>
              </a:spcAft>
              <a:buSzPts val="1800"/>
              <a:buChar char="●"/>
            </a:pPr>
            <a:r>
              <a:rPr lang="en-US" b="1" dirty="0"/>
              <a:t>Integration with Power BI: </a:t>
            </a:r>
            <a:endParaRPr b="1" dirty="0"/>
          </a:p>
          <a:p>
            <a:pPr marL="914400" marR="0" lvl="1" indent="-342900" algn="l" rtl="0">
              <a:lnSpc>
                <a:spcPct val="110000"/>
              </a:lnSpc>
              <a:spcBef>
                <a:spcPts val="0"/>
              </a:spcBef>
              <a:spcAft>
                <a:spcPts val="0"/>
              </a:spcAft>
              <a:buSzPts val="1800"/>
              <a:buChar char="○"/>
            </a:pPr>
            <a:r>
              <a:rPr lang="en-US" dirty="0"/>
              <a:t>To </a:t>
            </a:r>
            <a:r>
              <a:rPr lang="en-US" dirty="0" err="1"/>
              <a:t>visualise</a:t>
            </a:r>
            <a:r>
              <a:rPr lang="en-US" dirty="0"/>
              <a:t> and explore the </a:t>
            </a:r>
            <a:r>
              <a:rPr lang="en-US" dirty="0" err="1"/>
              <a:t>analysed</a:t>
            </a:r>
            <a:r>
              <a:rPr lang="en-US" dirty="0"/>
              <a:t> football data, a connection was made between the SQL database and Power BI.</a:t>
            </a:r>
            <a:endParaRPr dirty="0"/>
          </a:p>
        </p:txBody>
      </p:sp>
      <p:pic>
        <p:nvPicPr>
          <p:cNvPr id="241" name="Google Shape;241;p33"/>
          <p:cNvPicPr preferRelativeResize="0"/>
          <p:nvPr/>
        </p:nvPicPr>
        <p:blipFill>
          <a:blip r:embed="rId3">
            <a:alphaModFix/>
          </a:blip>
          <a:stretch>
            <a:fillRect/>
          </a:stretch>
        </p:blipFill>
        <p:spPr>
          <a:xfrm>
            <a:off x="4127900" y="4975975"/>
            <a:ext cx="3936192" cy="1630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title"/>
          </p:nvPr>
        </p:nvSpPr>
        <p:spPr>
          <a:xfrm>
            <a:off x="609600" y="557779"/>
            <a:ext cx="10972800" cy="669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990"/>
              <a:buFont typeface="Arial"/>
              <a:buNone/>
            </a:pPr>
            <a:r>
              <a:rPr lang="en-US" dirty="0">
                <a:solidFill>
                  <a:srgbClr val="AF7B51"/>
                </a:solidFill>
                <a:latin typeface="Avenir"/>
                <a:ea typeface="Avenir"/>
                <a:cs typeface="Avenir"/>
                <a:sym typeface="Avenir"/>
              </a:rPr>
              <a:t>Integration with Power BI</a:t>
            </a:r>
            <a:endParaRPr dirty="0"/>
          </a:p>
        </p:txBody>
      </p:sp>
      <p:sp>
        <p:nvSpPr>
          <p:cNvPr id="248" name="Google Shape;248;p34"/>
          <p:cNvSpPr txBox="1">
            <a:spLocks noGrp="1"/>
          </p:cNvSpPr>
          <p:nvPr>
            <p:ph type="body" idx="1"/>
          </p:nvPr>
        </p:nvSpPr>
        <p:spPr>
          <a:xfrm>
            <a:off x="609600" y="1558175"/>
            <a:ext cx="6235800" cy="4914600"/>
          </a:xfrm>
          <a:prstGeom prst="rect">
            <a:avLst/>
          </a:prstGeom>
        </p:spPr>
        <p:txBody>
          <a:bodyPr spcFirstLastPara="1" wrap="square" lIns="91425" tIns="45700" rIns="91425" bIns="45700" anchor="t" anchorCtr="0">
            <a:normAutofit/>
          </a:bodyPr>
          <a:lstStyle/>
          <a:p>
            <a:pPr marL="457200" lvl="0" indent="-342900" algn="l" rtl="0">
              <a:lnSpc>
                <a:spcPct val="115000"/>
              </a:lnSpc>
              <a:spcBef>
                <a:spcPts val="1200"/>
              </a:spcBef>
              <a:spcAft>
                <a:spcPts val="0"/>
              </a:spcAft>
              <a:buSzPts val="1800"/>
              <a:buChar char="●"/>
            </a:pPr>
            <a:r>
              <a:rPr lang="en-US" b="1" dirty="0"/>
              <a:t>Linking SQL Database to Power BI: </a:t>
            </a:r>
            <a:endParaRPr b="1" dirty="0"/>
          </a:p>
          <a:p>
            <a:pPr marL="914400" lvl="1" indent="-342900" algn="l" rtl="0">
              <a:lnSpc>
                <a:spcPct val="115000"/>
              </a:lnSpc>
              <a:spcBef>
                <a:spcPts val="0"/>
              </a:spcBef>
              <a:spcAft>
                <a:spcPts val="0"/>
              </a:spcAft>
              <a:buSzPts val="1800"/>
              <a:buChar char="○"/>
            </a:pPr>
            <a:r>
              <a:rPr lang="en-US" dirty="0"/>
              <a:t>Made use of Power BI to create a smooth link with the SQL database that held the football dataset under analysis.</a:t>
            </a:r>
            <a:endParaRPr dirty="0"/>
          </a:p>
          <a:p>
            <a:pPr marL="457200" lvl="0" indent="-342900" algn="l" rtl="0">
              <a:lnSpc>
                <a:spcPct val="115000"/>
              </a:lnSpc>
              <a:spcBef>
                <a:spcPts val="0"/>
              </a:spcBef>
              <a:spcAft>
                <a:spcPts val="0"/>
              </a:spcAft>
              <a:buSzPts val="1800"/>
              <a:buChar char="●"/>
            </a:pPr>
            <a:r>
              <a:rPr lang="en-US" b="1" dirty="0"/>
              <a:t>Football Analytics Visualization: </a:t>
            </a:r>
            <a:endParaRPr b="1" dirty="0"/>
          </a:p>
          <a:p>
            <a:pPr marL="914400" lvl="1" indent="-342900" algn="l" rtl="0">
              <a:lnSpc>
                <a:spcPct val="115000"/>
              </a:lnSpc>
              <a:spcBef>
                <a:spcPts val="0"/>
              </a:spcBef>
              <a:spcAft>
                <a:spcPts val="0"/>
              </a:spcAft>
              <a:buSzPts val="1800"/>
              <a:buChar char="○"/>
            </a:pPr>
            <a:r>
              <a:rPr lang="en-US" dirty="0"/>
              <a:t>In order to show important data like player performance, team statistics, match insights, and trends over time, Power BI dynamic and interactive dashboards were created.</a:t>
            </a:r>
            <a:endParaRPr dirty="0"/>
          </a:p>
          <a:p>
            <a:pPr marL="457200" lvl="0" indent="-342900" algn="l" rtl="0">
              <a:lnSpc>
                <a:spcPct val="115000"/>
              </a:lnSpc>
              <a:spcBef>
                <a:spcPts val="0"/>
              </a:spcBef>
              <a:spcAft>
                <a:spcPts val="0"/>
              </a:spcAft>
              <a:buSzPts val="1800"/>
              <a:buChar char="●"/>
            </a:pPr>
            <a:r>
              <a:rPr lang="en-US" b="1" dirty="0"/>
              <a:t>Interactive Reports: </a:t>
            </a:r>
            <a:endParaRPr b="1" dirty="0"/>
          </a:p>
          <a:p>
            <a:pPr marL="914400" lvl="1" indent="-342900" algn="l" rtl="0">
              <a:lnSpc>
                <a:spcPct val="115000"/>
              </a:lnSpc>
              <a:spcBef>
                <a:spcPts val="0"/>
              </a:spcBef>
              <a:spcAft>
                <a:spcPts val="0"/>
              </a:spcAft>
              <a:buSzPts val="1800"/>
              <a:buChar char="○"/>
            </a:pPr>
            <a:r>
              <a:rPr lang="en-US" dirty="0"/>
              <a:t>Using user-friendly filters and visualizations, drill-down interactive reports enable users to examine in-depth football analytics.</a:t>
            </a:r>
            <a:endParaRPr dirty="0"/>
          </a:p>
        </p:txBody>
      </p:sp>
      <p:pic>
        <p:nvPicPr>
          <p:cNvPr id="249" name="Google Shape;249;p34"/>
          <p:cNvPicPr preferRelativeResize="0"/>
          <p:nvPr/>
        </p:nvPicPr>
        <p:blipFill>
          <a:blip r:embed="rId3">
            <a:alphaModFix/>
          </a:blip>
          <a:stretch>
            <a:fillRect/>
          </a:stretch>
        </p:blipFill>
        <p:spPr>
          <a:xfrm>
            <a:off x="7145425" y="2181100"/>
            <a:ext cx="4436976" cy="2495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609600" y="557779"/>
            <a:ext cx="10972800" cy="7794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Insights and Visualization</a:t>
            </a:r>
            <a:endParaRPr dirty="0"/>
          </a:p>
        </p:txBody>
      </p:sp>
      <p:sp>
        <p:nvSpPr>
          <p:cNvPr id="256" name="Google Shape;256;p35"/>
          <p:cNvSpPr txBox="1">
            <a:spLocks noGrp="1"/>
          </p:cNvSpPr>
          <p:nvPr>
            <p:ph type="body" idx="1"/>
          </p:nvPr>
        </p:nvSpPr>
        <p:spPr>
          <a:xfrm>
            <a:off x="609600" y="1598650"/>
            <a:ext cx="10972800" cy="3558900"/>
          </a:xfrm>
          <a:prstGeom prst="rect">
            <a:avLst/>
          </a:prstGeom>
        </p:spPr>
        <p:txBody>
          <a:bodyPr spcFirstLastPara="1" wrap="square" lIns="91425" tIns="45700" rIns="91425" bIns="45700" anchor="t" anchorCtr="0">
            <a:normAutofit/>
          </a:bodyPr>
          <a:lstStyle/>
          <a:p>
            <a:pPr marL="457200" lvl="0" indent="-298450" algn="l" rtl="0">
              <a:lnSpc>
                <a:spcPct val="115000"/>
              </a:lnSpc>
              <a:spcBef>
                <a:spcPts val="1200"/>
              </a:spcBef>
              <a:spcAft>
                <a:spcPts val="0"/>
              </a:spcAft>
              <a:buClr>
                <a:schemeClr val="dk1"/>
              </a:buClr>
              <a:buSzPts val="1100"/>
              <a:buFont typeface="Arial"/>
              <a:buChar char="●"/>
            </a:pPr>
            <a:r>
              <a:rPr lang="en-US" b="1"/>
              <a:t>Football Analytics Key Findings: </a:t>
            </a:r>
            <a:endParaRPr b="1"/>
          </a:p>
          <a:p>
            <a:pPr marL="914400" lvl="1" indent="-298450" algn="l" rtl="0">
              <a:lnSpc>
                <a:spcPct val="115000"/>
              </a:lnSpc>
              <a:spcBef>
                <a:spcPts val="0"/>
              </a:spcBef>
              <a:spcAft>
                <a:spcPts val="0"/>
              </a:spcAft>
              <a:buClr>
                <a:schemeClr val="dk1"/>
              </a:buClr>
              <a:buSzPts val="1100"/>
              <a:buFont typeface="Arial"/>
              <a:buChar char="○"/>
            </a:pPr>
            <a:r>
              <a:rPr lang="en-US"/>
              <a:t>Included are important takeaways from the football dataset analysis, such as player trends, team performance patterns, match-influencing variables, and comparison evaluations.</a:t>
            </a:r>
            <a:endParaRPr/>
          </a:p>
          <a:p>
            <a:pPr marL="457200" lvl="0" indent="-298450" algn="l" rtl="0">
              <a:lnSpc>
                <a:spcPct val="115000"/>
              </a:lnSpc>
              <a:spcBef>
                <a:spcPts val="0"/>
              </a:spcBef>
              <a:spcAft>
                <a:spcPts val="0"/>
              </a:spcAft>
              <a:buClr>
                <a:schemeClr val="dk1"/>
              </a:buClr>
              <a:buSzPts val="1100"/>
              <a:buFont typeface="Arial"/>
              <a:buChar char="●"/>
            </a:pPr>
            <a:r>
              <a:rPr lang="en-US" b="1"/>
              <a:t>Dashboard Highlights: </a:t>
            </a:r>
            <a:endParaRPr b="1"/>
          </a:p>
          <a:p>
            <a:pPr marL="914400" lvl="1" indent="-298450" algn="l" rtl="0">
              <a:lnSpc>
                <a:spcPct val="115000"/>
              </a:lnSpc>
              <a:spcBef>
                <a:spcPts val="0"/>
              </a:spcBef>
              <a:spcAft>
                <a:spcPts val="0"/>
              </a:spcAft>
              <a:buClr>
                <a:schemeClr val="dk1"/>
              </a:buClr>
              <a:buSzPts val="1100"/>
              <a:buFont typeface="Arial"/>
              <a:buChar char="○"/>
            </a:pPr>
            <a:r>
              <a:rPr lang="en-US"/>
              <a:t>Showcased several Power BI dashboards and visualizations that showed goal distributions, player statistics, team standings, and other significant indicators.</a:t>
            </a:r>
            <a:endParaRPr/>
          </a:p>
          <a:p>
            <a:pPr marL="457200" lvl="0" indent="-298450" algn="l" rtl="0">
              <a:lnSpc>
                <a:spcPct val="115000"/>
              </a:lnSpc>
              <a:spcBef>
                <a:spcPts val="0"/>
              </a:spcBef>
              <a:spcAft>
                <a:spcPts val="0"/>
              </a:spcAft>
              <a:buClr>
                <a:schemeClr val="dk1"/>
              </a:buClr>
              <a:buSzPts val="1100"/>
              <a:buFont typeface="Arial"/>
              <a:buChar char="●"/>
            </a:pPr>
            <a:r>
              <a:rPr lang="en-US" b="1"/>
              <a:t>Effective Visualizations: </a:t>
            </a:r>
            <a:endParaRPr b="1"/>
          </a:p>
          <a:p>
            <a:pPr marL="914400" lvl="1" indent="-298450" algn="l" rtl="0">
              <a:lnSpc>
                <a:spcPct val="115000"/>
              </a:lnSpc>
              <a:spcBef>
                <a:spcPts val="0"/>
              </a:spcBef>
              <a:spcAft>
                <a:spcPts val="0"/>
              </a:spcAft>
              <a:buClr>
                <a:schemeClr val="dk1"/>
              </a:buClr>
              <a:buSzPts val="1100"/>
              <a:buFont typeface="Arial"/>
              <a:buChar char="○"/>
            </a:pPr>
            <a:r>
              <a:rPr lang="en-US"/>
              <a:t>To help with decision-making, intricate football analytics were communicated in an understandable and visually appealing way by using charts, graphs, and maps.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xfrm>
            <a:off x="609600" y="557779"/>
            <a:ext cx="10972800" cy="6855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990"/>
              <a:buFont typeface="Arial"/>
              <a:buNone/>
            </a:pPr>
            <a:r>
              <a:rPr lang="en-US" dirty="0">
                <a:solidFill>
                  <a:srgbClr val="AF7B51"/>
                </a:solidFill>
                <a:latin typeface="Avenir"/>
                <a:ea typeface="Avenir"/>
                <a:cs typeface="Avenir"/>
                <a:sym typeface="Avenir"/>
              </a:rPr>
              <a:t>Visualization: 1</a:t>
            </a:r>
            <a:endParaRPr dirty="0"/>
          </a:p>
        </p:txBody>
      </p:sp>
      <p:pic>
        <p:nvPicPr>
          <p:cNvPr id="263" name="Google Shape;263;p36"/>
          <p:cNvPicPr preferRelativeResize="0"/>
          <p:nvPr/>
        </p:nvPicPr>
        <p:blipFill>
          <a:blip r:embed="rId3">
            <a:alphaModFix/>
          </a:blip>
          <a:stretch>
            <a:fillRect/>
          </a:stretch>
        </p:blipFill>
        <p:spPr>
          <a:xfrm>
            <a:off x="1700350" y="1509400"/>
            <a:ext cx="8791299" cy="49493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609600" y="557779"/>
            <a:ext cx="10972800" cy="748200"/>
          </a:xfrm>
          <a:prstGeom prst="rect">
            <a:avLst/>
          </a:prstGeom>
        </p:spPr>
        <p:txBody>
          <a:bodyPr spcFirstLastPara="1" wrap="square" lIns="91425" tIns="45700" rIns="91425" bIns="45700" anchor="b" anchorCtr="0">
            <a:normAutofit fontScale="90000"/>
          </a:bodyPr>
          <a:lstStyle/>
          <a:p>
            <a:pPr marL="0" marR="0" lvl="0" indent="0" algn="ctr" rtl="0">
              <a:lnSpc>
                <a:spcPct val="100000"/>
              </a:lnSpc>
              <a:spcBef>
                <a:spcPts val="0"/>
              </a:spcBef>
              <a:spcAft>
                <a:spcPts val="0"/>
              </a:spcAft>
              <a:buNone/>
            </a:pPr>
            <a:r>
              <a:rPr lang="en-US" dirty="0">
                <a:solidFill>
                  <a:srgbClr val="AF7B51"/>
                </a:solidFill>
                <a:latin typeface="Avenir"/>
                <a:ea typeface="Avenir"/>
                <a:cs typeface="Avenir"/>
                <a:sym typeface="Avenir"/>
              </a:rPr>
              <a:t>Visualization: 2</a:t>
            </a:r>
            <a:endParaRPr dirty="0"/>
          </a:p>
        </p:txBody>
      </p:sp>
      <p:pic>
        <p:nvPicPr>
          <p:cNvPr id="270" name="Google Shape;270;p37"/>
          <p:cNvPicPr preferRelativeResize="0"/>
          <p:nvPr/>
        </p:nvPicPr>
        <p:blipFill>
          <a:blip r:embed="rId3">
            <a:alphaModFix/>
          </a:blip>
          <a:stretch>
            <a:fillRect/>
          </a:stretch>
        </p:blipFill>
        <p:spPr>
          <a:xfrm>
            <a:off x="1725760" y="1554059"/>
            <a:ext cx="8740502" cy="494799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609600" y="557779"/>
            <a:ext cx="10972800" cy="7794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solidFill>
                  <a:srgbClr val="AF7B51"/>
                </a:solidFill>
                <a:latin typeface="Avenir"/>
                <a:ea typeface="Avenir"/>
                <a:cs typeface="Avenir"/>
                <a:sym typeface="Avenir"/>
              </a:rPr>
              <a:t>Visualization: 3</a:t>
            </a:r>
            <a:endParaRPr/>
          </a:p>
        </p:txBody>
      </p:sp>
      <p:pic>
        <p:nvPicPr>
          <p:cNvPr id="277" name="Google Shape;277;p38"/>
          <p:cNvPicPr preferRelativeResize="0"/>
          <p:nvPr/>
        </p:nvPicPr>
        <p:blipFill>
          <a:blip r:embed="rId3">
            <a:alphaModFix/>
          </a:blip>
          <a:stretch>
            <a:fillRect/>
          </a:stretch>
        </p:blipFill>
        <p:spPr>
          <a:xfrm>
            <a:off x="2005725" y="1691400"/>
            <a:ext cx="8180550" cy="46240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title"/>
          </p:nvPr>
        </p:nvSpPr>
        <p:spPr>
          <a:xfrm>
            <a:off x="609600" y="354229"/>
            <a:ext cx="10972800" cy="763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Players Profile Dashboard</a:t>
            </a:r>
            <a:endParaRPr dirty="0"/>
          </a:p>
        </p:txBody>
      </p:sp>
      <p:pic>
        <p:nvPicPr>
          <p:cNvPr id="284" name="Google Shape;284;p39"/>
          <p:cNvPicPr preferRelativeResize="0"/>
          <p:nvPr/>
        </p:nvPicPr>
        <p:blipFill>
          <a:blip r:embed="rId3">
            <a:alphaModFix/>
          </a:blip>
          <a:stretch>
            <a:fillRect/>
          </a:stretch>
        </p:blipFill>
        <p:spPr>
          <a:xfrm>
            <a:off x="1471625" y="1321579"/>
            <a:ext cx="9248758" cy="523162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609600" y="354229"/>
            <a:ext cx="10972800" cy="763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a:solidFill>
                  <a:srgbClr val="AF7B51"/>
                </a:solidFill>
                <a:latin typeface="Avenir"/>
                <a:ea typeface="Avenir"/>
                <a:cs typeface="Avenir"/>
                <a:sym typeface="Avenir"/>
              </a:rPr>
              <a:t>Messi’s Profile Dashboard</a:t>
            </a:r>
            <a:endParaRPr/>
          </a:p>
        </p:txBody>
      </p:sp>
      <p:pic>
        <p:nvPicPr>
          <p:cNvPr id="291" name="Google Shape;291;p40"/>
          <p:cNvPicPr preferRelativeResize="0"/>
          <p:nvPr/>
        </p:nvPicPr>
        <p:blipFill>
          <a:blip r:embed="rId3">
            <a:alphaModFix/>
          </a:blip>
          <a:stretch>
            <a:fillRect/>
          </a:stretch>
        </p:blipFill>
        <p:spPr>
          <a:xfrm>
            <a:off x="1302013" y="1254779"/>
            <a:ext cx="9587969" cy="543517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a:spLocks noGrp="1"/>
          </p:cNvSpPr>
          <p:nvPr>
            <p:ph type="title"/>
          </p:nvPr>
        </p:nvSpPr>
        <p:spPr>
          <a:xfrm>
            <a:off x="609600" y="557775"/>
            <a:ext cx="10972800" cy="7794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a:solidFill>
                  <a:srgbClr val="AF7B51"/>
                </a:solidFill>
                <a:latin typeface="Avenir"/>
                <a:ea typeface="Avenir"/>
                <a:cs typeface="Avenir"/>
                <a:sym typeface="Avenir"/>
              </a:rPr>
              <a:t>Conclusion and Impact</a:t>
            </a:r>
            <a:endParaRPr/>
          </a:p>
        </p:txBody>
      </p:sp>
      <p:sp>
        <p:nvSpPr>
          <p:cNvPr id="298" name="Google Shape;298;p41"/>
          <p:cNvSpPr txBox="1">
            <a:spLocks noGrp="1"/>
          </p:cNvSpPr>
          <p:nvPr>
            <p:ph type="body" idx="1"/>
          </p:nvPr>
        </p:nvSpPr>
        <p:spPr>
          <a:xfrm>
            <a:off x="609600" y="1417275"/>
            <a:ext cx="10972800" cy="4429200"/>
          </a:xfrm>
          <a:prstGeom prst="rect">
            <a:avLst/>
          </a:prstGeom>
        </p:spPr>
        <p:txBody>
          <a:bodyPr spcFirstLastPara="1" wrap="square" lIns="91425" tIns="45700" rIns="91425" bIns="45700" anchor="t" anchorCtr="0">
            <a:normAutofit/>
          </a:bodyPr>
          <a:lstStyle/>
          <a:p>
            <a:pPr marL="457200" lvl="0" indent="-342900" algn="l" rtl="0">
              <a:lnSpc>
                <a:spcPct val="115000"/>
              </a:lnSpc>
              <a:spcBef>
                <a:spcPts val="1200"/>
              </a:spcBef>
              <a:spcAft>
                <a:spcPts val="0"/>
              </a:spcAft>
              <a:buSzPts val="1800"/>
              <a:buChar char="●"/>
            </a:pPr>
            <a:r>
              <a:rPr lang="en-US"/>
              <a:t>Project Outcomes and Achievements: A summary of the project's accomplishments was provided, highlighting the importance of football analytics in providing teams, coaches, and other stakeholders with strategic insights.</a:t>
            </a:r>
            <a:endParaRPr/>
          </a:p>
          <a:p>
            <a:pPr marL="457200" lvl="0" indent="-342900" algn="l" rtl="0">
              <a:lnSpc>
                <a:spcPct val="115000"/>
              </a:lnSpc>
              <a:spcBef>
                <a:spcPts val="0"/>
              </a:spcBef>
              <a:spcAft>
                <a:spcPts val="0"/>
              </a:spcAft>
              <a:buSzPts val="1800"/>
              <a:buChar char="●"/>
            </a:pPr>
            <a:r>
              <a:rPr lang="en-US"/>
              <a:t>Football analytics' effects on decision-making procedures, player scouting, performance optimization, and fan involvement were examined in terms of their business and sporting implications.</a:t>
            </a:r>
            <a:endParaRPr/>
          </a:p>
          <a:p>
            <a:pPr marL="457200" lvl="0" indent="-342900" algn="l" rtl="0">
              <a:lnSpc>
                <a:spcPct val="115000"/>
              </a:lnSpc>
              <a:spcBef>
                <a:spcPts val="0"/>
              </a:spcBef>
              <a:spcAft>
                <a:spcPts val="0"/>
              </a:spcAft>
              <a:buSzPts val="1800"/>
              <a:buChar char="●"/>
            </a:pPr>
            <a:r>
              <a:rPr lang="en-US"/>
              <a:t>Future Directions: Included some possible future directions, like adding more sophisticated machine learning models, growing the number of data sources, and improving visualization methods.</a:t>
            </a:r>
            <a:endParaRPr/>
          </a:p>
          <a:p>
            <a:pPr marL="457200" lvl="0" indent="-342900" algn="l" rtl="0">
              <a:lnSpc>
                <a:spcPct val="115000"/>
              </a:lnSpc>
              <a:spcBef>
                <a:spcPts val="0"/>
              </a:spcBef>
              <a:spcAft>
                <a:spcPts val="0"/>
              </a:spcAft>
              <a:buSzPts val="1800"/>
              <a:buChar char="●"/>
            </a:pPr>
            <a:r>
              <a:rPr lang="en-US"/>
              <a:t>Last Thought: Concluded with thoughts on the accomplishments of the project, the lessons discovered, and the changing use of data analytics in contemporary football management.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2"/>
          <p:cNvSpPr txBox="1">
            <a:spLocks noGrp="1"/>
          </p:cNvSpPr>
          <p:nvPr>
            <p:ph type="title"/>
          </p:nvPr>
        </p:nvSpPr>
        <p:spPr>
          <a:xfrm>
            <a:off x="609600" y="557784"/>
            <a:ext cx="10972800" cy="1325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sz="3900">
                <a:solidFill>
                  <a:srgbClr val="AF7B51"/>
                </a:solidFill>
                <a:latin typeface="Nunito"/>
                <a:ea typeface="Nunito"/>
                <a:cs typeface="Nunito"/>
                <a:sym typeface="Nunito"/>
              </a:rPr>
              <a:t>Key Learnings</a:t>
            </a:r>
            <a:endParaRPr/>
          </a:p>
        </p:txBody>
      </p:sp>
      <p:sp>
        <p:nvSpPr>
          <p:cNvPr id="305" name="Google Shape;305;p42"/>
          <p:cNvSpPr txBox="1">
            <a:spLocks noGrp="1"/>
          </p:cNvSpPr>
          <p:nvPr>
            <p:ph type="body" idx="1"/>
          </p:nvPr>
        </p:nvSpPr>
        <p:spPr>
          <a:xfrm>
            <a:off x="609600" y="2106204"/>
            <a:ext cx="10972800" cy="40365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AutoNum type="arabicPeriod"/>
            </a:pPr>
            <a:r>
              <a:rPr lang="en-US"/>
              <a:t>MySQL and MongoDB were employed for data storage, showcasing the versatility of SQL and NoSQL databases in handling structured and unstructured football data.</a:t>
            </a:r>
            <a:endParaRPr/>
          </a:p>
          <a:p>
            <a:pPr marL="457200" lvl="0" indent="-342900" algn="l" rtl="0">
              <a:spcBef>
                <a:spcPts val="0"/>
              </a:spcBef>
              <a:spcAft>
                <a:spcPts val="0"/>
              </a:spcAft>
              <a:buSzPts val="1800"/>
              <a:buAutoNum type="arabicPeriod"/>
            </a:pPr>
            <a:r>
              <a:rPr lang="en-US"/>
              <a:t>Utilizing Power BI and Power Query facilitated advanced data visualization and transformation, enhancing the presentation and interpretation of football analytics results for stakeholders.</a:t>
            </a:r>
            <a:endParaRPr/>
          </a:p>
          <a:p>
            <a:pPr marL="457200" lvl="0" indent="-342900" algn="l" rtl="0">
              <a:spcBef>
                <a:spcPts val="0"/>
              </a:spcBef>
              <a:spcAft>
                <a:spcPts val="0"/>
              </a:spcAft>
              <a:buSzPts val="1800"/>
              <a:buAutoNum type="arabicPeriod"/>
            </a:pPr>
            <a:r>
              <a:rPr lang="en-US"/>
              <a:t>Gain proficiency in MongoDB document-oriented approach and Snowflake’s cloud-based data warehouse offer different capabilities for managing football data effectively.</a:t>
            </a:r>
            <a:endParaRPr/>
          </a:p>
          <a:p>
            <a:pPr marL="457200" lvl="0" indent="-342900" algn="l" rtl="0">
              <a:spcBef>
                <a:spcPts val="0"/>
              </a:spcBef>
              <a:spcAft>
                <a:spcPts val="0"/>
              </a:spcAft>
              <a:buSzPts val="1800"/>
              <a:buAutoNum type="arabicPeriod"/>
            </a:pPr>
            <a:r>
              <a:rPr lang="en-US"/>
              <a:t>Understand how to optimize data processing and analysis workflows for performance and scalability.</a:t>
            </a:r>
            <a:endParaRPr/>
          </a:p>
          <a:p>
            <a:pPr marL="457200" lvl="0" indent="-342900" algn="l" rtl="0">
              <a:spcBef>
                <a:spcPts val="0"/>
              </a:spcBef>
              <a:spcAft>
                <a:spcPts val="0"/>
              </a:spcAft>
              <a:buSzPts val="1800"/>
              <a:buAutoNum type="arabicPeriod"/>
            </a:pPr>
            <a:r>
              <a:rPr lang="en-US"/>
              <a:t>Develop a deep understanding of football analytics concepts, including player performance metrics, team strategis, and competition analysis.</a:t>
            </a:r>
            <a:endParaRPr/>
          </a:p>
          <a:p>
            <a:pPr marL="0" lvl="0" indent="0" algn="l" rtl="0">
              <a:spcBef>
                <a:spcPts val="10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675050" y="328634"/>
            <a:ext cx="10972800" cy="1325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Introduction</a:t>
            </a:r>
            <a:endParaRPr dirty="0">
              <a:latin typeface="Avenir"/>
              <a:ea typeface="Avenir"/>
              <a:cs typeface="Avenir"/>
              <a:sym typeface="Avenir"/>
            </a:endParaRPr>
          </a:p>
        </p:txBody>
      </p:sp>
      <p:sp>
        <p:nvSpPr>
          <p:cNvPr id="113" name="Google Shape;113;p16"/>
          <p:cNvSpPr txBox="1">
            <a:spLocks noGrp="1"/>
          </p:cNvSpPr>
          <p:nvPr>
            <p:ph type="body" idx="1"/>
          </p:nvPr>
        </p:nvSpPr>
        <p:spPr>
          <a:xfrm>
            <a:off x="609600" y="1883350"/>
            <a:ext cx="10972800" cy="4629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000"/>
              <a:buNone/>
            </a:pPr>
            <a:endParaRPr/>
          </a:p>
          <a:p>
            <a:pPr marL="0" lvl="0" indent="0" algn="l" rtl="0">
              <a:lnSpc>
                <a:spcPct val="110000"/>
              </a:lnSpc>
              <a:spcBef>
                <a:spcPts val="0"/>
              </a:spcBef>
              <a:spcAft>
                <a:spcPts val="0"/>
              </a:spcAft>
              <a:buSzPts val="2000"/>
              <a:buNone/>
            </a:pPr>
            <a:r>
              <a:rPr lang="en-US"/>
              <a:t>Football data analytics revolutionizes the sport by dissecting vast datasets, uncovering player performance trends, and decoding match dynamics. Leveraging advanced statistical methods and machine learning, this project aims to reveal hidden patterns, offering actionable insights for teams, coaches, and enthusiasts. Through historical data analysis and tactical scrutiny, we seek to enhance understanding of player dynamics and strategic play. Ultimately, our goal is to transform raw data into strategic intelligence, empowering stakeholders to make informed decisions and gain a competitive advantage in the ever-evolving world of football.</a:t>
            </a:r>
            <a:endParaRPr/>
          </a:p>
          <a:p>
            <a:pPr marL="0" lvl="0" indent="0" algn="l" rtl="0">
              <a:lnSpc>
                <a:spcPct val="110000"/>
              </a:lnSpc>
              <a:spcBef>
                <a:spcPts val="0"/>
              </a:spcBef>
              <a:spcAft>
                <a:spcPts val="0"/>
              </a:spcAft>
              <a:buSzPts val="2000"/>
              <a:buNone/>
            </a:pPr>
            <a:endParaRPr/>
          </a:p>
          <a:p>
            <a:pPr marL="0" lvl="0" indent="0" algn="l" rtl="0">
              <a:lnSpc>
                <a:spcPct val="110000"/>
              </a:lnSpc>
              <a:spcBef>
                <a:spcPts val="0"/>
              </a:spcBef>
              <a:spcAft>
                <a:spcPts val="0"/>
              </a:spcAft>
              <a:buSzPts val="20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body" idx="1"/>
          </p:nvPr>
        </p:nvSpPr>
        <p:spPr>
          <a:xfrm>
            <a:off x="609600" y="750799"/>
            <a:ext cx="10972800" cy="53919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lang="en-US" dirty="0"/>
          </a:p>
          <a:p>
            <a:pPr marL="0" lvl="0" indent="0" algn="ctr" rtl="0">
              <a:spcBef>
                <a:spcPts val="1000"/>
              </a:spcBef>
              <a:spcAft>
                <a:spcPts val="0"/>
              </a:spcAft>
              <a:buNone/>
            </a:pPr>
            <a:endParaRPr lang="en-US" dirty="0"/>
          </a:p>
          <a:p>
            <a:pPr marL="0" lvl="0" indent="0" algn="ctr" rtl="0">
              <a:spcBef>
                <a:spcPts val="1000"/>
              </a:spcBef>
              <a:spcAft>
                <a:spcPts val="0"/>
              </a:spcAft>
              <a:buNone/>
            </a:pPr>
            <a:endParaRPr lang="en-US" dirty="0"/>
          </a:p>
          <a:p>
            <a:pPr marL="0" lvl="0" indent="0" algn="ctr" rtl="0">
              <a:spcBef>
                <a:spcPts val="1000"/>
              </a:spcBef>
              <a:spcAft>
                <a:spcPts val="0"/>
              </a:spcAft>
              <a:buNone/>
            </a:pPr>
            <a:endParaRPr lang="en-US" dirty="0"/>
          </a:p>
          <a:p>
            <a:pPr marL="0" lvl="0" indent="0" algn="ctr" rtl="0">
              <a:spcBef>
                <a:spcPts val="1000"/>
              </a:spcBef>
              <a:spcAft>
                <a:spcPts val="0"/>
              </a:spcAft>
              <a:buClr>
                <a:schemeClr val="dk1"/>
              </a:buClr>
              <a:buSzPts val="1100"/>
              <a:buFont typeface="Arial"/>
              <a:buNone/>
            </a:pPr>
            <a:r>
              <a:rPr lang="en-US" sz="3600" dirty="0">
                <a:solidFill>
                  <a:srgbClr val="AF7B51"/>
                </a:solidFill>
                <a:latin typeface="Nunito"/>
                <a:ea typeface="Nunito"/>
                <a:cs typeface="Nunito"/>
                <a:sym typeface="Nunito"/>
              </a:rPr>
              <a:t>THANK YOU!!</a:t>
            </a:r>
          </a:p>
          <a:p>
            <a:pPr marL="0" lvl="0" indent="0" algn="ctr" rtl="0">
              <a:spcBef>
                <a:spcPts val="1000"/>
              </a:spcBef>
              <a:spcAft>
                <a:spcPts val="0"/>
              </a:spcAft>
              <a:buNone/>
            </a:pPr>
            <a:r>
              <a:rPr lang="en-US" sz="3600" dirty="0">
                <a:solidFill>
                  <a:srgbClr val="AF7B51"/>
                </a:solidFill>
                <a:latin typeface="Nunito"/>
                <a:ea typeface="Nunito"/>
                <a:cs typeface="Nunito"/>
                <a:sym typeface="Nunito"/>
              </a:rPr>
              <a:t>ANY QUESTIONS??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09600" y="557775"/>
            <a:ext cx="10972800" cy="8733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Dataset</a:t>
            </a:r>
            <a:endParaRPr lang="en-US" dirty="0">
              <a:latin typeface="Avenir"/>
              <a:ea typeface="Avenir"/>
              <a:cs typeface="Avenir"/>
              <a:sym typeface="Avenir"/>
            </a:endParaRPr>
          </a:p>
        </p:txBody>
      </p:sp>
      <p:sp>
        <p:nvSpPr>
          <p:cNvPr id="119" name="Google Shape;119;p17"/>
          <p:cNvSpPr txBox="1">
            <a:spLocks noGrp="1"/>
          </p:cNvSpPr>
          <p:nvPr>
            <p:ph type="body" idx="1"/>
          </p:nvPr>
        </p:nvSpPr>
        <p:spPr>
          <a:xfrm>
            <a:off x="609600" y="2106204"/>
            <a:ext cx="10972800" cy="4036534"/>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000"/>
              <a:buNone/>
            </a:pPr>
            <a:r>
              <a:rPr lang="en-US" i="0">
                <a:solidFill>
                  <a:srgbClr val="3C4043"/>
                </a:solidFill>
              </a:rPr>
              <a:t>Clean, structured and </a:t>
            </a:r>
            <a:r>
              <a:rPr lang="en-US" b="1" i="0">
                <a:solidFill>
                  <a:srgbClr val="3C4043"/>
                </a:solidFill>
              </a:rPr>
              <a:t>automatically updated</a:t>
            </a:r>
            <a:r>
              <a:rPr lang="en-US" i="0">
                <a:solidFill>
                  <a:srgbClr val="3C4043"/>
                </a:solidFill>
              </a:rPr>
              <a:t> football data from </a:t>
            </a:r>
            <a:r>
              <a:rPr lang="en-US" i="0" u="sng" strike="noStrike">
                <a:solidFill>
                  <a:schemeClr val="hlink"/>
                </a:solidFill>
                <a:hlinkClick r:id="rId3"/>
              </a:rPr>
              <a:t>Transfermarkt</a:t>
            </a:r>
            <a:r>
              <a:rPr lang="en-US" i="0">
                <a:solidFill>
                  <a:srgbClr val="3C4043"/>
                </a:solidFill>
              </a:rPr>
              <a:t>, including</a:t>
            </a:r>
            <a:endParaRPr lang="en-US"/>
          </a:p>
          <a:p>
            <a:pPr marL="0" lvl="0" indent="-127000" algn="l" rtl="0">
              <a:lnSpc>
                <a:spcPct val="110000"/>
              </a:lnSpc>
              <a:spcBef>
                <a:spcPts val="1000"/>
              </a:spcBef>
              <a:spcAft>
                <a:spcPts val="0"/>
              </a:spcAft>
              <a:buSzPts val="2000"/>
              <a:buChar char="•"/>
            </a:pPr>
            <a:r>
              <a:rPr lang="en-US" i="0">
                <a:solidFill>
                  <a:srgbClr val="3C4043"/>
                </a:solidFill>
              </a:rPr>
              <a:t>60,000+ games from many seasons on all major competitions</a:t>
            </a:r>
            <a:endParaRPr lang="en-US"/>
          </a:p>
          <a:p>
            <a:pPr marL="0" lvl="0" indent="-127000" algn="l" rtl="0">
              <a:lnSpc>
                <a:spcPct val="110000"/>
              </a:lnSpc>
              <a:spcBef>
                <a:spcPts val="1000"/>
              </a:spcBef>
              <a:spcAft>
                <a:spcPts val="0"/>
              </a:spcAft>
              <a:buSzPts val="2000"/>
              <a:buChar char="•"/>
            </a:pPr>
            <a:r>
              <a:rPr lang="en-US" i="0">
                <a:solidFill>
                  <a:srgbClr val="3C4043"/>
                </a:solidFill>
              </a:rPr>
              <a:t>400+ clubs from those competitions</a:t>
            </a:r>
            <a:endParaRPr lang="en-US"/>
          </a:p>
          <a:p>
            <a:pPr marL="0" lvl="0" indent="-127000" algn="l" rtl="0">
              <a:lnSpc>
                <a:spcPct val="110000"/>
              </a:lnSpc>
              <a:spcBef>
                <a:spcPts val="1000"/>
              </a:spcBef>
              <a:spcAft>
                <a:spcPts val="0"/>
              </a:spcAft>
              <a:buSzPts val="2000"/>
              <a:buChar char="•"/>
            </a:pPr>
            <a:r>
              <a:rPr lang="en-US" i="0">
                <a:solidFill>
                  <a:srgbClr val="3C4043"/>
                </a:solidFill>
              </a:rPr>
              <a:t>30,000+ players from those clubs</a:t>
            </a:r>
            <a:endParaRPr lang="en-US"/>
          </a:p>
          <a:p>
            <a:pPr marL="0" lvl="0" indent="-127000" algn="l" rtl="0">
              <a:lnSpc>
                <a:spcPct val="110000"/>
              </a:lnSpc>
              <a:spcBef>
                <a:spcPts val="1000"/>
              </a:spcBef>
              <a:spcAft>
                <a:spcPts val="0"/>
              </a:spcAft>
              <a:buSzPts val="2000"/>
              <a:buChar char="•"/>
            </a:pPr>
            <a:r>
              <a:rPr lang="en-US" i="0">
                <a:solidFill>
                  <a:srgbClr val="3C4043"/>
                </a:solidFill>
              </a:rPr>
              <a:t>400,000+ player market valuations historical records</a:t>
            </a:r>
            <a:endParaRPr lang="en-US"/>
          </a:p>
          <a:p>
            <a:pPr marL="0" lvl="0" indent="-127000" algn="l" rtl="0">
              <a:lnSpc>
                <a:spcPct val="110000"/>
              </a:lnSpc>
              <a:spcBef>
                <a:spcPts val="1000"/>
              </a:spcBef>
              <a:spcAft>
                <a:spcPts val="0"/>
              </a:spcAft>
              <a:buSzPts val="2000"/>
              <a:buChar char="•"/>
            </a:pPr>
            <a:r>
              <a:rPr lang="en-US" i="0">
                <a:solidFill>
                  <a:srgbClr val="3C4043"/>
                </a:solidFill>
              </a:rPr>
              <a:t>1,200,000+ player appearance records from all games</a:t>
            </a:r>
          </a:p>
          <a:p>
            <a:pPr marL="0" lvl="0" indent="0" algn="l" rtl="0">
              <a:lnSpc>
                <a:spcPct val="110000"/>
              </a:lnSpc>
              <a:spcBef>
                <a:spcPts val="1000"/>
              </a:spcBef>
              <a:spcAft>
                <a:spcPts val="0"/>
              </a:spcAft>
              <a:buNone/>
            </a:pPr>
            <a:r>
              <a:rPr lang="en-US">
                <a:solidFill>
                  <a:srgbClr val="3C4043"/>
                </a:solidFill>
              </a:rPr>
              <a:t>The dataset is composed of multiple CSV files with information on competitions, games, clubs, players and appearances that is automatically updated once a week. Each file contains the attributes of the entity and the IDs that can be used to join them together.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609600" y="557784"/>
            <a:ext cx="10972800" cy="132556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1100"/>
              <a:buFont typeface="Arial"/>
              <a:buNone/>
            </a:pPr>
            <a:r>
              <a:rPr lang="en-US" dirty="0">
                <a:solidFill>
                  <a:srgbClr val="AF7B51"/>
                </a:solidFill>
                <a:latin typeface="Avenir"/>
                <a:ea typeface="Avenir"/>
                <a:cs typeface="Avenir"/>
                <a:sym typeface="Avenir"/>
              </a:rPr>
              <a:t>Power BI Overview</a:t>
            </a:r>
            <a:endParaRPr dirty="0">
              <a:latin typeface="Avenir"/>
              <a:ea typeface="Avenir"/>
              <a:cs typeface="Avenir"/>
              <a:sym typeface="Avenir"/>
            </a:endParaRPr>
          </a:p>
        </p:txBody>
      </p:sp>
      <p:sp>
        <p:nvSpPr>
          <p:cNvPr id="125" name="Google Shape;125;p18"/>
          <p:cNvSpPr txBox="1">
            <a:spLocks noGrp="1"/>
          </p:cNvSpPr>
          <p:nvPr>
            <p:ph type="body" idx="1"/>
          </p:nvPr>
        </p:nvSpPr>
        <p:spPr>
          <a:xfrm>
            <a:off x="609600" y="2106204"/>
            <a:ext cx="10972800" cy="4036534"/>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SzPts val="2000"/>
              <a:buNone/>
            </a:pPr>
            <a:r>
              <a:rPr lang="en-US"/>
              <a:t>Developed by Microsoft, Power BI is a leading business analytics tool.</a:t>
            </a:r>
            <a:endParaRPr/>
          </a:p>
          <a:p>
            <a:pPr marL="0" lvl="0" indent="0" algn="just" rtl="0">
              <a:lnSpc>
                <a:spcPct val="110000"/>
              </a:lnSpc>
              <a:spcBef>
                <a:spcPts val="1000"/>
              </a:spcBef>
              <a:spcAft>
                <a:spcPts val="0"/>
              </a:spcAft>
              <a:buSzPts val="2000"/>
              <a:buNone/>
            </a:pPr>
            <a:r>
              <a:rPr lang="en-US"/>
              <a:t>Enables users to visualize and share insights from diverse datasets.</a:t>
            </a:r>
            <a:endParaRPr/>
          </a:p>
          <a:p>
            <a:pPr marL="0" lvl="0" indent="0" algn="just" rtl="0">
              <a:lnSpc>
                <a:spcPct val="110000"/>
              </a:lnSpc>
              <a:spcBef>
                <a:spcPts val="1000"/>
              </a:spcBef>
              <a:spcAft>
                <a:spcPts val="0"/>
              </a:spcAft>
              <a:buSzPts val="2000"/>
              <a:buNone/>
            </a:pPr>
            <a:r>
              <a:rPr lang="en-US"/>
              <a:t>Power BI has been instrumental in our football analytics project, facilitating the transformation of raw data into actionable insights. With its seamless integration with our data storage solution, Azure SQL Database, Power BI enabled the creation of dynamic dashboards revealing player performance, team dynamics, and match outcomes. Its intuitive interface and robust analytical capabilities have democratized access to football analytics, empowering stakeholders to interactively explore and interpret data-driven insights, ultimately enhancing our understanding and optimization of football performance.</a:t>
            </a:r>
            <a:endParaRPr/>
          </a:p>
          <a:p>
            <a:pPr marL="0" lvl="0" indent="0" algn="l" rtl="0">
              <a:lnSpc>
                <a:spcPct val="110000"/>
              </a:lnSpc>
              <a:spcBef>
                <a:spcPts val="1000"/>
              </a:spcBef>
              <a:spcAft>
                <a:spcPts val="0"/>
              </a:spcAft>
              <a:buSzPts val="2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609600" y="557779"/>
            <a:ext cx="10972800" cy="716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990"/>
              <a:buFont typeface="Arial"/>
              <a:buNone/>
            </a:pPr>
            <a:r>
              <a:rPr lang="en-US" dirty="0">
                <a:solidFill>
                  <a:srgbClr val="AF7B51"/>
                </a:solidFill>
                <a:latin typeface="Avenir"/>
                <a:ea typeface="Avenir"/>
                <a:cs typeface="Avenir"/>
                <a:sym typeface="Avenir"/>
              </a:rPr>
              <a:t>Flow Diagram</a:t>
            </a:r>
            <a:endParaRPr dirty="0">
              <a:latin typeface="Avenir"/>
              <a:ea typeface="Avenir"/>
              <a:cs typeface="Avenir"/>
              <a:sym typeface="Avenir"/>
            </a:endParaRPr>
          </a:p>
        </p:txBody>
      </p:sp>
      <p:pic>
        <p:nvPicPr>
          <p:cNvPr id="131" name="Google Shape;131;p19"/>
          <p:cNvPicPr preferRelativeResize="0"/>
          <p:nvPr/>
        </p:nvPicPr>
        <p:blipFill>
          <a:blip r:embed="rId3">
            <a:alphaModFix/>
          </a:blip>
          <a:stretch>
            <a:fillRect/>
          </a:stretch>
        </p:blipFill>
        <p:spPr>
          <a:xfrm>
            <a:off x="1287050" y="1411225"/>
            <a:ext cx="9617900" cy="527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609600" y="259010"/>
            <a:ext cx="10972800" cy="8106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dirty="0">
                <a:solidFill>
                  <a:srgbClr val="AF7B51"/>
                </a:solidFill>
                <a:latin typeface="Avenir"/>
                <a:ea typeface="Avenir"/>
                <a:cs typeface="Avenir"/>
                <a:sym typeface="Avenir"/>
              </a:rPr>
              <a:t>Project Flow</a:t>
            </a:r>
            <a:endParaRPr dirty="0">
              <a:latin typeface="Avenir"/>
              <a:ea typeface="Avenir"/>
              <a:cs typeface="Avenir"/>
              <a:sym typeface="Avenir"/>
            </a:endParaRPr>
          </a:p>
        </p:txBody>
      </p:sp>
      <p:sp>
        <p:nvSpPr>
          <p:cNvPr id="138" name="Google Shape;138;p20"/>
          <p:cNvSpPr txBox="1">
            <a:spLocks noGrp="1"/>
          </p:cNvSpPr>
          <p:nvPr>
            <p:ph type="body" idx="1"/>
          </p:nvPr>
        </p:nvSpPr>
        <p:spPr>
          <a:xfrm>
            <a:off x="609600" y="1109290"/>
            <a:ext cx="10972800" cy="54897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b="1" dirty="0"/>
              <a:t>Cloud tools: AWS S3 (Simple Storage Service) &amp; Snowflake</a:t>
            </a:r>
            <a:endParaRPr b="1" dirty="0"/>
          </a:p>
          <a:p>
            <a:pPr marL="914400" lvl="1" indent="-342900" algn="l" rtl="0">
              <a:spcBef>
                <a:spcPts val="0"/>
              </a:spcBef>
              <a:spcAft>
                <a:spcPts val="0"/>
              </a:spcAft>
              <a:buSzPts val="1800"/>
              <a:buChar char="○"/>
            </a:pPr>
            <a:r>
              <a:rPr lang="en-US" dirty="0"/>
              <a:t>AWS S3 is a cloud storage service for storing and accessing data globally. </a:t>
            </a:r>
            <a:endParaRPr dirty="0"/>
          </a:p>
          <a:p>
            <a:pPr marL="914400" lvl="1" indent="-342900" algn="l" rtl="0">
              <a:spcBef>
                <a:spcPts val="0"/>
              </a:spcBef>
              <a:spcAft>
                <a:spcPts val="0"/>
              </a:spcAft>
              <a:buSzPts val="1800"/>
              <a:buChar char="○"/>
            </a:pPr>
            <a:r>
              <a:rPr lang="en-US" dirty="0"/>
              <a:t>Snowflake is a scalable data warehousing platform optimized for modern analytics and business intelligence.</a:t>
            </a:r>
            <a:endParaRPr dirty="0"/>
          </a:p>
          <a:p>
            <a:pPr marL="457200" lvl="0" indent="-342900" algn="l" rtl="0">
              <a:spcBef>
                <a:spcPts val="0"/>
              </a:spcBef>
              <a:spcAft>
                <a:spcPts val="0"/>
              </a:spcAft>
              <a:buSzPts val="1800"/>
              <a:buChar char="●"/>
            </a:pPr>
            <a:r>
              <a:rPr lang="en-US" b="1" dirty="0"/>
              <a:t>Data Transformation: Power Query editor</a:t>
            </a:r>
            <a:endParaRPr b="1" dirty="0"/>
          </a:p>
          <a:p>
            <a:pPr marL="914400" lvl="1" indent="-342900" algn="l" rtl="0">
              <a:spcBef>
                <a:spcPts val="0"/>
              </a:spcBef>
              <a:spcAft>
                <a:spcPts val="0"/>
              </a:spcAft>
              <a:buSzPts val="1800"/>
              <a:buChar char="○"/>
            </a:pPr>
            <a:r>
              <a:rPr lang="en-US" dirty="0"/>
              <a:t>Power Query editor is a data transformation tool in Power BI used for shaping and cleaning data before analysis. </a:t>
            </a:r>
            <a:endParaRPr dirty="0"/>
          </a:p>
          <a:p>
            <a:pPr marL="457200" lvl="0" indent="-342900" algn="l" rtl="0">
              <a:spcBef>
                <a:spcPts val="0"/>
              </a:spcBef>
              <a:spcAft>
                <a:spcPts val="0"/>
              </a:spcAft>
              <a:buSzPts val="1800"/>
              <a:buChar char="●"/>
            </a:pPr>
            <a:r>
              <a:rPr lang="en-US" b="1" dirty="0"/>
              <a:t>Data Analysis: Python, MySQL, Snowflake Worksheet</a:t>
            </a:r>
            <a:endParaRPr b="1" dirty="0"/>
          </a:p>
          <a:p>
            <a:pPr marL="914400" lvl="1" indent="-342900" algn="l" rtl="0">
              <a:spcBef>
                <a:spcPts val="0"/>
              </a:spcBef>
              <a:spcAft>
                <a:spcPts val="0"/>
              </a:spcAft>
              <a:buSzPts val="1800"/>
              <a:buChar char="○"/>
            </a:pPr>
            <a:r>
              <a:rPr lang="en-US" dirty="0"/>
              <a:t>Python is a versatile programming language commonly used for data manipulation, analysis, and machine learning tasks. </a:t>
            </a:r>
            <a:endParaRPr dirty="0"/>
          </a:p>
          <a:p>
            <a:pPr marL="914400" lvl="1" indent="-342900" algn="l" rtl="0">
              <a:spcBef>
                <a:spcPts val="0"/>
              </a:spcBef>
              <a:spcAft>
                <a:spcPts val="0"/>
              </a:spcAft>
              <a:buSzPts val="1800"/>
              <a:buChar char="○"/>
            </a:pPr>
            <a:r>
              <a:rPr lang="en-US" dirty="0"/>
              <a:t>MySQL is a popular relational database management system known for its ease of use and scalability. </a:t>
            </a:r>
            <a:endParaRPr dirty="0"/>
          </a:p>
          <a:p>
            <a:pPr marL="914400" lvl="1" indent="-342900" algn="l" rtl="0">
              <a:spcBef>
                <a:spcPts val="0"/>
              </a:spcBef>
              <a:spcAft>
                <a:spcPts val="0"/>
              </a:spcAft>
              <a:buSzPts val="1800"/>
              <a:buChar char="○"/>
            </a:pPr>
            <a:r>
              <a:rPr lang="en-US" dirty="0"/>
              <a:t>Snowflake Worksheet is an interface for executing SQL queries and managing data within the Snowflake data warehousing platform. </a:t>
            </a:r>
            <a:endParaRPr dirty="0"/>
          </a:p>
          <a:p>
            <a:pPr marL="457200" lvl="0" indent="-342900" algn="l" rtl="0">
              <a:spcBef>
                <a:spcPts val="0"/>
              </a:spcBef>
              <a:spcAft>
                <a:spcPts val="0"/>
              </a:spcAft>
              <a:buSzPts val="1800"/>
              <a:buChar char="●"/>
            </a:pPr>
            <a:r>
              <a:rPr lang="en-US" b="1" dirty="0"/>
              <a:t>Data Visualization: Power BI &amp; MongoDB Atlas</a:t>
            </a:r>
            <a:endParaRPr b="1" dirty="0"/>
          </a:p>
          <a:p>
            <a:pPr marL="914400" lvl="1" indent="-342900" algn="l" rtl="0">
              <a:spcBef>
                <a:spcPts val="0"/>
              </a:spcBef>
              <a:spcAft>
                <a:spcPts val="0"/>
              </a:spcAft>
              <a:buSzPts val="1800"/>
              <a:buChar char="○"/>
            </a:pPr>
            <a:r>
              <a:rPr lang="en-US" dirty="0"/>
              <a:t>Power BI is a powerful business intelligence tool for visualizing and analyzing data from various sources. </a:t>
            </a:r>
            <a:endParaRPr dirty="0"/>
          </a:p>
          <a:p>
            <a:pPr marL="914400" lvl="1" indent="-342900" algn="l" rtl="0">
              <a:spcBef>
                <a:spcPts val="0"/>
              </a:spcBef>
              <a:spcAft>
                <a:spcPts val="0"/>
              </a:spcAft>
              <a:buSzPts val="1800"/>
              <a:buChar char="○"/>
            </a:pPr>
            <a:r>
              <a:rPr lang="en-US" dirty="0"/>
              <a:t>MongoDB Atlas is a fully managed cloud-based database service for MongoDB, offering scalability and flexibility for modern applications.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609650" y="234325"/>
            <a:ext cx="10972800" cy="9714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990"/>
              <a:buFont typeface="Arial"/>
              <a:buNone/>
            </a:pPr>
            <a:r>
              <a:rPr lang="en-US" dirty="0">
                <a:solidFill>
                  <a:srgbClr val="AF7B51"/>
                </a:solidFill>
                <a:latin typeface="Avenir"/>
                <a:ea typeface="Avenir"/>
                <a:cs typeface="Avenir"/>
                <a:sym typeface="Avenir"/>
              </a:rPr>
              <a:t>AWS S3 Data Lake</a:t>
            </a:r>
            <a:endParaRPr sz="5400" dirty="0">
              <a:latin typeface="Avenir"/>
              <a:ea typeface="Avenir"/>
              <a:cs typeface="Avenir"/>
              <a:sym typeface="Avenir"/>
            </a:endParaRPr>
          </a:p>
        </p:txBody>
      </p:sp>
      <p:sp>
        <p:nvSpPr>
          <p:cNvPr id="145" name="Google Shape;145;p21"/>
          <p:cNvSpPr txBox="1">
            <a:spLocks noGrp="1"/>
          </p:cNvSpPr>
          <p:nvPr>
            <p:ph type="body" idx="1"/>
          </p:nvPr>
        </p:nvSpPr>
        <p:spPr>
          <a:xfrm>
            <a:off x="609600" y="1205875"/>
            <a:ext cx="10972800" cy="5472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dirty="0"/>
              <a:t>Amazon S3 is a basic and adaptable data lake storage option. Large volumes of unstructured data, such as text, photos, and videos, are supported. At its foundation, S3's scalability, durability, and accessibility make it essential for building adaptable data lakes that satisfy changing analytics and storage requirements.</a:t>
            </a:r>
            <a:endParaRPr sz="1800" dirty="0"/>
          </a:p>
          <a:p>
            <a:pPr marL="0" lvl="0" indent="0" algn="l" rtl="0">
              <a:lnSpc>
                <a:spcPct val="115000"/>
              </a:lnSpc>
              <a:spcBef>
                <a:spcPts val="1200"/>
              </a:spcBef>
              <a:spcAft>
                <a:spcPts val="0"/>
              </a:spcAft>
              <a:buClr>
                <a:schemeClr val="dk1"/>
              </a:buClr>
              <a:buSzPts val="1100"/>
              <a:buFont typeface="Arial"/>
              <a:buNone/>
            </a:pPr>
            <a:r>
              <a:rPr lang="en-US" sz="1800" b="1" dirty="0"/>
              <a:t>S3 Bucket Creation</a:t>
            </a:r>
            <a:r>
              <a:rPr lang="en-US" sz="1800" dirty="0"/>
              <a:t>: To start an S3 bucket, use the AWS Management Console to gain access to the service. Important steps include deciding on the storage region, giving the system a globally unique name, and setting up features like versioning and access control. The resulting bucket serves as the data's central repository, enabling additional processing and organization.</a:t>
            </a:r>
            <a:endParaRPr sz="1800" dirty="0"/>
          </a:p>
          <a:p>
            <a:pPr marL="0" lvl="0" indent="0" algn="l" rtl="0">
              <a:lnSpc>
                <a:spcPct val="115000"/>
              </a:lnSpc>
              <a:spcBef>
                <a:spcPts val="1200"/>
              </a:spcBef>
              <a:spcAft>
                <a:spcPts val="0"/>
              </a:spcAft>
              <a:buClr>
                <a:schemeClr val="dk1"/>
              </a:buClr>
              <a:buSzPts val="1100"/>
              <a:buFont typeface="Arial"/>
              <a:buNone/>
            </a:pPr>
            <a:r>
              <a:rPr lang="en-US" sz="1800" b="1" dirty="0"/>
              <a:t>Folder Upload in S3</a:t>
            </a:r>
            <a:r>
              <a:rPr lang="en-US" sz="1800" dirty="0"/>
              <a:t>: After setting up an S3 bucket, creating folders makes data organization simple. Effective data administration is facilitated by folders, and creating a folder is made easier with the "Create folder" option. Adding the project's CSV file to these folders prepares the data for further processing and analysis, making the S3 data lake logically organized and accessible.</a:t>
            </a:r>
            <a:endParaRPr sz="1800" dirty="0"/>
          </a:p>
          <a:p>
            <a:pPr marL="0" lvl="0" indent="0" algn="l" rtl="0">
              <a:lnSpc>
                <a:spcPct val="115000"/>
              </a:lnSpc>
              <a:spcBef>
                <a:spcPts val="1200"/>
              </a:spcBef>
              <a:spcAft>
                <a:spcPts val="0"/>
              </a:spcAft>
              <a:buClr>
                <a:schemeClr val="dk1"/>
              </a:buClr>
              <a:buSzPts val="1100"/>
              <a:buFont typeface="Arial"/>
              <a:buNone/>
            </a:pPr>
            <a:r>
              <a:rPr lang="en-US" sz="1800" b="1" dirty="0"/>
              <a:t>S3 Bucket Policy</a:t>
            </a:r>
            <a:r>
              <a:rPr lang="en-US" sz="1800" dirty="0"/>
              <a:t>: In AWS S3, a bucket policy is a set of rules created by the bucket owner to control access permissions to objects that are stored. It is expressed in JSON. These S3 bucket-attached policies are essential for managing data access and security. They add to strong security by making it possible to define precisely who has access to the data and what they can do.</a:t>
            </a:r>
            <a:endParaRPr sz="1800" dirty="0"/>
          </a:p>
          <a:p>
            <a:pPr marL="0" lvl="0" indent="0" algn="l" rtl="0">
              <a:spcBef>
                <a:spcPts val="1200"/>
              </a:spcBef>
              <a:spcAft>
                <a:spcPts val="0"/>
              </a:spcAft>
              <a:buNone/>
            </a:pP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609600" y="177174"/>
            <a:ext cx="10972800" cy="9573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dirty="0">
                <a:solidFill>
                  <a:srgbClr val="AF7B51"/>
                </a:solidFill>
                <a:latin typeface="Avenir"/>
                <a:ea typeface="Avenir"/>
                <a:cs typeface="Avenir"/>
                <a:sym typeface="Avenir"/>
              </a:rPr>
              <a:t>Step Image for AWS S3</a:t>
            </a:r>
            <a:endParaRPr dirty="0">
              <a:latin typeface="Avenir"/>
              <a:ea typeface="Avenir"/>
              <a:cs typeface="Avenir"/>
              <a:sym typeface="Avenir"/>
            </a:endParaRPr>
          </a:p>
        </p:txBody>
      </p:sp>
      <p:sp>
        <p:nvSpPr>
          <p:cNvPr id="152" name="Google Shape;152;p22"/>
          <p:cNvSpPr txBox="1">
            <a:spLocks noGrp="1"/>
          </p:cNvSpPr>
          <p:nvPr>
            <p:ph type="body" idx="1"/>
          </p:nvPr>
        </p:nvSpPr>
        <p:spPr>
          <a:xfrm>
            <a:off x="609600" y="6420800"/>
            <a:ext cx="11466300" cy="144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endParaRPr/>
          </a:p>
        </p:txBody>
      </p:sp>
      <p:sp>
        <p:nvSpPr>
          <p:cNvPr id="153" name="Google Shape;153;p22"/>
          <p:cNvSpPr txBox="1"/>
          <p:nvPr/>
        </p:nvSpPr>
        <p:spPr>
          <a:xfrm>
            <a:off x="281000" y="1391675"/>
            <a:ext cx="6043500" cy="2271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000" dirty="0">
                <a:solidFill>
                  <a:schemeClr val="dk1"/>
                </a:solidFill>
                <a:latin typeface="Avenir"/>
                <a:ea typeface="Avenir"/>
                <a:cs typeface="Avenir"/>
                <a:sym typeface="Avenir"/>
              </a:rPr>
              <a:t>AWS S3 bucket, a cloud computing technology has been created which is being used as Data Lake for the project.</a:t>
            </a:r>
            <a:endParaRPr sz="2000" dirty="0">
              <a:solidFill>
                <a:schemeClr val="dk1"/>
              </a:solidFill>
              <a:latin typeface="Avenir"/>
              <a:ea typeface="Avenir"/>
              <a:cs typeface="Avenir"/>
              <a:sym typeface="Avenir"/>
            </a:endParaRPr>
          </a:p>
          <a:p>
            <a:pPr marL="0" lvl="0" indent="0" algn="l" rtl="0">
              <a:spcBef>
                <a:spcPts val="0"/>
              </a:spcBef>
              <a:spcAft>
                <a:spcPts val="0"/>
              </a:spcAft>
              <a:buNone/>
            </a:pPr>
            <a:endParaRPr sz="2300" dirty="0">
              <a:solidFill>
                <a:schemeClr val="dk1"/>
              </a:solidFill>
              <a:latin typeface="Avenir"/>
              <a:ea typeface="Avenir"/>
              <a:cs typeface="Avenir"/>
              <a:sym typeface="Avenir"/>
            </a:endParaRPr>
          </a:p>
        </p:txBody>
      </p:sp>
      <p:sp>
        <p:nvSpPr>
          <p:cNvPr id="154" name="Google Shape;154;p22"/>
          <p:cNvSpPr txBox="1"/>
          <p:nvPr/>
        </p:nvSpPr>
        <p:spPr>
          <a:xfrm>
            <a:off x="402900" y="3877600"/>
            <a:ext cx="5900400" cy="2328900"/>
          </a:xfrm>
          <a:prstGeom prst="rect">
            <a:avLst/>
          </a:prstGeom>
          <a:noFill/>
          <a:ln>
            <a:noFill/>
          </a:ln>
        </p:spPr>
        <p:txBody>
          <a:bodyPr spcFirstLastPara="1" wrap="square" lIns="91425" tIns="91425" rIns="91425" bIns="91425" anchor="t" anchorCtr="0">
            <a:noAutofit/>
          </a:bodyPr>
          <a:lstStyle/>
          <a:p>
            <a:pPr marL="0" lvl="0" indent="0" algn="just" rtl="0">
              <a:lnSpc>
                <a:spcPct val="108000"/>
              </a:lnSpc>
              <a:spcBef>
                <a:spcPts val="0"/>
              </a:spcBef>
              <a:spcAft>
                <a:spcPts val="800"/>
              </a:spcAft>
              <a:buNone/>
            </a:pPr>
            <a:r>
              <a:rPr lang="en-US" sz="2000" dirty="0">
                <a:solidFill>
                  <a:schemeClr val="dk1"/>
                </a:solidFill>
                <a:latin typeface="Avenir"/>
                <a:ea typeface="Avenir"/>
                <a:cs typeface="Avenir"/>
                <a:sym typeface="Avenir"/>
              </a:rPr>
              <a:t>One folder has been created inside the S3 bucket that can store relational data sources (CSV files)  which are the data files from Kaggle</a:t>
            </a:r>
            <a:endParaRPr sz="2000" dirty="0">
              <a:solidFill>
                <a:schemeClr val="dk1"/>
              </a:solidFill>
              <a:latin typeface="Avenir"/>
              <a:ea typeface="Avenir"/>
              <a:cs typeface="Avenir"/>
              <a:sym typeface="Avenir"/>
            </a:endParaRPr>
          </a:p>
        </p:txBody>
      </p:sp>
      <p:pic>
        <p:nvPicPr>
          <p:cNvPr id="155" name="Google Shape;155;p22"/>
          <p:cNvPicPr preferRelativeResize="0"/>
          <p:nvPr/>
        </p:nvPicPr>
        <p:blipFill>
          <a:blip r:embed="rId3">
            <a:alphaModFix/>
          </a:blip>
          <a:stretch>
            <a:fillRect/>
          </a:stretch>
        </p:blipFill>
        <p:spPr>
          <a:xfrm>
            <a:off x="6546525" y="1391700"/>
            <a:ext cx="5350201" cy="2271575"/>
          </a:xfrm>
          <a:prstGeom prst="rect">
            <a:avLst/>
          </a:prstGeom>
          <a:noFill/>
          <a:ln>
            <a:noFill/>
          </a:ln>
        </p:spPr>
      </p:pic>
      <p:pic>
        <p:nvPicPr>
          <p:cNvPr id="156" name="Google Shape;156;p22"/>
          <p:cNvPicPr preferRelativeResize="0"/>
          <p:nvPr/>
        </p:nvPicPr>
        <p:blipFill>
          <a:blip r:embed="rId4">
            <a:alphaModFix/>
          </a:blip>
          <a:stretch>
            <a:fillRect/>
          </a:stretch>
        </p:blipFill>
        <p:spPr>
          <a:xfrm>
            <a:off x="6543038" y="3815675"/>
            <a:ext cx="5357174" cy="2452724"/>
          </a:xfrm>
          <a:prstGeom prst="rect">
            <a:avLst/>
          </a:prstGeom>
          <a:noFill/>
          <a:ln>
            <a:noFill/>
          </a:ln>
        </p:spPr>
      </p:pic>
    </p:spTree>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E361E"/>
      </a:dk2>
      <a:lt2>
        <a:srgbClr val="E8E2E3"/>
      </a:lt2>
      <a:accent1>
        <a:srgbClr val="80A9A3"/>
      </a:accent1>
      <a:accent2>
        <a:srgbClr val="75AB8C"/>
      </a:accent2>
      <a:accent3>
        <a:srgbClr val="81AD81"/>
      </a:accent3>
      <a:accent4>
        <a:srgbClr val="8BAB75"/>
      </a:accent4>
      <a:accent5>
        <a:srgbClr val="9EA47C"/>
      </a:accent5>
      <a:accent6>
        <a:srgbClr val="AEA077"/>
      </a:accent6>
      <a:hlink>
        <a:srgbClr val="AE697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Parcel</Template>
  <TotalTime>0</TotalTime>
  <Words>2551</Words>
  <Application>Microsoft Office PowerPoint</Application>
  <PresentationFormat>Widescreen</PresentationFormat>
  <Paragraphs>152</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Avenir</vt:lpstr>
      <vt:lpstr>Nunito</vt:lpstr>
      <vt:lpstr>Calibri</vt:lpstr>
      <vt:lpstr>Arial</vt:lpstr>
      <vt:lpstr>SplashVTI</vt:lpstr>
      <vt:lpstr>    FOOTBALL DATA    ANALYTICS </vt:lpstr>
      <vt:lpstr>Abstract</vt:lpstr>
      <vt:lpstr>Introduction</vt:lpstr>
      <vt:lpstr>Dataset</vt:lpstr>
      <vt:lpstr>Power BI Overview</vt:lpstr>
      <vt:lpstr>Flow Diagram</vt:lpstr>
      <vt:lpstr>Project Flow</vt:lpstr>
      <vt:lpstr>AWS S3 Data Lake</vt:lpstr>
      <vt:lpstr>Step Image for AWS S3</vt:lpstr>
      <vt:lpstr>Data Modeling</vt:lpstr>
      <vt:lpstr>SnowFlake as Data Warehouse</vt:lpstr>
      <vt:lpstr>SnowFlake Data Warehouse</vt:lpstr>
      <vt:lpstr>Python with Pandas and Matplotlib</vt:lpstr>
      <vt:lpstr>Technical Difficulties Faced</vt:lpstr>
      <vt:lpstr>DB Connectivity/API calls via PyMongo Connection  A connection was established between Jupyter Notebook and MongoDB using Pymongo for running the queries in Python &amp; importing all the data in MongoDB. </vt:lpstr>
      <vt:lpstr>PowerPoint Presentation</vt:lpstr>
      <vt:lpstr>Process Flow using SQL</vt:lpstr>
      <vt:lpstr>Data Collection and Preparation</vt:lpstr>
      <vt:lpstr>Why SQL? (Instead of NoSQL)</vt:lpstr>
      <vt:lpstr>Data Analysis and SQL Integration</vt:lpstr>
      <vt:lpstr>Integration with Power BI</vt:lpstr>
      <vt:lpstr>Insights and Visualization</vt:lpstr>
      <vt:lpstr>Visualization: 1</vt:lpstr>
      <vt:lpstr>Visualization: 2</vt:lpstr>
      <vt:lpstr>Visualization: 3</vt:lpstr>
      <vt:lpstr>Players Profile Dashboard</vt:lpstr>
      <vt:lpstr>Messi’s Profile Dashboard</vt:lpstr>
      <vt:lpstr>Conclusion and Impact</vt:lpstr>
      <vt:lpstr>Key 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FOOTBALL DATA    ANALYTICS </dc:title>
  <dc:creator>Darpan Jiyani</dc:creator>
  <cp:lastModifiedBy>Darpan Jiyani</cp:lastModifiedBy>
  <cp:revision>1</cp:revision>
  <dcterms:modified xsi:type="dcterms:W3CDTF">2024-04-27T05:37:43Z</dcterms:modified>
</cp:coreProperties>
</file>