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43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886EBA-8EBE-42EE-A477-3B4FA787BA98}" type="datetimeFigureOut">
              <a:rPr lang="en-GB" smtClean="0"/>
              <a:t>01/03/2016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8E9C9F-D751-488E-8954-8A618CB30E43}" type="slidenum">
              <a:rPr lang="en-GB" smtClean="0"/>
              <a:t>‹#›</a:t>
            </a:fld>
            <a:endParaRPr lang="en-GB"/>
          </a:p>
        </p:txBody>
      </p:sp>
    </p:spTree>
    <p:extLst>
      <p:ext uri="{BB962C8B-B14F-4D97-AF65-F5344CB8AC3E}">
        <p14:creationId xmlns:p14="http://schemas.microsoft.com/office/powerpoint/2010/main" val="129154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051F7A6C-E830-41CE-85F5-163DBDA9E2C5}" type="datetime1">
              <a:rPr lang="en-US" smtClean="0"/>
              <a:t>3/1/2016</a:t>
            </a:fld>
            <a:endParaRPr lang="en-US" dirty="0"/>
          </a:p>
        </p:txBody>
      </p:sp>
      <p:sp>
        <p:nvSpPr>
          <p:cNvPr id="5" name="Footer Placeholder 4"/>
          <p:cNvSpPr>
            <a:spLocks noGrp="1"/>
          </p:cNvSpPr>
          <p:nvPr>
            <p:ph type="ftr" sz="quarter" idx="11"/>
          </p:nvPr>
        </p:nvSpPr>
        <p:spPr/>
        <p:txBody>
          <a:bodyPr/>
          <a:lstStyle/>
          <a:p>
            <a:r>
              <a:rPr lang="en-US"/>
              <a:t>Eugene Lee, Cand. No. 1060, Centre No. 14285, Computing A453</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Edit Master text styles</a:t>
            </a:r>
          </a:p>
        </p:txBody>
      </p:sp>
      <p:sp>
        <p:nvSpPr>
          <p:cNvPr id="4" name="Date Placeholder 3"/>
          <p:cNvSpPr>
            <a:spLocks noGrp="1"/>
          </p:cNvSpPr>
          <p:nvPr>
            <p:ph type="dt" sz="half" idx="10"/>
          </p:nvPr>
        </p:nvSpPr>
        <p:spPr/>
        <p:txBody>
          <a:bodyPr/>
          <a:lstStyle/>
          <a:p>
            <a:fld id="{7F3ECEE3-BF28-4335-B4EB-8B082846D6F2}" type="datetime1">
              <a:rPr lang="en-US" smtClean="0"/>
              <a:t>3/1/2016</a:t>
            </a:fld>
            <a:endParaRPr lang="en-US" dirty="0"/>
          </a:p>
        </p:txBody>
      </p:sp>
      <p:sp>
        <p:nvSpPr>
          <p:cNvPr id="5" name="Footer Placeholder 4"/>
          <p:cNvSpPr>
            <a:spLocks noGrp="1"/>
          </p:cNvSpPr>
          <p:nvPr>
            <p:ph type="ftr" sz="quarter" idx="11"/>
          </p:nvPr>
        </p:nvSpPr>
        <p:spPr/>
        <p:txBody>
          <a:bodyPr/>
          <a:lstStyle/>
          <a:p>
            <a:r>
              <a:rPr lang="en-US"/>
              <a:t>Eugene Lee, Cand. No. 1060, Centre No. 14285, Computing A453</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Edit Master text styles</a:t>
            </a:r>
          </a:p>
        </p:txBody>
      </p:sp>
      <p:sp>
        <p:nvSpPr>
          <p:cNvPr id="4" name="Date Placeholder 3"/>
          <p:cNvSpPr>
            <a:spLocks noGrp="1"/>
          </p:cNvSpPr>
          <p:nvPr>
            <p:ph type="dt" sz="half" idx="10"/>
          </p:nvPr>
        </p:nvSpPr>
        <p:spPr/>
        <p:txBody>
          <a:bodyPr/>
          <a:lstStyle/>
          <a:p>
            <a:fld id="{F36A72E5-9080-410B-9305-DFF3D4929FAF}" type="datetime1">
              <a:rPr lang="en-US" smtClean="0"/>
              <a:t>3/1/2016</a:t>
            </a:fld>
            <a:endParaRPr lang="en-US" dirty="0"/>
          </a:p>
        </p:txBody>
      </p:sp>
      <p:sp>
        <p:nvSpPr>
          <p:cNvPr id="5" name="Footer Placeholder 4"/>
          <p:cNvSpPr>
            <a:spLocks noGrp="1"/>
          </p:cNvSpPr>
          <p:nvPr>
            <p:ph type="ftr" sz="quarter" idx="11"/>
          </p:nvPr>
        </p:nvSpPr>
        <p:spPr/>
        <p:txBody>
          <a:bodyPr/>
          <a:lstStyle/>
          <a:p>
            <a:r>
              <a:rPr lang="en-US"/>
              <a:t>Eugene Lee, Cand. No. 1060, Centre No. 14285, Computing A453</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Edit Master text styles</a:t>
            </a:r>
          </a:p>
        </p:txBody>
      </p:sp>
      <p:sp>
        <p:nvSpPr>
          <p:cNvPr id="4" name="Date Placeholder 3"/>
          <p:cNvSpPr>
            <a:spLocks noGrp="1"/>
          </p:cNvSpPr>
          <p:nvPr>
            <p:ph type="dt" sz="half" idx="10"/>
          </p:nvPr>
        </p:nvSpPr>
        <p:spPr/>
        <p:txBody>
          <a:bodyPr/>
          <a:lstStyle/>
          <a:p>
            <a:fld id="{1BD70FE0-5AD6-4D1D-8777-099747B90DF3}" type="datetime1">
              <a:rPr lang="en-US" smtClean="0"/>
              <a:t>3/1/2016</a:t>
            </a:fld>
            <a:endParaRPr lang="en-US" dirty="0"/>
          </a:p>
        </p:txBody>
      </p:sp>
      <p:sp>
        <p:nvSpPr>
          <p:cNvPr id="5" name="Footer Placeholder 4"/>
          <p:cNvSpPr>
            <a:spLocks noGrp="1"/>
          </p:cNvSpPr>
          <p:nvPr>
            <p:ph type="ftr" sz="quarter" idx="11"/>
          </p:nvPr>
        </p:nvSpPr>
        <p:spPr/>
        <p:txBody>
          <a:bodyPr/>
          <a:lstStyle/>
          <a:p>
            <a:r>
              <a:rPr lang="en-US"/>
              <a:t>Eugene Lee, Cand. No. 1060, Centre No. 14285, Computing A453</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Edit Master text styles</a:t>
            </a:r>
          </a:p>
        </p:txBody>
      </p:sp>
      <p:sp>
        <p:nvSpPr>
          <p:cNvPr id="4" name="Date Placeholder 3"/>
          <p:cNvSpPr>
            <a:spLocks noGrp="1"/>
          </p:cNvSpPr>
          <p:nvPr>
            <p:ph type="dt" sz="half" idx="10"/>
          </p:nvPr>
        </p:nvSpPr>
        <p:spPr/>
        <p:txBody>
          <a:bodyPr/>
          <a:lstStyle/>
          <a:p>
            <a:fld id="{D388ADD7-C68D-44A7-A25D-924FEE157547}" type="datetime1">
              <a:rPr lang="en-US" smtClean="0"/>
              <a:t>3/1/2016</a:t>
            </a:fld>
            <a:endParaRPr lang="en-US" dirty="0"/>
          </a:p>
        </p:txBody>
      </p:sp>
      <p:sp>
        <p:nvSpPr>
          <p:cNvPr id="5" name="Footer Placeholder 4"/>
          <p:cNvSpPr>
            <a:spLocks noGrp="1"/>
          </p:cNvSpPr>
          <p:nvPr>
            <p:ph type="ftr" sz="quarter" idx="11"/>
          </p:nvPr>
        </p:nvSpPr>
        <p:spPr/>
        <p:txBody>
          <a:bodyPr/>
          <a:lstStyle/>
          <a:p>
            <a:r>
              <a:rPr lang="en-US"/>
              <a:t>Eugene Lee, Cand. No. 1060, Centre No. 14285, Computing A453</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Edit Master text styles</a:t>
            </a:r>
          </a:p>
        </p:txBody>
      </p:sp>
      <p:sp>
        <p:nvSpPr>
          <p:cNvPr id="4" name="Date Placeholder 3"/>
          <p:cNvSpPr>
            <a:spLocks noGrp="1"/>
          </p:cNvSpPr>
          <p:nvPr>
            <p:ph type="dt" sz="half" idx="10"/>
          </p:nvPr>
        </p:nvSpPr>
        <p:spPr/>
        <p:txBody>
          <a:bodyPr/>
          <a:lstStyle/>
          <a:p>
            <a:fld id="{B0CC3CF1-27D7-4A7E-BBF8-0BB641977121}" type="datetime1">
              <a:rPr lang="en-US" smtClean="0"/>
              <a:t>3/1/2016</a:t>
            </a:fld>
            <a:endParaRPr lang="en-US" dirty="0"/>
          </a:p>
        </p:txBody>
      </p:sp>
      <p:sp>
        <p:nvSpPr>
          <p:cNvPr id="5" name="Footer Placeholder 4"/>
          <p:cNvSpPr>
            <a:spLocks noGrp="1"/>
          </p:cNvSpPr>
          <p:nvPr>
            <p:ph type="ftr" sz="quarter" idx="11"/>
          </p:nvPr>
        </p:nvSpPr>
        <p:spPr/>
        <p:txBody>
          <a:bodyPr/>
          <a:lstStyle/>
          <a:p>
            <a:r>
              <a:rPr lang="en-US"/>
              <a:t>Eugene Lee, Cand. No. 1060, Centre No. 14285, Computing A453</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C13AA07-F883-4956-B373-B6AF2AB15AC1}" type="datetime1">
              <a:rPr lang="en-US" smtClean="0"/>
              <a:t>3/1/2016</a:t>
            </a:fld>
            <a:endParaRPr lang="en-US" dirty="0"/>
          </a:p>
        </p:txBody>
      </p:sp>
      <p:sp>
        <p:nvSpPr>
          <p:cNvPr id="5" name="Footer Placeholder 4"/>
          <p:cNvSpPr>
            <a:spLocks noGrp="1"/>
          </p:cNvSpPr>
          <p:nvPr>
            <p:ph type="ftr" sz="quarter" idx="11"/>
          </p:nvPr>
        </p:nvSpPr>
        <p:spPr/>
        <p:txBody>
          <a:bodyPr/>
          <a:lstStyle/>
          <a:p>
            <a:r>
              <a:rPr lang="en-US"/>
              <a:t>Eugene Lee, Cand. No. 1060, Centre No. 14285, Computing A453</a:t>
            </a:r>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8BCF77E-E302-41DC-978B-B1EB9509F26D}" type="datetime1">
              <a:rPr lang="en-US" smtClean="0"/>
              <a:t>3/1/2016</a:t>
            </a:fld>
            <a:endParaRPr lang="en-US" dirty="0"/>
          </a:p>
        </p:txBody>
      </p:sp>
      <p:sp>
        <p:nvSpPr>
          <p:cNvPr id="5" name="Footer Placeholder 4"/>
          <p:cNvSpPr>
            <a:spLocks noGrp="1"/>
          </p:cNvSpPr>
          <p:nvPr>
            <p:ph type="ftr" sz="quarter" idx="11"/>
          </p:nvPr>
        </p:nvSpPr>
        <p:spPr/>
        <p:txBody>
          <a:bodyPr/>
          <a:lstStyle/>
          <a:p>
            <a:r>
              <a:rPr lang="en-US"/>
              <a:t>Eugene Lee, Cand. No. 1060, Centre No. 14285, Computing A453</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76FC4F8-0B9E-4E6C-8B53-0C4322998A5B}" type="datetime1">
              <a:rPr lang="en-US" smtClean="0"/>
              <a:t>3/1/2016</a:t>
            </a:fld>
            <a:endParaRPr lang="en-US" dirty="0"/>
          </a:p>
        </p:txBody>
      </p:sp>
      <p:sp>
        <p:nvSpPr>
          <p:cNvPr id="5" name="Footer Placeholder 4"/>
          <p:cNvSpPr>
            <a:spLocks noGrp="1"/>
          </p:cNvSpPr>
          <p:nvPr>
            <p:ph type="ftr" sz="quarter" idx="11"/>
          </p:nvPr>
        </p:nvSpPr>
        <p:spPr/>
        <p:txBody>
          <a:bodyPr/>
          <a:lstStyle/>
          <a:p>
            <a:r>
              <a:rPr lang="en-US"/>
              <a:t>Eugene Lee, Cand. No. 1060, Centre No. 14285, Computing A453</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Edit Master text styles</a:t>
            </a:r>
          </a:p>
        </p:txBody>
      </p:sp>
      <p:sp>
        <p:nvSpPr>
          <p:cNvPr id="4" name="Date Placeholder 3"/>
          <p:cNvSpPr>
            <a:spLocks noGrp="1"/>
          </p:cNvSpPr>
          <p:nvPr>
            <p:ph type="dt" sz="half" idx="10"/>
          </p:nvPr>
        </p:nvSpPr>
        <p:spPr/>
        <p:txBody>
          <a:bodyPr/>
          <a:lstStyle/>
          <a:p>
            <a:fld id="{638E88CA-A8EA-4D70-8BFC-A8D5D431700B}" type="datetime1">
              <a:rPr lang="en-US" smtClean="0"/>
              <a:t>3/1/2016</a:t>
            </a:fld>
            <a:endParaRPr lang="en-US" dirty="0"/>
          </a:p>
        </p:txBody>
      </p:sp>
      <p:sp>
        <p:nvSpPr>
          <p:cNvPr id="5" name="Footer Placeholder 4"/>
          <p:cNvSpPr>
            <a:spLocks noGrp="1"/>
          </p:cNvSpPr>
          <p:nvPr>
            <p:ph type="ftr" sz="quarter" idx="11"/>
          </p:nvPr>
        </p:nvSpPr>
        <p:spPr/>
        <p:txBody>
          <a:bodyPr/>
          <a:lstStyle/>
          <a:p>
            <a:r>
              <a:rPr lang="en-US"/>
              <a:t>Eugene Lee, Cand. No. 1060, Centre No. 14285, Computing A453</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36B9C0CC-23B5-4FBD-914F-FB81866EDF04}" type="datetime1">
              <a:rPr lang="en-US" smtClean="0"/>
              <a:t>3/1/2016</a:t>
            </a:fld>
            <a:endParaRPr lang="en-US" dirty="0"/>
          </a:p>
        </p:txBody>
      </p:sp>
      <p:sp>
        <p:nvSpPr>
          <p:cNvPr id="6" name="Footer Placeholder 5"/>
          <p:cNvSpPr>
            <a:spLocks noGrp="1"/>
          </p:cNvSpPr>
          <p:nvPr>
            <p:ph type="ftr" sz="quarter" idx="11"/>
          </p:nvPr>
        </p:nvSpPr>
        <p:spPr/>
        <p:txBody>
          <a:bodyPr/>
          <a:lstStyle/>
          <a:p>
            <a:r>
              <a:rPr lang="en-US"/>
              <a:t>Eugene Lee, Cand. No. 1060, Centre No. 14285, Computing A453</a:t>
            </a:r>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EB0CB3A0-FD8E-40B5-8056-B563663BEFC0}" type="datetime1">
              <a:rPr lang="en-US" smtClean="0"/>
              <a:t>3/1/2016</a:t>
            </a:fld>
            <a:endParaRPr lang="en-US" dirty="0"/>
          </a:p>
        </p:txBody>
      </p:sp>
      <p:sp>
        <p:nvSpPr>
          <p:cNvPr id="8" name="Footer Placeholder 7"/>
          <p:cNvSpPr>
            <a:spLocks noGrp="1"/>
          </p:cNvSpPr>
          <p:nvPr>
            <p:ph type="ftr" sz="quarter" idx="11"/>
          </p:nvPr>
        </p:nvSpPr>
        <p:spPr/>
        <p:txBody>
          <a:bodyPr/>
          <a:lstStyle/>
          <a:p>
            <a:r>
              <a:rPr lang="en-US"/>
              <a:t>Eugene Lee, Cand. No. 1060, Centre No. 14285, Computing A453</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524BA95-12B3-43F5-B3A3-0BB3D81B8AA1}" type="datetime1">
              <a:rPr lang="en-US" smtClean="0"/>
              <a:t>3/1/2016</a:t>
            </a:fld>
            <a:endParaRPr lang="en-US" dirty="0"/>
          </a:p>
        </p:txBody>
      </p:sp>
      <p:sp>
        <p:nvSpPr>
          <p:cNvPr id="4" name="Footer Placeholder 3"/>
          <p:cNvSpPr>
            <a:spLocks noGrp="1"/>
          </p:cNvSpPr>
          <p:nvPr>
            <p:ph type="ftr" sz="quarter" idx="11"/>
          </p:nvPr>
        </p:nvSpPr>
        <p:spPr/>
        <p:txBody>
          <a:bodyPr/>
          <a:lstStyle/>
          <a:p>
            <a:r>
              <a:rPr lang="en-US"/>
              <a:t>Eugene Lee, Cand. No. 1060, Centre No. 14285, Computing A453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E73490-6AD3-4B1F-8C38-2E0AD4A227AB}" type="datetime1">
              <a:rPr lang="en-US" smtClean="0"/>
              <a:t>3/1/2016</a:t>
            </a:fld>
            <a:endParaRPr lang="en-US" dirty="0"/>
          </a:p>
        </p:txBody>
      </p:sp>
      <p:sp>
        <p:nvSpPr>
          <p:cNvPr id="3" name="Footer Placeholder 2"/>
          <p:cNvSpPr>
            <a:spLocks noGrp="1"/>
          </p:cNvSpPr>
          <p:nvPr>
            <p:ph type="ftr" sz="quarter" idx="11"/>
          </p:nvPr>
        </p:nvSpPr>
        <p:spPr/>
        <p:txBody>
          <a:bodyPr/>
          <a:lstStyle/>
          <a:p>
            <a:r>
              <a:rPr lang="en-US"/>
              <a:t>Eugene Lee, Cand. No. 1060, Centre No. 14285, Computing A453</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Edit Master text styles</a:t>
            </a:r>
          </a:p>
        </p:txBody>
      </p:sp>
      <p:sp>
        <p:nvSpPr>
          <p:cNvPr id="5" name="Date Placeholder 4"/>
          <p:cNvSpPr>
            <a:spLocks noGrp="1"/>
          </p:cNvSpPr>
          <p:nvPr>
            <p:ph type="dt" sz="half" idx="10"/>
          </p:nvPr>
        </p:nvSpPr>
        <p:spPr/>
        <p:txBody>
          <a:bodyPr/>
          <a:lstStyle/>
          <a:p>
            <a:fld id="{85D7A379-BC0D-4740-9AE6-EAF4A8FAA1CA}" type="datetime1">
              <a:rPr lang="en-US" smtClean="0"/>
              <a:t>3/1/2016</a:t>
            </a:fld>
            <a:endParaRPr lang="en-US" dirty="0"/>
          </a:p>
        </p:txBody>
      </p:sp>
      <p:sp>
        <p:nvSpPr>
          <p:cNvPr id="6" name="Footer Placeholder 5"/>
          <p:cNvSpPr>
            <a:spLocks noGrp="1"/>
          </p:cNvSpPr>
          <p:nvPr>
            <p:ph type="ftr" sz="quarter" idx="11"/>
          </p:nvPr>
        </p:nvSpPr>
        <p:spPr/>
        <p:txBody>
          <a:bodyPr/>
          <a:lstStyle/>
          <a:p>
            <a:r>
              <a:rPr lang="en-US"/>
              <a:t>Eugene Lee, Cand. No. 1060, Centre No. 14285, Computing A453</a:t>
            </a:r>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Edit Master text styles</a:t>
            </a:r>
          </a:p>
        </p:txBody>
      </p:sp>
      <p:sp>
        <p:nvSpPr>
          <p:cNvPr id="5" name="Date Placeholder 4"/>
          <p:cNvSpPr>
            <a:spLocks noGrp="1"/>
          </p:cNvSpPr>
          <p:nvPr>
            <p:ph type="dt" sz="half" idx="10"/>
          </p:nvPr>
        </p:nvSpPr>
        <p:spPr/>
        <p:txBody>
          <a:bodyPr/>
          <a:lstStyle/>
          <a:p>
            <a:fld id="{396C2155-8E88-40F7-BBA8-A9E3536BEF41}" type="datetime1">
              <a:rPr lang="en-US" smtClean="0"/>
              <a:t>3/1/2016</a:t>
            </a:fld>
            <a:endParaRPr lang="en-US" dirty="0"/>
          </a:p>
        </p:txBody>
      </p:sp>
      <p:sp>
        <p:nvSpPr>
          <p:cNvPr id="6" name="Footer Placeholder 5"/>
          <p:cNvSpPr>
            <a:spLocks noGrp="1"/>
          </p:cNvSpPr>
          <p:nvPr>
            <p:ph type="ftr" sz="quarter" idx="11"/>
          </p:nvPr>
        </p:nvSpPr>
        <p:spPr/>
        <p:txBody>
          <a:bodyPr/>
          <a:lstStyle/>
          <a:p>
            <a:r>
              <a:rPr lang="en-US"/>
              <a:t>Eugene Lee, Cand. No. 1060, Centre No. 14285, Computing A453</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0068E60-D6D8-429B-8711-B9464BE1DBDD}" type="datetime1">
              <a:rPr lang="en-US" smtClean="0"/>
              <a:t>3/1/2016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Eugene Lee, Cand. No. 1060, Centre No. 14285, Computing A453</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Computing A453</a:t>
            </a:r>
            <a:endParaRPr lang="en-US" dirty="0"/>
          </a:p>
        </p:txBody>
      </p:sp>
      <p:sp>
        <p:nvSpPr>
          <p:cNvPr id="3" name="Subtitle 2"/>
          <p:cNvSpPr>
            <a:spLocks noGrp="1"/>
          </p:cNvSpPr>
          <p:nvPr>
            <p:ph type="subTitle" idx="1"/>
          </p:nvPr>
        </p:nvSpPr>
        <p:spPr/>
        <p:txBody>
          <a:bodyPr/>
          <a:lstStyle/>
          <a:p>
            <a:r>
              <a:rPr lang="en-GB" dirty="0"/>
              <a:t>Task 2, Arithmetic Quiz</a:t>
            </a:r>
          </a:p>
          <a:p>
            <a:r>
              <a:rPr lang="en-GB" dirty="0"/>
              <a:t>Eugene Lee, Candidate No. 1060, Centre No. 14285</a:t>
            </a:r>
            <a:endParaRPr lang="en-US" dirty="0"/>
          </a:p>
        </p:txBody>
      </p:sp>
    </p:spTree>
    <p:extLst>
      <p:ext uri="{BB962C8B-B14F-4D97-AF65-F5344CB8AC3E}">
        <p14:creationId xmlns:p14="http://schemas.microsoft.com/office/powerpoint/2010/main" val="182445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1"/>
            <a:ext cx="8596668" cy="698310"/>
          </a:xfrm>
        </p:spPr>
        <p:txBody>
          <a:bodyPr/>
          <a:lstStyle/>
          <a:p>
            <a:r>
              <a:rPr lang="en-GB" dirty="0"/>
              <a:t>Task 2 – Data file manipulation algorithm</a:t>
            </a:r>
            <a:endParaRPr lang="en-US" dirty="0"/>
          </a:p>
        </p:txBody>
      </p:sp>
      <p:sp>
        <p:nvSpPr>
          <p:cNvPr id="3" name="Content Placeholder 2"/>
          <p:cNvSpPr>
            <a:spLocks noGrp="1"/>
          </p:cNvSpPr>
          <p:nvPr>
            <p:ph idx="1"/>
          </p:nvPr>
        </p:nvSpPr>
        <p:spPr>
          <a:xfrm>
            <a:off x="677334" y="1374255"/>
            <a:ext cx="8596668" cy="4667108"/>
          </a:xfrm>
        </p:spPr>
        <p:txBody>
          <a:bodyPr>
            <a:normAutofit fontScale="92500" lnSpcReduction="20000"/>
          </a:bodyPr>
          <a:lstStyle/>
          <a:p>
            <a:pPr marL="0" indent="0">
              <a:buNone/>
            </a:pPr>
            <a:r>
              <a:rPr lang="en-GB" dirty="0"/>
              <a:t>Ask for the user to sign in:</a:t>
            </a:r>
          </a:p>
          <a:p>
            <a:pPr marL="0" indent="0">
              <a:buNone/>
            </a:pPr>
            <a:r>
              <a:rPr lang="en-GB" dirty="0"/>
              <a:t>Show the user a list of classes, then ask the user for their class ID</a:t>
            </a:r>
          </a:p>
          <a:p>
            <a:pPr marL="0" indent="0">
              <a:buNone/>
            </a:pPr>
            <a:r>
              <a:rPr lang="en-GB" dirty="0"/>
              <a:t>Ask if user knows their student ID, if not:</a:t>
            </a:r>
          </a:p>
          <a:p>
            <a:pPr marL="457200" lvl="1" indent="0">
              <a:buNone/>
            </a:pPr>
            <a:r>
              <a:rPr lang="en-GB" dirty="0"/>
              <a:t>Ask for their names</a:t>
            </a:r>
          </a:p>
          <a:p>
            <a:pPr marL="457200" lvl="1" indent="0">
              <a:buNone/>
            </a:pPr>
            <a:r>
              <a:rPr lang="en-GB" dirty="0"/>
              <a:t>Search the class folder for matching names</a:t>
            </a:r>
          </a:p>
          <a:p>
            <a:pPr marL="457200" lvl="1" indent="0">
              <a:buNone/>
            </a:pPr>
            <a:r>
              <a:rPr lang="en-GB" dirty="0"/>
              <a:t>If matching names are found, display them along with corresponding Ids</a:t>
            </a:r>
          </a:p>
          <a:p>
            <a:pPr marL="0" indent="0">
              <a:buNone/>
            </a:pPr>
            <a:r>
              <a:rPr lang="en-GB" dirty="0"/>
              <a:t>Ask the user for their ID</a:t>
            </a:r>
          </a:p>
          <a:p>
            <a:pPr marL="0" indent="0">
              <a:buNone/>
            </a:pPr>
            <a:r>
              <a:rPr lang="en-GB" dirty="0"/>
              <a:t>If the ID is not found in that class:</a:t>
            </a:r>
          </a:p>
          <a:p>
            <a:pPr marL="457200" lvl="1" indent="0">
              <a:buNone/>
            </a:pPr>
            <a:r>
              <a:rPr lang="en-GB" dirty="0"/>
              <a:t>Break program execution and return to start</a:t>
            </a:r>
          </a:p>
          <a:p>
            <a:pPr marL="457200" lvl="1" indent="0">
              <a:buNone/>
            </a:pPr>
            <a:endParaRPr lang="en-GB" dirty="0"/>
          </a:p>
          <a:p>
            <a:pPr marL="0" indent="0">
              <a:buNone/>
            </a:pPr>
            <a:r>
              <a:rPr lang="en-GB" dirty="0"/>
              <a:t>Call the quiz method (see Task 1) and get the student score from it</a:t>
            </a:r>
          </a:p>
          <a:p>
            <a:pPr marL="0" indent="0">
              <a:buNone/>
            </a:pPr>
            <a:r>
              <a:rPr lang="en-GB" dirty="0"/>
              <a:t>Find the Student file inside their class folder</a:t>
            </a:r>
          </a:p>
          <a:p>
            <a:pPr marL="0" indent="0">
              <a:buNone/>
            </a:pPr>
            <a:r>
              <a:rPr lang="en-GB" dirty="0"/>
              <a:t>If there are 3 or more scores, delete the earliest ones until 2 are left</a:t>
            </a:r>
          </a:p>
          <a:p>
            <a:pPr marL="0" indent="0">
              <a:buNone/>
            </a:pPr>
            <a:r>
              <a:rPr lang="en-GB" dirty="0"/>
              <a:t>Write the student’s recently tested score to the file</a:t>
            </a:r>
          </a:p>
        </p:txBody>
      </p:sp>
      <p:sp>
        <p:nvSpPr>
          <p:cNvPr id="4" name="Footer Placeholder 3"/>
          <p:cNvSpPr>
            <a:spLocks noGrp="1"/>
          </p:cNvSpPr>
          <p:nvPr>
            <p:ph type="ftr" sz="quarter" idx="11"/>
          </p:nvPr>
        </p:nvSpPr>
        <p:spPr/>
        <p:txBody>
          <a:bodyPr/>
          <a:lstStyle/>
          <a:p>
            <a:r>
              <a:rPr lang="en-US"/>
              <a:t>Eugene Lee, Cand. No. 1060, Centre No. 14285, Computing A453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2890988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7266"/>
          </a:xfrm>
        </p:spPr>
        <p:txBody>
          <a:bodyPr/>
          <a:lstStyle/>
          <a:p>
            <a:r>
              <a:rPr lang="en-GB" dirty="0"/>
              <a:t>Task 3 Introduction</a:t>
            </a:r>
            <a:endParaRPr lang="en-US" dirty="0"/>
          </a:p>
        </p:txBody>
      </p:sp>
      <p:sp>
        <p:nvSpPr>
          <p:cNvPr id="3" name="Content Placeholder 2"/>
          <p:cNvSpPr>
            <a:spLocks noGrp="1"/>
          </p:cNvSpPr>
          <p:nvPr>
            <p:ph idx="1"/>
          </p:nvPr>
        </p:nvSpPr>
        <p:spPr>
          <a:xfrm>
            <a:off x="677334" y="1326867"/>
            <a:ext cx="8596668" cy="4714496"/>
          </a:xfrm>
        </p:spPr>
        <p:txBody>
          <a:bodyPr/>
          <a:lstStyle/>
          <a:p>
            <a:r>
              <a:rPr lang="en-GB" dirty="0"/>
              <a:t>Most programming languages, such as Python, will come with an inbuilt sorting function, which the following algorithm will assume is available to the user.</a:t>
            </a:r>
          </a:p>
          <a:p>
            <a:r>
              <a:rPr lang="en-GB" dirty="0"/>
              <a:t>This means that there is little conceptual difficulty in this task here, at the least compared to the other two tasks. It is simply a matter of gathering the class data (this won’t be seen in the algorithm for this task, as it is implementation specific, and the OOP methods used here will not be available in purely procedural languages, where the data will have to be directly read from the save files) and choosing the right “key” to sort it by, and other parameters. For example, to sort a list of words, I would specify the key, the </a:t>
            </a:r>
            <a:r>
              <a:rPr lang="en-GB" dirty="0" err="1"/>
              <a:t>iterable</a:t>
            </a:r>
            <a:r>
              <a:rPr lang="en-GB" dirty="0"/>
              <a:t> used to sort the list, as well as how I would want the list to be sorted, whether that be alphabetical ascending/descending, length of words etc.</a:t>
            </a:r>
            <a:endParaRPr lang="en-US" dirty="0"/>
          </a:p>
        </p:txBody>
      </p:sp>
      <p:sp>
        <p:nvSpPr>
          <p:cNvPr id="4" name="Footer Placeholder 3"/>
          <p:cNvSpPr>
            <a:spLocks noGrp="1"/>
          </p:cNvSpPr>
          <p:nvPr>
            <p:ph type="ftr" sz="quarter" idx="11"/>
          </p:nvPr>
        </p:nvSpPr>
        <p:spPr/>
        <p:txBody>
          <a:bodyPr/>
          <a:lstStyle/>
          <a:p>
            <a:r>
              <a:rPr lang="en-US"/>
              <a:t>Eugene Lee, Cand. No. 1060, Centre No. 14285, Computing A453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3439156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8833"/>
          </a:xfrm>
        </p:spPr>
        <p:txBody>
          <a:bodyPr/>
          <a:lstStyle/>
          <a:p>
            <a:r>
              <a:rPr lang="en-GB" dirty="0"/>
              <a:t>Task 3 - Algorithm</a:t>
            </a:r>
            <a:endParaRPr lang="en-US" dirty="0"/>
          </a:p>
        </p:txBody>
      </p:sp>
      <p:sp>
        <p:nvSpPr>
          <p:cNvPr id="3" name="Content Placeholder 2"/>
          <p:cNvSpPr>
            <a:spLocks noGrp="1"/>
          </p:cNvSpPr>
          <p:nvPr>
            <p:ph idx="1"/>
          </p:nvPr>
        </p:nvSpPr>
        <p:spPr>
          <a:xfrm>
            <a:off x="677334" y="1298433"/>
            <a:ext cx="8596668" cy="4742929"/>
          </a:xfrm>
        </p:spPr>
        <p:txBody>
          <a:bodyPr/>
          <a:lstStyle/>
          <a:p>
            <a:pPr marL="0" indent="0">
              <a:buNone/>
            </a:pPr>
            <a:r>
              <a:rPr lang="en-GB" dirty="0"/>
              <a:t>Ask the user for the class they would like to display the results for</a:t>
            </a:r>
          </a:p>
          <a:p>
            <a:pPr marL="0" indent="0">
              <a:buNone/>
            </a:pPr>
            <a:r>
              <a:rPr lang="en-GB" dirty="0"/>
              <a:t>Display the 3 methods of sorting:</a:t>
            </a:r>
          </a:p>
          <a:p>
            <a:pPr marL="457200" lvl="1" indent="0">
              <a:buNone/>
            </a:pPr>
            <a:r>
              <a:rPr lang="en-GB" dirty="0"/>
              <a:t>In alphabetical order with each student’s highest score for the tests</a:t>
            </a:r>
          </a:p>
          <a:p>
            <a:pPr marL="457200" lvl="1" indent="0">
              <a:buNone/>
            </a:pPr>
            <a:r>
              <a:rPr lang="en-GB" dirty="0"/>
              <a:t>By the highest score, highest to lowest</a:t>
            </a:r>
          </a:p>
          <a:p>
            <a:pPr marL="457200" lvl="1" indent="0">
              <a:buNone/>
            </a:pPr>
            <a:r>
              <a:rPr lang="en-GB" dirty="0"/>
              <a:t>By the average score, highest to lowest</a:t>
            </a:r>
          </a:p>
          <a:p>
            <a:pPr marL="0" indent="0">
              <a:buNone/>
            </a:pPr>
            <a:r>
              <a:rPr lang="en-GB" dirty="0"/>
              <a:t>Ask the user for their choice</a:t>
            </a:r>
          </a:p>
          <a:p>
            <a:pPr marL="0" indent="0">
              <a:buNone/>
            </a:pPr>
            <a:r>
              <a:rPr lang="en-GB" dirty="0"/>
              <a:t>If choice 1:</a:t>
            </a:r>
          </a:p>
          <a:p>
            <a:pPr marL="457200" lvl="1" indent="0">
              <a:buNone/>
            </a:pPr>
            <a:r>
              <a:rPr lang="en-GB" dirty="0"/>
              <a:t>Get each student’s name</a:t>
            </a:r>
          </a:p>
          <a:p>
            <a:pPr marL="457200" lvl="1" indent="0">
              <a:buNone/>
            </a:pPr>
            <a:r>
              <a:rPr lang="en-GB" dirty="0"/>
              <a:t>Get each student’s best score</a:t>
            </a:r>
          </a:p>
          <a:p>
            <a:pPr marL="457200" lvl="1" indent="0">
              <a:buNone/>
            </a:pPr>
            <a:r>
              <a:rPr lang="en-GB" dirty="0"/>
              <a:t>Sort students by name, alphabetical order, ascending.</a:t>
            </a:r>
          </a:p>
          <a:p>
            <a:pPr marL="457200" lvl="1" indent="0">
              <a:buNone/>
            </a:pPr>
            <a:r>
              <a:rPr lang="en-GB" dirty="0"/>
              <a:t>Display sorted list of students in format “&lt;name&gt; - &lt;score&gt;”</a:t>
            </a:r>
          </a:p>
        </p:txBody>
      </p:sp>
      <p:sp>
        <p:nvSpPr>
          <p:cNvPr id="4" name="Footer Placeholder 3"/>
          <p:cNvSpPr>
            <a:spLocks noGrp="1"/>
          </p:cNvSpPr>
          <p:nvPr>
            <p:ph type="ftr" sz="quarter" idx="11"/>
          </p:nvPr>
        </p:nvSpPr>
        <p:spPr/>
        <p:txBody>
          <a:bodyPr/>
          <a:lstStyle/>
          <a:p>
            <a:r>
              <a:rPr lang="en-US"/>
              <a:t>Eugene Lee, Cand. No. 1060, Centre No. 14285, Computing A453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841214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7788"/>
          </a:xfrm>
        </p:spPr>
        <p:txBody>
          <a:bodyPr/>
          <a:lstStyle/>
          <a:p>
            <a:r>
              <a:rPr lang="en-GB" dirty="0"/>
              <a:t>Task 3 Algorithm Continued</a:t>
            </a:r>
            <a:endParaRPr lang="en-US" dirty="0"/>
          </a:p>
        </p:txBody>
      </p:sp>
      <p:sp>
        <p:nvSpPr>
          <p:cNvPr id="3" name="Content Placeholder 2"/>
          <p:cNvSpPr>
            <a:spLocks noGrp="1"/>
          </p:cNvSpPr>
          <p:nvPr>
            <p:ph idx="1"/>
          </p:nvPr>
        </p:nvSpPr>
        <p:spPr>
          <a:xfrm>
            <a:off x="677334" y="1317389"/>
            <a:ext cx="8596668" cy="4723974"/>
          </a:xfrm>
        </p:spPr>
        <p:txBody>
          <a:bodyPr/>
          <a:lstStyle/>
          <a:p>
            <a:pPr marL="0" indent="0">
              <a:buNone/>
            </a:pPr>
            <a:r>
              <a:rPr lang="en-GB" dirty="0"/>
              <a:t>Else If choice 2:</a:t>
            </a:r>
          </a:p>
          <a:p>
            <a:pPr marL="457200" lvl="1" indent="0">
              <a:buNone/>
            </a:pPr>
            <a:r>
              <a:rPr lang="en-GB" dirty="0"/>
              <a:t>Get all student scores</a:t>
            </a:r>
          </a:p>
          <a:p>
            <a:pPr marL="457200" lvl="1" indent="0">
              <a:buNone/>
            </a:pPr>
            <a:r>
              <a:rPr lang="en-GB" dirty="0"/>
              <a:t>Sort in numerical order, highest to lowest</a:t>
            </a:r>
          </a:p>
          <a:p>
            <a:pPr marL="457200" lvl="1" indent="0">
              <a:buNone/>
            </a:pPr>
            <a:r>
              <a:rPr lang="en-GB" dirty="0"/>
              <a:t>For each score, find corresponding student name.</a:t>
            </a:r>
          </a:p>
          <a:p>
            <a:pPr marL="457200" lvl="1" indent="0">
              <a:buNone/>
            </a:pPr>
            <a:r>
              <a:rPr lang="en-GB" dirty="0"/>
              <a:t>Display sorted list of all scores in format “score of &lt;score&gt; achieved by &lt;name”</a:t>
            </a:r>
          </a:p>
          <a:p>
            <a:pPr marL="0" indent="0">
              <a:buNone/>
            </a:pPr>
            <a:r>
              <a:rPr lang="en-GB" dirty="0"/>
              <a:t>Else If choice 3:</a:t>
            </a:r>
          </a:p>
          <a:p>
            <a:pPr marL="457200" lvl="1" indent="0">
              <a:buNone/>
            </a:pPr>
            <a:r>
              <a:rPr lang="en-GB" dirty="0"/>
              <a:t>Get each student’s name</a:t>
            </a:r>
          </a:p>
          <a:p>
            <a:pPr marL="457200" lvl="1" indent="0">
              <a:buNone/>
            </a:pPr>
            <a:r>
              <a:rPr lang="en-GB" dirty="0"/>
              <a:t>Calculate each student’s average score</a:t>
            </a:r>
          </a:p>
          <a:p>
            <a:pPr marL="457200" lvl="1" indent="0">
              <a:buNone/>
            </a:pPr>
            <a:r>
              <a:rPr lang="en-GB" dirty="0"/>
              <a:t>Sort students by average score, numerical order, ascending.</a:t>
            </a:r>
          </a:p>
          <a:p>
            <a:pPr marL="457200" lvl="1" indent="0">
              <a:buNone/>
            </a:pPr>
            <a:r>
              <a:rPr lang="en-GB" dirty="0"/>
              <a:t>Display sorted list of students in format “&lt;name&gt; - &lt;average score&gt;”</a:t>
            </a:r>
          </a:p>
          <a:p>
            <a:pPr marL="0" indent="0">
              <a:buNone/>
            </a:pPr>
            <a:r>
              <a:rPr lang="en-GB" dirty="0"/>
              <a:t>Else:</a:t>
            </a:r>
          </a:p>
          <a:p>
            <a:pPr marL="457200" lvl="1" indent="0">
              <a:buNone/>
            </a:pPr>
            <a:r>
              <a:rPr lang="en-GB" dirty="0"/>
              <a:t>Break program execution, return to start of program.</a:t>
            </a:r>
          </a:p>
        </p:txBody>
      </p:sp>
      <p:sp>
        <p:nvSpPr>
          <p:cNvPr id="4" name="Footer Placeholder 3"/>
          <p:cNvSpPr>
            <a:spLocks noGrp="1"/>
          </p:cNvSpPr>
          <p:nvPr>
            <p:ph type="ftr" sz="quarter" idx="11"/>
          </p:nvPr>
        </p:nvSpPr>
        <p:spPr/>
        <p:txBody>
          <a:bodyPr/>
          <a:lstStyle/>
          <a:p>
            <a:r>
              <a:rPr lang="en-US"/>
              <a:t>Eugene Lee, Cand. No. 1060, Centre No. 14285, Computing A453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1581761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03534"/>
          </a:xfrm>
        </p:spPr>
        <p:txBody>
          <a:bodyPr>
            <a:normAutofit fontScale="90000"/>
          </a:bodyPr>
          <a:lstStyle/>
          <a:p>
            <a:r>
              <a:rPr lang="en-GB" dirty="0"/>
              <a:t>Evaluation</a:t>
            </a:r>
            <a:endParaRPr lang="en-US" dirty="0"/>
          </a:p>
        </p:txBody>
      </p:sp>
      <p:sp>
        <p:nvSpPr>
          <p:cNvPr id="3" name="Content Placeholder 2"/>
          <p:cNvSpPr>
            <a:spLocks noGrp="1"/>
          </p:cNvSpPr>
          <p:nvPr>
            <p:ph idx="1"/>
          </p:nvPr>
        </p:nvSpPr>
        <p:spPr>
          <a:xfrm>
            <a:off x="677334" y="1213135"/>
            <a:ext cx="8596668" cy="4828228"/>
          </a:xfrm>
        </p:spPr>
        <p:txBody>
          <a:bodyPr>
            <a:normAutofit lnSpcReduction="10000"/>
          </a:bodyPr>
          <a:lstStyle/>
          <a:p>
            <a:r>
              <a:rPr lang="en-GB" dirty="0"/>
              <a:t>I ended up making full use of the programming techniques which I had described in the introduction. I would say that the OOP constructs that I used necessitated some of these, especially functions which would be needed to define object methods. </a:t>
            </a:r>
          </a:p>
          <a:p>
            <a:r>
              <a:rPr lang="en-GB" dirty="0"/>
              <a:t>Throughout, I have followed the PEP 8 coding conventions as closely as possible, and where I haven’t there is a reason not to. This is facilitated by </a:t>
            </a:r>
            <a:r>
              <a:rPr lang="en-GB" dirty="0" err="1"/>
              <a:t>PyCharm’s</a:t>
            </a:r>
            <a:r>
              <a:rPr lang="en-GB" dirty="0"/>
              <a:t> real-time PEP checking. For example, PEP 8 specifies that I should not make a line longer than 127 characters, however where I have exceeded this, I have only exceeded it by a few characters, where otherwise continuing the line on to the next would require a reworking of the code disproportionate to accommodating a couple extra characters.</a:t>
            </a:r>
          </a:p>
          <a:p>
            <a:r>
              <a:rPr lang="en-GB" dirty="0"/>
              <a:t>In addition, I have tried to make my code as self-descriptive as possible, with properly named functions and variables playing a large part of this. This means that my code is more easily understandable, as well as comments only having to describe the overall function of a section of code, as opposed to being needed to explain every nook and cranny of a method – sign that there is probably a better, more </a:t>
            </a:r>
            <a:r>
              <a:rPr lang="en-GB"/>
              <a:t>concise solution</a:t>
            </a:r>
            <a:r>
              <a:rPr lang="en-GB"/>
              <a:t>.</a:t>
            </a:r>
            <a:endParaRPr lang="en-GB" dirty="0"/>
          </a:p>
        </p:txBody>
      </p:sp>
      <p:sp>
        <p:nvSpPr>
          <p:cNvPr id="4" name="Footer Placeholder 3"/>
          <p:cNvSpPr>
            <a:spLocks noGrp="1"/>
          </p:cNvSpPr>
          <p:nvPr>
            <p:ph type="ftr" sz="quarter" idx="11"/>
          </p:nvPr>
        </p:nvSpPr>
        <p:spPr/>
        <p:txBody>
          <a:bodyPr/>
          <a:lstStyle/>
          <a:p>
            <a:r>
              <a:rPr lang="en-US"/>
              <a:t>Eugene Lee, Cand. No. 1060, Centre No. 14285, Computing A453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3632471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Programming Techniques</a:t>
            </a:r>
            <a:endParaRPr lang="en-US" dirty="0"/>
          </a:p>
        </p:txBody>
      </p:sp>
      <p:sp>
        <p:nvSpPr>
          <p:cNvPr id="3" name="Content Placeholder 2"/>
          <p:cNvSpPr>
            <a:spLocks noGrp="1"/>
          </p:cNvSpPr>
          <p:nvPr>
            <p:ph idx="1"/>
          </p:nvPr>
        </p:nvSpPr>
        <p:spPr/>
        <p:txBody>
          <a:bodyPr>
            <a:normAutofit lnSpcReduction="10000"/>
          </a:bodyPr>
          <a:lstStyle/>
          <a:p>
            <a:r>
              <a:rPr lang="en-GB" dirty="0"/>
              <a:t>From a brief overview of the question, I can discern the use of the following techniques:</a:t>
            </a:r>
          </a:p>
          <a:p>
            <a:pPr lvl="1"/>
            <a:r>
              <a:rPr lang="en-GB" dirty="0"/>
              <a:t>Iteration e.g. For loops, while loops</a:t>
            </a:r>
          </a:p>
          <a:p>
            <a:pPr lvl="1"/>
            <a:r>
              <a:rPr lang="en-GB" dirty="0"/>
              <a:t>List manipulation</a:t>
            </a:r>
          </a:p>
          <a:p>
            <a:pPr lvl="1"/>
            <a:r>
              <a:rPr lang="en-GB" dirty="0"/>
              <a:t>Random number generation</a:t>
            </a:r>
          </a:p>
          <a:p>
            <a:pPr lvl="1"/>
            <a:r>
              <a:rPr lang="en-GB" dirty="0"/>
              <a:t>Selection statements e.g. If, else, </a:t>
            </a:r>
            <a:r>
              <a:rPr lang="en-GB" dirty="0" err="1"/>
              <a:t>elif</a:t>
            </a:r>
            <a:endParaRPr lang="en-GB" dirty="0"/>
          </a:p>
          <a:p>
            <a:pPr lvl="1"/>
            <a:r>
              <a:rPr lang="en-GB" dirty="0"/>
              <a:t>Basic text I/O e.g. Input and print statements</a:t>
            </a:r>
          </a:p>
          <a:p>
            <a:pPr lvl="1"/>
            <a:r>
              <a:rPr lang="en-GB" dirty="0"/>
              <a:t>Following of PEP 8 Coding Conventions (Python only)</a:t>
            </a:r>
          </a:p>
          <a:p>
            <a:pPr lvl="2"/>
            <a:r>
              <a:rPr lang="en-GB" dirty="0"/>
              <a:t>Variable naming, use of lowercase with underscores, NOT camel-case e.g. </a:t>
            </a:r>
            <a:r>
              <a:rPr lang="en-GB" dirty="0" err="1"/>
              <a:t>player_name</a:t>
            </a:r>
            <a:r>
              <a:rPr lang="en-GB" dirty="0"/>
              <a:t> not </a:t>
            </a:r>
            <a:r>
              <a:rPr lang="en-GB" dirty="0" err="1"/>
              <a:t>playerName</a:t>
            </a:r>
            <a:r>
              <a:rPr lang="en-GB" dirty="0"/>
              <a:t>. Camel-case is otherwise used in C-style languages, eg C++, Java</a:t>
            </a:r>
          </a:p>
          <a:p>
            <a:pPr lvl="2"/>
            <a:r>
              <a:rPr lang="en-GB" dirty="0"/>
              <a:t>Proper indentation</a:t>
            </a:r>
          </a:p>
          <a:p>
            <a:pPr lvl="2"/>
            <a:r>
              <a:rPr lang="en-GB" dirty="0"/>
              <a:t>Use of inline comments with the # character</a:t>
            </a:r>
            <a:endParaRPr lang="en-US" dirty="0"/>
          </a:p>
        </p:txBody>
      </p:sp>
      <p:sp>
        <p:nvSpPr>
          <p:cNvPr id="4" name="Footer Placeholder 3"/>
          <p:cNvSpPr>
            <a:spLocks noGrp="1"/>
          </p:cNvSpPr>
          <p:nvPr>
            <p:ph type="ftr" sz="quarter" idx="11"/>
          </p:nvPr>
        </p:nvSpPr>
        <p:spPr/>
        <p:txBody>
          <a:bodyPr/>
          <a:lstStyle/>
          <a:p>
            <a:r>
              <a:rPr lang="en-US"/>
              <a:t>Eugene Lee, Cand. No. 1060, Centre No. 14285, Computing A453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168300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Programming Techniques Continued</a:t>
            </a:r>
            <a:br>
              <a:rPr lang="en-GB" dirty="0"/>
            </a:br>
            <a:r>
              <a:rPr lang="en-GB" dirty="0"/>
              <a:t>Task 2 and Task 3</a:t>
            </a:r>
            <a:endParaRPr lang="en-US" dirty="0"/>
          </a:p>
        </p:txBody>
      </p:sp>
      <p:sp>
        <p:nvSpPr>
          <p:cNvPr id="3" name="Content Placeholder 2"/>
          <p:cNvSpPr>
            <a:spLocks noGrp="1"/>
          </p:cNvSpPr>
          <p:nvPr>
            <p:ph idx="1"/>
          </p:nvPr>
        </p:nvSpPr>
        <p:spPr>
          <a:xfrm>
            <a:off x="677334" y="1743881"/>
            <a:ext cx="8596668" cy="4297481"/>
          </a:xfrm>
        </p:spPr>
        <p:txBody>
          <a:bodyPr>
            <a:normAutofit fontScale="92500"/>
          </a:bodyPr>
          <a:lstStyle/>
          <a:p>
            <a:r>
              <a:rPr lang="en-GB" dirty="0"/>
              <a:t>The aforementioned later tasks build upon those in Task 1, and will require an extended set of skills specific to their questions:</a:t>
            </a:r>
          </a:p>
          <a:p>
            <a:r>
              <a:rPr lang="en-GB" dirty="0"/>
              <a:t>Task 2:</a:t>
            </a:r>
          </a:p>
          <a:p>
            <a:pPr lvl="1"/>
            <a:r>
              <a:rPr lang="en-GB" dirty="0"/>
              <a:t>File Handling and I/O</a:t>
            </a:r>
          </a:p>
          <a:p>
            <a:pPr lvl="2"/>
            <a:r>
              <a:rPr lang="en-GB" dirty="0"/>
              <a:t>This could be done either through simple text files, .csv files, or even a python supported implementation of SQLite 3, a database program</a:t>
            </a:r>
          </a:p>
          <a:p>
            <a:pPr lvl="1"/>
            <a:r>
              <a:rPr lang="en-GB" dirty="0"/>
              <a:t>Possible use of functions</a:t>
            </a:r>
          </a:p>
          <a:p>
            <a:pPr lvl="2"/>
            <a:r>
              <a:rPr lang="en-GB" dirty="0"/>
              <a:t>Reduce instances of repeated and therefore redundant code</a:t>
            </a:r>
          </a:p>
          <a:p>
            <a:r>
              <a:rPr lang="en-GB" dirty="0"/>
              <a:t>Task 3:</a:t>
            </a:r>
          </a:p>
          <a:p>
            <a:pPr lvl="1"/>
            <a:r>
              <a:rPr lang="en-GB" dirty="0"/>
              <a:t>Sorting algorithms</a:t>
            </a:r>
          </a:p>
          <a:p>
            <a:r>
              <a:rPr lang="en-GB" dirty="0"/>
              <a:t>Note that task 2 specifies 3 classes, however my method will implement creation of potentially infinite classes, thus meeting the question requirements but goes above and beyond the specification – an extension of sorts.</a:t>
            </a:r>
          </a:p>
        </p:txBody>
      </p:sp>
      <p:sp>
        <p:nvSpPr>
          <p:cNvPr id="4" name="Footer Placeholder 3"/>
          <p:cNvSpPr>
            <a:spLocks noGrp="1"/>
          </p:cNvSpPr>
          <p:nvPr>
            <p:ph type="ftr" sz="quarter" idx="11"/>
          </p:nvPr>
        </p:nvSpPr>
        <p:spPr/>
        <p:txBody>
          <a:bodyPr/>
          <a:lstStyle/>
          <a:p>
            <a:r>
              <a:rPr lang="en-US"/>
              <a:t>Eugene Lee, Cand. No. 1060, Centre No. 14285, Computing A453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107053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short note on OOP</a:t>
            </a:r>
          </a:p>
        </p:txBody>
      </p:sp>
      <p:sp>
        <p:nvSpPr>
          <p:cNvPr id="3" name="Content Placeholder 2"/>
          <p:cNvSpPr>
            <a:spLocks noGrp="1"/>
          </p:cNvSpPr>
          <p:nvPr>
            <p:ph idx="1"/>
          </p:nvPr>
        </p:nvSpPr>
        <p:spPr/>
        <p:txBody>
          <a:bodyPr>
            <a:normAutofit fontScale="92500" lnSpcReduction="10000"/>
          </a:bodyPr>
          <a:lstStyle/>
          <a:p>
            <a:r>
              <a:rPr lang="en-US" dirty="0"/>
              <a:t>I decided to use Object Oriented Programming constructs within my plan from this, as it would mean that I could manipulate classes and students as program objects, and code various functions to control object attributes, rather than have to constantly open and work with files, with a potentially larger chance of error.</a:t>
            </a:r>
          </a:p>
          <a:p>
            <a:r>
              <a:rPr lang="en-US" dirty="0"/>
              <a:t>This means that for an e.g. student attribute, there would be the original data on the student’s </a:t>
            </a:r>
            <a:r>
              <a:rPr lang="en-US" dirty="0" err="1"/>
              <a:t>savefile</a:t>
            </a:r>
            <a:r>
              <a:rPr lang="en-US" dirty="0"/>
              <a:t> of all their scores, and a copy within RAM held as a variable.</a:t>
            </a:r>
          </a:p>
          <a:p>
            <a:r>
              <a:rPr lang="en-US" dirty="0"/>
              <a:t>To ensure that there would be no data synchronization problems between the two, I coded functions to automatically synchronize the </a:t>
            </a:r>
            <a:r>
              <a:rPr lang="en-US" dirty="0" err="1"/>
              <a:t>savefiles</a:t>
            </a:r>
            <a:r>
              <a:rPr lang="en-US" dirty="0"/>
              <a:t> and objects both on a regular basis, and whenever the student save was modified.</a:t>
            </a:r>
          </a:p>
          <a:p>
            <a:r>
              <a:rPr lang="en-US" dirty="0"/>
              <a:t>This naturally means that a student’s save data is represented in an object and vice versa.</a:t>
            </a:r>
            <a:endParaRPr lang="en-GB" dirty="0"/>
          </a:p>
          <a:p>
            <a:r>
              <a:rPr lang="en-GB" dirty="0"/>
              <a:t>This also means I have implemented an update loop, wherein the objects are regularly refreshed from the data files. </a:t>
            </a:r>
            <a:endParaRPr lang="en-US" dirty="0"/>
          </a:p>
        </p:txBody>
      </p:sp>
      <p:sp>
        <p:nvSpPr>
          <p:cNvPr id="4" name="Footer Placeholder 3"/>
          <p:cNvSpPr>
            <a:spLocks noGrp="1"/>
          </p:cNvSpPr>
          <p:nvPr>
            <p:ph type="ftr" sz="quarter" idx="11"/>
          </p:nvPr>
        </p:nvSpPr>
        <p:spPr/>
        <p:txBody>
          <a:bodyPr/>
          <a:lstStyle/>
          <a:p>
            <a:r>
              <a:rPr lang="en-US"/>
              <a:t>Eugene Lee, Cand. No. 1060, Centre No. 14285, Computing A453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752057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somewhat shorter note on VCS</a:t>
            </a:r>
            <a:endParaRPr lang="en-US" dirty="0"/>
          </a:p>
        </p:txBody>
      </p:sp>
      <p:sp>
        <p:nvSpPr>
          <p:cNvPr id="3" name="Content Placeholder 2"/>
          <p:cNvSpPr>
            <a:spLocks noGrp="1"/>
          </p:cNvSpPr>
          <p:nvPr>
            <p:ph idx="1"/>
          </p:nvPr>
        </p:nvSpPr>
        <p:spPr/>
        <p:txBody>
          <a:bodyPr>
            <a:normAutofit fontScale="92500" lnSpcReduction="20000"/>
          </a:bodyPr>
          <a:lstStyle/>
          <a:p>
            <a:r>
              <a:rPr lang="en-GB" dirty="0"/>
              <a:t>Version Control Systems will prove useful to me in this project as it means I will be able to commit and push changes to a remote server, as well as be able to create multiple branches with different versions of my entire project.</a:t>
            </a:r>
          </a:p>
          <a:p>
            <a:r>
              <a:rPr lang="en-GB" dirty="0"/>
              <a:t>In this instance, I have two branches, a master branch with a fully operational, assessment ready version of the project.</a:t>
            </a:r>
          </a:p>
          <a:p>
            <a:r>
              <a:rPr lang="en-GB" dirty="0"/>
              <a:t>The other experimental branch is for me to make changes to and test, and add extensional features to, which is important as I intend to consider use cases outside of the ones already specified, to deliver a complete, albeit text based, solution.</a:t>
            </a:r>
          </a:p>
          <a:p>
            <a:r>
              <a:rPr lang="en-GB" dirty="0"/>
              <a:t>Once the experimental branch has reached a verified, operational state, then the changes in the experimental are merged with the master, i.e. Updating the master branch.</a:t>
            </a:r>
          </a:p>
          <a:p>
            <a:r>
              <a:rPr lang="en-GB" dirty="0"/>
              <a:t>There are many different VCSs available, such as Subversion or Mercurial, but I will be using Git as it is an industry standard and it is the one I am already familiar with.</a:t>
            </a:r>
            <a:endParaRPr lang="en-US" dirty="0"/>
          </a:p>
        </p:txBody>
      </p:sp>
      <p:sp>
        <p:nvSpPr>
          <p:cNvPr id="4" name="Footer Placeholder 3"/>
          <p:cNvSpPr>
            <a:spLocks noGrp="1"/>
          </p:cNvSpPr>
          <p:nvPr>
            <p:ph type="ftr" sz="quarter" idx="11"/>
          </p:nvPr>
        </p:nvSpPr>
        <p:spPr/>
        <p:txBody>
          <a:bodyPr/>
          <a:lstStyle/>
          <a:p>
            <a:r>
              <a:rPr lang="en-US"/>
              <a:t>Eugene Lee, Cand. No. 1060, Centre No. 14285, Computing A453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3097792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Project Structure</a:t>
            </a:r>
            <a:endParaRPr lang="en-US" dirty="0"/>
          </a:p>
        </p:txBody>
      </p:sp>
      <p:sp>
        <p:nvSpPr>
          <p:cNvPr id="3" name="Content Placeholder 2"/>
          <p:cNvSpPr>
            <a:spLocks noGrp="1"/>
          </p:cNvSpPr>
          <p:nvPr>
            <p:ph idx="1"/>
          </p:nvPr>
        </p:nvSpPr>
        <p:spPr/>
        <p:txBody>
          <a:bodyPr>
            <a:normAutofit lnSpcReduction="10000"/>
          </a:bodyPr>
          <a:lstStyle/>
          <a:p>
            <a:r>
              <a:rPr lang="en-GB" dirty="0"/>
              <a:t>python-arithmetic-quiz (master folder)</a:t>
            </a:r>
          </a:p>
          <a:p>
            <a:pPr lvl="1"/>
            <a:r>
              <a:rPr lang="en-GB" dirty="0" err="1"/>
              <a:t>quizlib</a:t>
            </a:r>
            <a:r>
              <a:rPr lang="en-GB" dirty="0"/>
              <a:t> (folder containing object classes and majority of processing logic)</a:t>
            </a:r>
          </a:p>
          <a:p>
            <a:pPr lvl="2"/>
            <a:r>
              <a:rPr lang="en-GB" dirty="0"/>
              <a:t>init.py (python file that defines the containing folder as a python package. It is also the first thing that is run before any of the other python files are run, and defines some basic package-level constants and methods)</a:t>
            </a:r>
          </a:p>
          <a:p>
            <a:pPr lvl="2"/>
            <a:r>
              <a:rPr lang="en-GB" dirty="0"/>
              <a:t>classes.py (python file that contains the template and methods for a Class object)</a:t>
            </a:r>
          </a:p>
          <a:p>
            <a:pPr lvl="2"/>
            <a:r>
              <a:rPr lang="en-GB" dirty="0"/>
              <a:t>students.py (python file that contains the template and methods for a Student object)</a:t>
            </a:r>
          </a:p>
          <a:p>
            <a:pPr lvl="2"/>
            <a:r>
              <a:rPr lang="en-GB" dirty="0"/>
              <a:t>data_structure.py (python file containing methods for creating new classes)</a:t>
            </a:r>
          </a:p>
          <a:p>
            <a:pPr lvl="2"/>
            <a:r>
              <a:rPr lang="en-GB" dirty="0"/>
              <a:t>quiz.py (python file containing the basic code for the quiz i.e. </a:t>
            </a:r>
            <a:r>
              <a:rPr lang="en-GB"/>
              <a:t>Task 1)</a:t>
            </a:r>
            <a:endParaRPr lang="en-GB" dirty="0"/>
          </a:p>
          <a:p>
            <a:pPr lvl="1"/>
            <a:r>
              <a:rPr lang="en-GB" dirty="0" err="1"/>
              <a:t>front_end_ui</a:t>
            </a:r>
            <a:r>
              <a:rPr lang="en-GB" dirty="0"/>
              <a:t> (folder containing files for just the UI, or what the user sees)</a:t>
            </a:r>
          </a:p>
          <a:p>
            <a:pPr lvl="2"/>
            <a:r>
              <a:rPr lang="en-GB" dirty="0"/>
              <a:t>ui.py (python file that deals with the text-based User Interface)</a:t>
            </a:r>
          </a:p>
          <a:p>
            <a:pPr lvl="2"/>
            <a:r>
              <a:rPr lang="en-GB" dirty="0"/>
              <a:t>init.py (python file that defines the containing folder as a python package)</a:t>
            </a:r>
            <a:endParaRPr lang="en-US" dirty="0"/>
          </a:p>
        </p:txBody>
      </p:sp>
      <p:sp>
        <p:nvSpPr>
          <p:cNvPr id="4" name="Footer Placeholder 3"/>
          <p:cNvSpPr>
            <a:spLocks noGrp="1"/>
          </p:cNvSpPr>
          <p:nvPr>
            <p:ph type="ftr" sz="quarter" idx="11"/>
          </p:nvPr>
        </p:nvSpPr>
        <p:spPr/>
        <p:txBody>
          <a:bodyPr/>
          <a:lstStyle/>
          <a:p>
            <a:r>
              <a:rPr lang="en-US"/>
              <a:t>Eugene Lee, Cand. No. 1060, Centre No. 14285, Computing A453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3090920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Task 1: Algorithm</a:t>
            </a:r>
            <a:endParaRPr lang="en-US" dirty="0"/>
          </a:p>
        </p:txBody>
      </p:sp>
      <p:sp>
        <p:nvSpPr>
          <p:cNvPr id="3" name="Content Placeholder 2"/>
          <p:cNvSpPr>
            <a:spLocks noGrp="1"/>
          </p:cNvSpPr>
          <p:nvPr>
            <p:ph idx="1"/>
          </p:nvPr>
        </p:nvSpPr>
        <p:spPr>
          <a:xfrm>
            <a:off x="677334" y="1355299"/>
            <a:ext cx="8596668" cy="4686063"/>
          </a:xfrm>
        </p:spPr>
        <p:txBody>
          <a:bodyPr/>
          <a:lstStyle/>
          <a:p>
            <a:pPr marL="0" indent="0">
              <a:buNone/>
            </a:pPr>
            <a:r>
              <a:rPr lang="en-GB" dirty="0"/>
              <a:t>Initialize scores and answer variables as 0</a:t>
            </a:r>
          </a:p>
          <a:p>
            <a:pPr marL="0" indent="0">
              <a:buNone/>
            </a:pPr>
            <a:r>
              <a:rPr lang="en-GB" dirty="0"/>
              <a:t>Repeat 10 times the following {</a:t>
            </a:r>
          </a:p>
          <a:p>
            <a:pPr marL="0" indent="0">
              <a:buNone/>
            </a:pPr>
            <a:r>
              <a:rPr lang="en-GB" dirty="0"/>
              <a:t>	choose a random operator from +, -, and *</a:t>
            </a:r>
          </a:p>
          <a:p>
            <a:pPr marL="0" indent="0">
              <a:buNone/>
            </a:pPr>
            <a:r>
              <a:rPr lang="en-GB" dirty="0"/>
              <a:t>	choose two random numbers between 1 and 12</a:t>
            </a:r>
          </a:p>
          <a:p>
            <a:pPr marL="0" indent="0">
              <a:buNone/>
            </a:pPr>
            <a:r>
              <a:rPr lang="en-GB" dirty="0"/>
              <a:t>	ask the user a question based on the chosen operator and numbers</a:t>
            </a:r>
          </a:p>
          <a:p>
            <a:pPr marL="0" indent="0">
              <a:buNone/>
            </a:pPr>
            <a:r>
              <a:rPr lang="en-GB" dirty="0"/>
              <a:t>	check whether the user has given a valid number, and keep prompting for another answer if they don’t</a:t>
            </a:r>
          </a:p>
          <a:p>
            <a:pPr marL="0" indent="0">
              <a:buNone/>
            </a:pPr>
            <a:r>
              <a:rPr lang="en-GB" dirty="0"/>
              <a:t>	calculate the correct answer</a:t>
            </a:r>
          </a:p>
          <a:p>
            <a:pPr marL="0" indent="0">
              <a:buNone/>
            </a:pPr>
            <a:r>
              <a:rPr lang="en-GB" dirty="0"/>
              <a:t>	compare the correct answer to their answer</a:t>
            </a:r>
          </a:p>
          <a:p>
            <a:pPr marL="0" indent="0">
              <a:buNone/>
            </a:pPr>
            <a:r>
              <a:rPr lang="en-GB" dirty="0"/>
              <a:t>	if the answers match, congratulate the user, adding 1 to the score</a:t>
            </a:r>
          </a:p>
          <a:p>
            <a:pPr marL="0" indent="0">
              <a:buNone/>
            </a:pPr>
            <a:r>
              <a:rPr lang="en-GB" dirty="0"/>
              <a:t>}</a:t>
            </a:r>
          </a:p>
          <a:p>
            <a:pPr marL="0" indent="0">
              <a:buNone/>
            </a:pPr>
            <a:r>
              <a:rPr lang="en-GB" dirty="0"/>
              <a:t>Tell the user their final score</a:t>
            </a:r>
            <a:endParaRPr lang="en-US" dirty="0"/>
          </a:p>
        </p:txBody>
      </p:sp>
      <p:sp>
        <p:nvSpPr>
          <p:cNvPr id="4" name="Footer Placeholder 3"/>
          <p:cNvSpPr>
            <a:spLocks noGrp="1"/>
          </p:cNvSpPr>
          <p:nvPr>
            <p:ph type="ftr" sz="quarter" idx="11"/>
          </p:nvPr>
        </p:nvSpPr>
        <p:spPr/>
        <p:txBody>
          <a:bodyPr/>
          <a:lstStyle/>
          <a:p>
            <a:r>
              <a:rPr lang="en-US"/>
              <a:t>Eugene Lee, Cand. No. 1060, Centre No. 14285, Computing A453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128521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Task 1 Further Notes and </a:t>
            </a:r>
            <a:br>
              <a:rPr lang="en-GB" dirty="0"/>
            </a:br>
            <a:r>
              <a:rPr lang="en-GB" dirty="0"/>
              <a:t>Task 2 Introduction</a:t>
            </a:r>
            <a:endParaRPr lang="en-US" dirty="0"/>
          </a:p>
        </p:txBody>
      </p:sp>
      <p:sp>
        <p:nvSpPr>
          <p:cNvPr id="3" name="Content Placeholder 2"/>
          <p:cNvSpPr>
            <a:spLocks noGrp="1"/>
          </p:cNvSpPr>
          <p:nvPr>
            <p:ph idx="1"/>
          </p:nvPr>
        </p:nvSpPr>
        <p:spPr>
          <a:xfrm>
            <a:off x="677334" y="1753359"/>
            <a:ext cx="8596668" cy="4288004"/>
          </a:xfrm>
        </p:spPr>
        <p:txBody>
          <a:bodyPr>
            <a:normAutofit fontScale="85000" lnSpcReduction="10000"/>
          </a:bodyPr>
          <a:lstStyle/>
          <a:p>
            <a:r>
              <a:rPr lang="en-GB" sz="1900" dirty="0"/>
              <a:t>The quiz, as seen in the project structure, is kept in a separate file than the rest of the file, as a module containing the method which instantiates the quiz. Therefore, updating the relevant data after the completion of the quiz is handled by the main ui.py file, to which the quiz.py file returns the score data, and the ui.py file then calls methods defined elsewhere to then change the data. This is the basis of the entire project, where tasks and subtasks, are split between relevant files, rather than having one single python file potentially hundreds of lines long (the entire project comes to around 500). Python’s Object Oriented Programming constructs allow data to easily be passed between methods and objects and so on.</a:t>
            </a:r>
          </a:p>
          <a:p>
            <a:r>
              <a:rPr lang="en-GB" sz="1900" dirty="0"/>
              <a:t>In a similar vein, the next task is handled by the main ui.py file, which then calls upon object methods in the classes.py and student.py files. The data_structure.py file also has the job of checking for an initial file structure, and if one is not present, initializing a skeleton structure from which classes and students can be added. The </a:t>
            </a:r>
            <a:r>
              <a:rPr lang="en-GB" sz="1900" dirty="0" err="1"/>
              <a:t>pseudocode</a:t>
            </a:r>
            <a:r>
              <a:rPr lang="en-GB" sz="1900" dirty="0"/>
              <a:t> algorithms will therefore be from a procedural standpoint, but the process itself is implemented using OOP constructs, hence little reference will be made to the creation and manipulation of objects. The purpose of doing so is that </a:t>
            </a:r>
            <a:r>
              <a:rPr lang="en-GB" sz="1900" dirty="0" err="1"/>
              <a:t>psuedocode</a:t>
            </a:r>
            <a:r>
              <a:rPr lang="en-GB" sz="1900" dirty="0"/>
              <a:t> algorithms give a basic overview plan of the program, allowing the programmer to decide the implementation, depending on the language.</a:t>
            </a:r>
            <a:endParaRPr lang="en-US" sz="1900" dirty="0"/>
          </a:p>
        </p:txBody>
      </p:sp>
      <p:sp>
        <p:nvSpPr>
          <p:cNvPr id="4" name="Footer Placeholder 3"/>
          <p:cNvSpPr>
            <a:spLocks noGrp="1"/>
          </p:cNvSpPr>
          <p:nvPr>
            <p:ph type="ftr" sz="quarter" idx="11"/>
          </p:nvPr>
        </p:nvSpPr>
        <p:spPr/>
        <p:txBody>
          <a:bodyPr/>
          <a:lstStyle/>
          <a:p>
            <a:r>
              <a:rPr lang="en-US"/>
              <a:t>Eugene Lee, Cand. No. 1060, Centre No. 14285, Computing A453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2818429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31967"/>
          </a:xfrm>
        </p:spPr>
        <p:txBody>
          <a:bodyPr>
            <a:normAutofit fontScale="90000"/>
          </a:bodyPr>
          <a:lstStyle/>
          <a:p>
            <a:r>
              <a:rPr lang="en-GB" dirty="0"/>
              <a:t>Task 2: Algorithm Part 1 – Data structure</a:t>
            </a:r>
            <a:endParaRPr lang="en-US" dirty="0"/>
          </a:p>
        </p:txBody>
      </p:sp>
      <p:sp>
        <p:nvSpPr>
          <p:cNvPr id="3" name="Content Placeholder 2"/>
          <p:cNvSpPr>
            <a:spLocks noGrp="1"/>
          </p:cNvSpPr>
          <p:nvPr>
            <p:ph idx="1"/>
          </p:nvPr>
        </p:nvSpPr>
        <p:spPr>
          <a:xfrm>
            <a:off x="677334" y="1345821"/>
            <a:ext cx="8596668" cy="4695541"/>
          </a:xfrm>
        </p:spPr>
        <p:txBody>
          <a:bodyPr/>
          <a:lstStyle/>
          <a:p>
            <a:pPr marL="0" indent="0">
              <a:buNone/>
            </a:pPr>
            <a:r>
              <a:rPr lang="en-GB" dirty="0"/>
              <a:t>On program start, check whether there is an existing file structure.</a:t>
            </a:r>
          </a:p>
          <a:p>
            <a:pPr marL="0" indent="0">
              <a:buNone/>
            </a:pPr>
            <a:r>
              <a:rPr lang="en-GB" dirty="0"/>
              <a:t>If not:</a:t>
            </a:r>
          </a:p>
          <a:p>
            <a:pPr marL="0" indent="0">
              <a:buNone/>
            </a:pPr>
            <a:r>
              <a:rPr lang="en-GB" dirty="0"/>
              <a:t>	initialize data structure – create a data folder</a:t>
            </a:r>
          </a:p>
          <a:p>
            <a:pPr marL="0" indent="0">
              <a:buNone/>
            </a:pPr>
            <a:r>
              <a:rPr lang="en-GB" dirty="0"/>
              <a:t>	ask for number of classes to be added</a:t>
            </a:r>
          </a:p>
          <a:p>
            <a:pPr marL="0" indent="0">
              <a:buNone/>
            </a:pPr>
            <a:r>
              <a:rPr lang="en-GB" dirty="0"/>
              <a:t>	generate that number of new indexes, assign to array</a:t>
            </a:r>
          </a:p>
          <a:p>
            <a:pPr marL="0" indent="0">
              <a:buNone/>
            </a:pPr>
            <a:r>
              <a:rPr lang="en-GB" dirty="0"/>
              <a:t>	for every position in that array:</a:t>
            </a:r>
          </a:p>
          <a:p>
            <a:pPr marL="0" indent="0">
              <a:buNone/>
            </a:pPr>
            <a:r>
              <a:rPr lang="en-GB" dirty="0"/>
              <a:t>		ask for class teacher</a:t>
            </a:r>
          </a:p>
          <a:p>
            <a:pPr marL="0" indent="0">
              <a:buNone/>
            </a:pPr>
            <a:r>
              <a:rPr lang="en-GB" dirty="0"/>
              <a:t>		create a folder in the data folder in the format:</a:t>
            </a:r>
          </a:p>
          <a:p>
            <a:pPr marL="0" indent="0">
              <a:buNone/>
            </a:pPr>
            <a:r>
              <a:rPr lang="en-GB" dirty="0"/>
              <a:t>			“&lt;</a:t>
            </a:r>
            <a:r>
              <a:rPr lang="en-GB" dirty="0" err="1"/>
              <a:t>class_id</a:t>
            </a:r>
            <a:r>
              <a:rPr lang="en-GB" dirty="0"/>
              <a:t>&gt; -	&lt;</a:t>
            </a:r>
            <a:r>
              <a:rPr lang="en-GB" dirty="0" err="1"/>
              <a:t>teacher_name</a:t>
            </a:r>
            <a:r>
              <a:rPr lang="en-GB" dirty="0"/>
              <a:t>&gt;”</a:t>
            </a:r>
          </a:p>
          <a:p>
            <a:pPr marL="0" indent="0">
              <a:buNone/>
            </a:pPr>
            <a:endParaRPr lang="en-GB" dirty="0"/>
          </a:p>
          <a:p>
            <a:pPr marL="0" indent="0">
              <a:buNone/>
            </a:pPr>
            <a:r>
              <a:rPr lang="en-GB" dirty="0"/>
              <a:t>Continue with execution of rest of program</a:t>
            </a:r>
            <a:endParaRPr lang="en-US" dirty="0"/>
          </a:p>
        </p:txBody>
      </p:sp>
      <p:sp>
        <p:nvSpPr>
          <p:cNvPr id="4" name="Footer Placeholder 3"/>
          <p:cNvSpPr>
            <a:spLocks noGrp="1"/>
          </p:cNvSpPr>
          <p:nvPr>
            <p:ph type="ftr" sz="quarter" idx="11"/>
          </p:nvPr>
        </p:nvSpPr>
        <p:spPr/>
        <p:txBody>
          <a:bodyPr/>
          <a:lstStyle/>
          <a:p>
            <a:r>
              <a:rPr lang="en-US"/>
              <a:t>Eugene Lee, Cand. No. 1060, Centre No. 14285, Computing A453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141950692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400</Words>
  <Application>Microsoft Office PowerPoint</Application>
  <PresentationFormat>Widescreen</PresentationFormat>
  <Paragraphs>34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Facet</vt:lpstr>
      <vt:lpstr>Computing A453</vt:lpstr>
      <vt:lpstr>Programming Techniques</vt:lpstr>
      <vt:lpstr>Programming Techniques Continued Task 2 and Task 3</vt:lpstr>
      <vt:lpstr>A short note on OOP</vt:lpstr>
      <vt:lpstr>A somewhat shorter note on VCS</vt:lpstr>
      <vt:lpstr>Project Structure</vt:lpstr>
      <vt:lpstr>Task 1: Algorithm</vt:lpstr>
      <vt:lpstr>Task 1 Further Notes and  Task 2 Introduction</vt:lpstr>
      <vt:lpstr>Task 2: Algorithm Part 1 – Data structure</vt:lpstr>
      <vt:lpstr>Task 2 – Data file manipulation algorithm</vt:lpstr>
      <vt:lpstr>Task 3 Introduction</vt:lpstr>
      <vt:lpstr>Task 3 - Algorithm</vt:lpstr>
      <vt:lpstr>Task 3 Algorithm Continued</vt:lpstr>
      <vt:lpstr>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Computing A453</dc:title>
  <cp:lastModifiedBy>Eugene Lee</cp:lastModifiedBy>
  <cp:revision>7</cp:revision>
  <dcterms:modified xsi:type="dcterms:W3CDTF">2016-03-01T14:16:39Z</dcterms:modified>
</cp:coreProperties>
</file>