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71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F405-1A50-406A-A912-870B1B3B4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944" y="923278"/>
            <a:ext cx="8777055" cy="371974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Talking about your opinions and beliefs in English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3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4FA-2DA3-42E2-B8F8-6DD13E19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4299711"/>
          </a:xfrm>
        </p:spPr>
        <p:txBody>
          <a:bodyPr/>
          <a:lstStyle/>
          <a:p>
            <a:pPr algn="ctr"/>
            <a:r>
              <a:rPr lang="en-US" sz="4800" b="1" dirty="0"/>
              <a:t>Moods and Emotions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6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3BFA-AE6D-4D6F-9455-66B8883B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Emotions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0CDC-5738-459C-B7D8-A1CA0A9EC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3896"/>
            <a:ext cx="9905999" cy="5131292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0"/>
            <a:r>
              <a:rPr lang="en-US" sz="3600" dirty="0"/>
              <a:t>A short-live feeling that comes from a known cause</a:t>
            </a:r>
          </a:p>
          <a:p>
            <a:r>
              <a:rPr lang="en-US" sz="3600" dirty="0"/>
              <a:t>       From happy, delighted, surprise….</a:t>
            </a:r>
          </a:p>
          <a:p>
            <a:pPr lvl="0"/>
            <a:r>
              <a:rPr lang="en-US" sz="3600" dirty="0"/>
              <a:t>caused by specific event</a:t>
            </a:r>
          </a:p>
          <a:p>
            <a:pPr lvl="0"/>
            <a:r>
              <a:rPr lang="en-US" sz="3600" dirty="0"/>
              <a:t>accompanied by a distinct facial expression</a:t>
            </a:r>
          </a:p>
          <a:p>
            <a:pPr lvl="0"/>
            <a:r>
              <a:rPr lang="en-US" sz="3600" dirty="0"/>
              <a:t>strong feelings that are directed at someone or something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7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D4A5-2DE0-4322-903A-B87045C0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Moods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ED1A-D91F-4E83-A72F-870FE377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2369"/>
            <a:ext cx="9905999" cy="4148832"/>
          </a:xfrm>
        </p:spPr>
        <p:txBody>
          <a:bodyPr/>
          <a:lstStyle/>
          <a:p>
            <a:pPr lvl="0"/>
            <a:r>
              <a:rPr lang="en-US" sz="3600" dirty="0"/>
              <a:t>are feelings that are longer lasting that emotions from positive or negative</a:t>
            </a:r>
          </a:p>
          <a:p>
            <a:pPr lvl="0"/>
            <a:r>
              <a:rPr lang="en-US" sz="3600" dirty="0"/>
              <a:t>cause is often general and unclear</a:t>
            </a:r>
          </a:p>
          <a:p>
            <a:pPr lvl="0"/>
            <a:r>
              <a:rPr lang="en-US" sz="3600" dirty="0"/>
              <a:t>it takes 24 hrs. or days</a:t>
            </a:r>
          </a:p>
          <a:p>
            <a:pPr lvl="0"/>
            <a:r>
              <a:rPr lang="en-US" sz="3600" dirty="0"/>
              <a:t>not indicated by distinct expressions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4C21-9ECE-4C30-8538-83B8AFE4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08631"/>
            <a:ext cx="9905998" cy="362500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Structure of moods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3686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0725-7926-41DF-9F6F-B2CA3D31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High positive affect down to Low negative affect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D498-9465-4D0A-8401-DCB3531B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3390"/>
            <a:ext cx="9905999" cy="4077811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4000" dirty="0"/>
              <a:t>elated </a:t>
            </a:r>
          </a:p>
          <a:p>
            <a:pPr lvl="0"/>
            <a:r>
              <a:rPr lang="en-US" sz="4000" dirty="0"/>
              <a:t>happy</a:t>
            </a:r>
          </a:p>
          <a:p>
            <a:pPr lvl="0"/>
            <a:r>
              <a:rPr lang="en-US" sz="4000" dirty="0"/>
              <a:t>excited</a:t>
            </a:r>
          </a:p>
          <a:p>
            <a:pPr lvl="0"/>
            <a:r>
              <a:rPr lang="en-US" sz="4000" dirty="0"/>
              <a:t>calm </a:t>
            </a:r>
          </a:p>
          <a:p>
            <a:pPr lvl="0"/>
            <a:r>
              <a:rPr lang="en-US" sz="4000" dirty="0"/>
              <a:t>relaxed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5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98EA-363E-474D-8FC7-A1EF6E38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High negative affect down to Low negative affect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052E-A286-4C28-96C1-11DB0638C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534"/>
            <a:ext cx="9905999" cy="4350058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Tense</a:t>
            </a:r>
          </a:p>
          <a:p>
            <a:pPr lvl="0"/>
            <a:r>
              <a:rPr lang="en-US" sz="3200" dirty="0"/>
              <a:t>Nervous</a:t>
            </a:r>
          </a:p>
          <a:p>
            <a:pPr lvl="0"/>
            <a:r>
              <a:rPr lang="en-US" sz="3200" dirty="0"/>
              <a:t>Stressed </a:t>
            </a:r>
          </a:p>
          <a:p>
            <a:pPr lvl="0"/>
            <a:r>
              <a:rPr lang="en-US" sz="3200" dirty="0"/>
              <a:t>Upset</a:t>
            </a:r>
          </a:p>
          <a:p>
            <a:pPr lvl="0"/>
            <a:r>
              <a:rPr lang="en-US" sz="3200" dirty="0"/>
              <a:t>Sad</a:t>
            </a:r>
          </a:p>
          <a:p>
            <a:pPr lvl="0"/>
            <a:r>
              <a:rPr lang="en-US" sz="3200" dirty="0"/>
              <a:t>depressed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6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E622-E856-4609-A3AF-E48E5400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Giving your opinion neutrally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12196-982C-4A46-B783-16C4B89B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5836"/>
            <a:ext cx="9905999" cy="4554245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/>
              <a:t>"I think...“</a:t>
            </a:r>
          </a:p>
          <a:p>
            <a:pPr fontAlgn="base"/>
            <a:r>
              <a:rPr lang="en-US" sz="2800" dirty="0"/>
              <a:t>I think my mother will scold me if I will not clean my room.</a:t>
            </a:r>
          </a:p>
          <a:p>
            <a:pPr fontAlgn="base"/>
            <a:r>
              <a:rPr lang="en-US" sz="2800" b="1" u="sng" dirty="0"/>
              <a:t>"I feel that...“</a:t>
            </a:r>
          </a:p>
          <a:p>
            <a:pPr fontAlgn="base"/>
            <a:r>
              <a:rPr lang="en-US" sz="2800" dirty="0"/>
              <a:t>I feel that you don’t like me.</a:t>
            </a:r>
          </a:p>
          <a:p>
            <a:pPr fontAlgn="base"/>
            <a:r>
              <a:rPr lang="en-US" sz="2800" b="1" u="sng" dirty="0"/>
              <a:t>"In my opinion...“</a:t>
            </a:r>
          </a:p>
          <a:p>
            <a:pPr fontAlgn="base"/>
            <a:r>
              <a:rPr lang="en-US" sz="2800" dirty="0"/>
              <a:t>In my opinion she’s wasting her time.</a:t>
            </a:r>
          </a:p>
          <a:p>
            <a:pPr fontAlgn="base"/>
            <a:r>
              <a:rPr lang="en-US" sz="2800" i="1" dirty="0"/>
              <a:t>It is my opinion that everyone should have free healthcare.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2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8D916-6E47-435B-A855-90B79BC3A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1942"/>
            <a:ext cx="9905999" cy="6161103"/>
          </a:xfrm>
        </p:spPr>
        <p:txBody>
          <a:bodyPr>
            <a:noAutofit/>
          </a:bodyPr>
          <a:lstStyle/>
          <a:p>
            <a:r>
              <a:rPr lang="en-US" b="1" u="sng" dirty="0"/>
              <a:t>"As far as I'm concerned...“</a:t>
            </a:r>
          </a:p>
          <a:p>
            <a:pPr marL="0" indent="0">
              <a:buNone/>
            </a:pPr>
            <a:r>
              <a:rPr lang="en-US" b="1" dirty="0"/>
              <a:t>a. As far as I'm concerned, these definitions don't have much value in and of themselves.</a:t>
            </a:r>
          </a:p>
          <a:p>
            <a:pPr marL="0" indent="0">
              <a:buNone/>
            </a:pPr>
            <a:r>
              <a:rPr lang="en-US" b="1" dirty="0"/>
              <a:t>b. As far as I'm concerned, everyone should be given an equal opportunity.</a:t>
            </a:r>
          </a:p>
          <a:p>
            <a:pPr marL="0" indent="0">
              <a:buNone/>
            </a:pPr>
            <a:r>
              <a:rPr lang="en-US" b="1" dirty="0"/>
              <a:t>c. I don't think he wants to go anywhere. As far as I'm concerned, he's happy here.</a:t>
            </a:r>
            <a:br>
              <a:rPr lang="en-US" b="1" dirty="0"/>
            </a:br>
            <a:r>
              <a:rPr lang="en-US" b="1" u="sng" dirty="0"/>
              <a:t>"As I see it...“</a:t>
            </a:r>
          </a:p>
          <a:p>
            <a:pPr marL="457200" indent="-457200">
              <a:buAutoNum type="alphaLcPeriod"/>
            </a:pPr>
            <a:r>
              <a:rPr lang="en-US" b="1" dirty="0"/>
              <a:t>As I see it that is the best thing to do.</a:t>
            </a:r>
          </a:p>
          <a:p>
            <a:pPr marL="0" indent="0">
              <a:buNone/>
            </a:pPr>
            <a:r>
              <a:rPr lang="en-US" b="1" u="sng" dirty="0"/>
              <a:t>"In my view...“</a:t>
            </a:r>
          </a:p>
          <a:p>
            <a:pPr marL="0" indent="0">
              <a:buNone/>
            </a:pPr>
            <a:r>
              <a:rPr lang="en-US" b="1" dirty="0"/>
              <a:t>b. The implications for horse racing are vast and, in my view, absolutely marvelous.</a:t>
            </a:r>
            <a:br>
              <a:rPr lang="en-US" b="1" dirty="0"/>
            </a:br>
            <a:r>
              <a:rPr lang="en-US" b="1" u="sng" dirty="0"/>
              <a:t>"I tend to think that...“          ?</a:t>
            </a:r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493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B0CC-6DC0-4D26-9683-CC3EB424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494778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2910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66A1-5213-4D48-A4CE-74C6FFDA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Giving a strong opinion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E28A-4F89-4A3D-8FDB-52BC1DD2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pPr fontAlgn="base"/>
            <a:r>
              <a:rPr lang="en-US" sz="3200" b="1" dirty="0"/>
              <a:t>"I'm absolutely convinced that..."</a:t>
            </a:r>
          </a:p>
          <a:p>
            <a:pPr fontAlgn="base"/>
            <a:r>
              <a:rPr lang="en-US" sz="3200" b="1" dirty="0"/>
              <a:t>"I'm sure that..."</a:t>
            </a:r>
          </a:p>
          <a:p>
            <a:pPr fontAlgn="base"/>
            <a:r>
              <a:rPr lang="en-US" sz="3200" b="1" dirty="0"/>
              <a:t>"I strongly believe that..."</a:t>
            </a:r>
          </a:p>
          <a:p>
            <a:pPr fontAlgn="base"/>
            <a:r>
              <a:rPr lang="en-US" sz="3200" b="1" dirty="0"/>
              <a:t>"I have no doubt that..."</a:t>
            </a:r>
          </a:p>
          <a:p>
            <a:pPr fontAlgn="base"/>
            <a:r>
              <a:rPr lang="en-US" sz="3200" b="1" dirty="0"/>
              <a:t>"There's no doubt in my mind that..."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3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826B-D722-4FDB-A400-BF6314FE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Talking about your beliefs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8D04E-D3B5-4E35-A9F1-25D09164F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5736"/>
            <a:ext cx="9905999" cy="4175465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3500" dirty="0"/>
              <a:t>"I believe in..." </a:t>
            </a:r>
          </a:p>
          <a:p>
            <a:pPr fontAlgn="base"/>
            <a:r>
              <a:rPr lang="en-US" sz="3500" dirty="0"/>
              <a:t>"I'm a (great / firm) believer in ..."</a:t>
            </a:r>
          </a:p>
          <a:p>
            <a:pPr fontAlgn="base"/>
            <a:r>
              <a:rPr lang="en-US" sz="3500" dirty="0"/>
              <a:t>"I'm convinced that..." </a:t>
            </a:r>
          </a:p>
          <a:p>
            <a:pPr fontAlgn="base"/>
            <a:r>
              <a:rPr lang="en-US" sz="3500" dirty="0"/>
              <a:t>"I'm passionate about..." </a:t>
            </a:r>
          </a:p>
          <a:p>
            <a:pPr fontAlgn="base"/>
            <a:r>
              <a:rPr lang="en-US" sz="3500" dirty="0"/>
              <a:t>"I'm committed to ... " </a:t>
            </a:r>
          </a:p>
          <a:p>
            <a:pPr fontAlgn="base"/>
            <a:r>
              <a:rPr lang="en-US" sz="3500" dirty="0"/>
              <a:t>"I don't believe in ..."</a:t>
            </a:r>
          </a:p>
          <a:p>
            <a:pPr fontAlgn="base"/>
            <a:r>
              <a:rPr lang="en-US" sz="3500" dirty="0"/>
              <a:t>"I think that ... is"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6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7EAA-0C7B-4A0F-B10C-7110B8F7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English expressions for asking someone's opinion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095E-9B34-425F-8F82-B2932885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60" y="2117283"/>
            <a:ext cx="9905999" cy="4122199"/>
          </a:xfrm>
        </p:spPr>
        <p:txBody>
          <a:bodyPr/>
          <a:lstStyle/>
          <a:p>
            <a:pPr fontAlgn="base"/>
            <a:r>
              <a:rPr lang="en-US" sz="3600" dirty="0"/>
              <a:t>What do you think?”</a:t>
            </a:r>
          </a:p>
          <a:p>
            <a:pPr fontAlgn="base"/>
            <a:r>
              <a:rPr lang="en-US" sz="3600" dirty="0"/>
              <a:t>"What's your view?"</a:t>
            </a:r>
          </a:p>
          <a:p>
            <a:pPr fontAlgn="base"/>
            <a:r>
              <a:rPr lang="en-US" sz="3600" dirty="0"/>
              <a:t>"How do you see the situation?"</a:t>
            </a:r>
          </a:p>
          <a:p>
            <a:pPr fontAlgn="base"/>
            <a:r>
              <a:rPr lang="en-US" sz="3600" dirty="0"/>
              <a:t>"What's your opinion?"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5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F34A-BB16-4501-B3BC-492BB08C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Giving a reason for your beliefs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780D-CE62-4AA3-ABBC-B66C3BB9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/>
          <a:lstStyle/>
          <a:p>
            <a:pPr fontAlgn="base"/>
            <a:r>
              <a:rPr lang="en-US" sz="3200" dirty="0"/>
              <a:t>"There must be / can be .. (life after death) because otherwise..."</a:t>
            </a:r>
          </a:p>
          <a:p>
            <a:pPr fontAlgn="base"/>
            <a:r>
              <a:rPr lang="en-US" sz="3200" dirty="0"/>
              <a:t>"There's no evidence for / to support ..." (an afterlife)</a:t>
            </a:r>
          </a:p>
          <a:p>
            <a:pPr fontAlgn="base"/>
            <a:r>
              <a:rPr lang="en-US" sz="3200" dirty="0"/>
              <a:t>"There's no other way to explain / account for ..."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4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75A3-1C79-4963-B6E2-933D8662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Talking about your religious beliefs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87A-EFF7-4040-965E-EC8C159A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9002"/>
            <a:ext cx="9905999" cy="4122199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3200" dirty="0"/>
              <a:t>"I'm a practicing ..." (Catholic, Muslim, Jew </a:t>
            </a:r>
            <a:r>
              <a:rPr lang="en-US" sz="3200" dirty="0" err="1"/>
              <a:t>etc</a:t>
            </a:r>
            <a:r>
              <a:rPr lang="en-US" sz="3200" dirty="0"/>
              <a:t>)</a:t>
            </a:r>
          </a:p>
          <a:p>
            <a:pPr fontAlgn="base"/>
            <a:r>
              <a:rPr lang="en-US" sz="3200" dirty="0"/>
              <a:t>"I'm a non-observant / lapsed ..." (Catholic)</a:t>
            </a:r>
          </a:p>
          <a:p>
            <a:pPr fontAlgn="base"/>
            <a:r>
              <a:rPr lang="en-US" sz="3200" dirty="0"/>
              <a:t>"She's a devout..." (Christian, </a:t>
            </a:r>
            <a:r>
              <a:rPr lang="en-US" sz="3200" dirty="0" err="1"/>
              <a:t>etc</a:t>
            </a:r>
            <a:r>
              <a:rPr lang="en-US" sz="3200" dirty="0"/>
              <a:t>)</a:t>
            </a:r>
          </a:p>
          <a:p>
            <a:pPr fontAlgn="base"/>
            <a:r>
              <a:rPr lang="en-US" sz="3200" dirty="0"/>
              <a:t>"I'm an agnostic."</a:t>
            </a:r>
          </a:p>
          <a:p>
            <a:pPr fontAlgn="base"/>
            <a:r>
              <a:rPr lang="en-US" sz="3200" dirty="0"/>
              <a:t>"I'm an atheist.“</a:t>
            </a:r>
          </a:p>
          <a:p>
            <a:pPr fontAlgn="base"/>
            <a:r>
              <a:rPr lang="en-US" sz="3200" dirty="0"/>
              <a:t>"He's an extremist / fundamentalist / evangelist."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71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402</TotalTime>
  <Words>435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Tw Cen MT</vt:lpstr>
      <vt:lpstr>Circuit</vt:lpstr>
      <vt:lpstr>Talking about your opinions and beliefs in English </vt:lpstr>
      <vt:lpstr>Giving your opinion neutrally </vt:lpstr>
      <vt:lpstr>PowerPoint Presentation</vt:lpstr>
      <vt:lpstr>Exercises</vt:lpstr>
      <vt:lpstr>Giving a strong opinion </vt:lpstr>
      <vt:lpstr>Talking about your beliefs </vt:lpstr>
      <vt:lpstr>English expressions for asking someone's opinion </vt:lpstr>
      <vt:lpstr>Giving a reason for your beliefs </vt:lpstr>
      <vt:lpstr>Talking about your religious beliefs </vt:lpstr>
      <vt:lpstr>Moods and Emotions </vt:lpstr>
      <vt:lpstr>Emotions</vt:lpstr>
      <vt:lpstr>Moods  </vt:lpstr>
      <vt:lpstr>Structure of moods </vt:lpstr>
      <vt:lpstr>High positive affect down to Low negative affect </vt:lpstr>
      <vt:lpstr>High negative affect down to Low negative affect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 about your opinions and beliefs in English</dc:title>
  <dc:creator>KIT's PC</dc:creator>
  <cp:lastModifiedBy>KIT's PC</cp:lastModifiedBy>
  <cp:revision>12</cp:revision>
  <dcterms:created xsi:type="dcterms:W3CDTF">2019-02-03T13:27:55Z</dcterms:created>
  <dcterms:modified xsi:type="dcterms:W3CDTF">2019-02-04T04:09:23Z</dcterms:modified>
</cp:coreProperties>
</file>