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df467b4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df467b4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df467b47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df467b47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df467b47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df467b47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df467b47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df467b47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df467b47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df467b47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815915e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815915e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815915e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815915e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df467b4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df467b4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e815915e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e815915e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815915e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815915e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e815915e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e815915e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815915e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e815915e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e815915e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e815915e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6400" y="0"/>
            <a:ext cx="5361300" cy="13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Passive 2</a:t>
            </a:r>
            <a:endParaRPr b="1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99750" y="897400"/>
            <a:ext cx="82347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Infinitive 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Active (to) do/</a:t>
            </a:r>
            <a:r>
              <a:rPr lang="en" sz="3000" b="1">
                <a:latin typeface="Arial"/>
                <a:ea typeface="Arial"/>
                <a:cs typeface="Arial"/>
                <a:sym typeface="Arial"/>
              </a:rPr>
              <a:t>clean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/see etc.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Example:  Somebody will </a:t>
            </a:r>
            <a:r>
              <a:rPr lang="en" sz="2400" b="1">
                <a:latin typeface="Arial"/>
                <a:ea typeface="Arial"/>
                <a:cs typeface="Arial"/>
                <a:sym typeface="Arial"/>
              </a:rPr>
              <a:t>clean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this room later.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*Passive (to) be + done/cleaned/seen etc.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Example: This room will </a:t>
            </a:r>
            <a:r>
              <a:rPr lang="en" sz="2400" b="1">
                <a:latin typeface="Arial"/>
                <a:ea typeface="Arial"/>
                <a:cs typeface="Arial"/>
                <a:sym typeface="Arial"/>
              </a:rPr>
              <a:t>be cleaned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later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394800" y="424175"/>
            <a:ext cx="8354400" cy="4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Past perfect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Active had + done etc.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Passive had been + done etc.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The room looked nice. Somebody </a:t>
            </a:r>
            <a:r>
              <a:rPr lang="en" sz="3000" i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 cleaned it . </a:t>
            </a:r>
            <a:endParaRPr sz="3000" i="1" u="sng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 The room looked nice. lt </a:t>
            </a:r>
            <a:r>
              <a:rPr lang="en" sz="3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 been cleaned.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>
            <a:off x="495525" y="334975"/>
            <a:ext cx="8166300" cy="4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T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he vegetables didn't taste good. They </a:t>
            </a:r>
            <a:r>
              <a:rPr lang="en" sz="30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 been cooked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 too long.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 The car was three years old, but </a:t>
            </a:r>
            <a:r>
              <a:rPr lang="en" sz="30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hadn't been used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 very much. 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386500" y="421200"/>
            <a:ext cx="8235600" cy="43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Present continuous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Active am/is/are + (do)ing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Somebody </a:t>
            </a:r>
            <a:r>
              <a:rPr lang="en" sz="3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cleaning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 the room at the moment.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Passive am/is/are + being (done)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The room </a:t>
            </a:r>
            <a:r>
              <a:rPr lang="en" sz="3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being cleaned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 at the moment.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535175" y="446025"/>
            <a:ext cx="7819500" cy="41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Arial"/>
                <a:ea typeface="Arial"/>
                <a:cs typeface="Arial"/>
                <a:sym typeface="Arial"/>
              </a:rPr>
              <a:t>Past continuous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Active was/were+ (do)ing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Somebody </a:t>
            </a:r>
            <a:r>
              <a:rPr lang="en" sz="3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was cleaning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 the room when I arrived.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Passive was/were + being (done)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The room </a:t>
            </a:r>
            <a:r>
              <a:rPr lang="en" sz="3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was being cleaned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 when I arrived.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body" idx="1"/>
          </p:nvPr>
        </p:nvSpPr>
        <p:spPr>
          <a:xfrm>
            <a:off x="819150" y="1197175"/>
            <a:ext cx="7505700" cy="32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Arial"/>
                <a:ea typeface="Arial"/>
                <a:cs typeface="Arial"/>
                <a:sym typeface="Arial"/>
              </a:rPr>
              <a:t>           </a:t>
            </a:r>
            <a:endParaRPr sz="36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0" b="1">
                <a:latin typeface="Arial"/>
                <a:ea typeface="Arial"/>
                <a:cs typeface="Arial"/>
                <a:sym typeface="Arial"/>
              </a:rPr>
              <a:t>      EXERCISES</a:t>
            </a:r>
            <a:endParaRPr sz="6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6000" b="1">
                <a:latin typeface="Arial"/>
                <a:ea typeface="Arial"/>
                <a:cs typeface="Arial"/>
                <a:sym typeface="Arial"/>
              </a:rPr>
              <a:t>      43.3 and 43.4</a:t>
            </a:r>
            <a:endParaRPr sz="6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234900" y="405875"/>
            <a:ext cx="8674200" cy="4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AutoNum type="romanUcPeriod"/>
            </a:pPr>
            <a:r>
              <a:rPr lang="en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INFINITIVE</a:t>
            </a:r>
            <a:endParaRPr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An infinitive is the word ‘to’ followed by a verb.</a:t>
            </a:r>
            <a:endParaRPr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 + base verb</a:t>
            </a:r>
            <a:endParaRPr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AutoNum type="arabicPeriod"/>
            </a:pPr>
            <a:r>
              <a:rPr lang="en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 swim</a:t>
            </a:r>
            <a:endParaRPr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AutoNum type="arabicPeriod"/>
            </a:pPr>
            <a:r>
              <a:rPr lang="en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 shop</a:t>
            </a:r>
            <a:endParaRPr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Arial"/>
              <a:buAutoNum type="arabicPeriod"/>
            </a:pPr>
            <a:r>
              <a:rPr lang="en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 eat</a:t>
            </a:r>
            <a:endParaRPr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247750" y="255700"/>
            <a:ext cx="8671500" cy="4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 like swimming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 like shopping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 love eating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>
                <a:latin typeface="Arial"/>
                <a:ea typeface="Arial"/>
                <a:cs typeface="Arial"/>
                <a:sym typeface="Arial"/>
              </a:rPr>
              <a:t>You can never never have Gerunds and Infinitives in the same sentence.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Example 1: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 like to swimming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 like to shopping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 like to eating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406325" y="424175"/>
            <a:ext cx="8215800" cy="4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Gerund is a noun or verb + ing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Example 2: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160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I like to swim.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I like to shop.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I love snowboarding.(noun)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I love bowling.(noun)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389750" y="141767"/>
            <a:ext cx="8414400" cy="4751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The situation is serious. Something must </a:t>
            </a:r>
            <a:r>
              <a:rPr lang="en" sz="3000" b="1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 done</a:t>
            </a: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 before it’s too late.</a:t>
            </a:r>
            <a:endParaRPr sz="3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 A mystery is something that can't </a:t>
            </a:r>
            <a:r>
              <a:rPr lang="en" sz="3000" b="1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 explained</a:t>
            </a:r>
            <a:r>
              <a:rPr lang="en" sz="3000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3000" u="sng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The music was very loud and could </a:t>
            </a:r>
            <a:r>
              <a:rPr lang="en" sz="3000" b="1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 heard</a:t>
            </a: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 from a long way away. </a:t>
            </a:r>
            <a:endParaRPr sz="3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 A new supermarket is going </a:t>
            </a:r>
            <a:r>
              <a:rPr lang="en" sz="3000" b="1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be built</a:t>
            </a: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 next year. </a:t>
            </a:r>
            <a:endParaRPr sz="3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 Please go away. I want </a:t>
            </a:r>
            <a:r>
              <a:rPr lang="en" sz="3000" b="1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be Left</a:t>
            </a:r>
            <a:r>
              <a:rPr lang="en" sz="3000" dirty="0">
                <a:latin typeface="Arial"/>
                <a:ea typeface="Arial"/>
                <a:cs typeface="Arial"/>
                <a:sym typeface="Arial"/>
              </a:rPr>
              <a:t> alone. </a:t>
            </a:r>
            <a:endParaRPr sz="3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body" idx="1"/>
          </p:nvPr>
        </p:nvSpPr>
        <p:spPr>
          <a:xfrm>
            <a:off x="509675" y="315150"/>
            <a:ext cx="8194500" cy="4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Arial"/>
                <a:ea typeface="Arial"/>
                <a:cs typeface="Arial"/>
                <a:sym typeface="Arial"/>
              </a:rPr>
              <a:t>II. Perfect infinitive 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Active (to) have + done/cleaned/seen etc.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Somebody should </a:t>
            </a:r>
            <a:r>
              <a:rPr lang="en" sz="30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have cleaned</a:t>
            </a:r>
            <a:r>
              <a:rPr lang="en" sz="3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the room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Passive (to) have been + done/cleaned/seen etc.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The room should </a:t>
            </a:r>
            <a:r>
              <a:rPr lang="en" sz="30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have been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 cleaned.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539650" y="367750"/>
            <a:ext cx="81246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Examples:</a:t>
            </a:r>
            <a:endParaRPr b="1"/>
          </a:p>
        </p:txBody>
      </p:sp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469700" y="889950"/>
            <a:ext cx="8234700" cy="3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" sz="3000" b="1">
                <a:latin typeface="Arial"/>
                <a:ea typeface="Arial"/>
                <a:cs typeface="Arial"/>
                <a:sym typeface="Arial"/>
              </a:rPr>
              <a:t>I should have received the letter by now. lt might </a:t>
            </a:r>
            <a:r>
              <a:rPr lang="en" sz="3000" b="1" i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have been sent</a:t>
            </a:r>
            <a:r>
              <a:rPr lang="en" sz="3000" b="1">
                <a:latin typeface="Arial"/>
                <a:ea typeface="Arial"/>
                <a:cs typeface="Arial"/>
                <a:sym typeface="Arial"/>
              </a:rPr>
              <a:t> to the wrong address. 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" sz="3000" b="1">
                <a:latin typeface="Arial"/>
                <a:ea typeface="Arial"/>
                <a:cs typeface="Arial"/>
                <a:sym typeface="Arial"/>
              </a:rPr>
              <a:t> If you had locked the car, it wouldn't</a:t>
            </a:r>
            <a:r>
              <a:rPr lang="en" sz="3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00" b="1" i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have been stolen.</a:t>
            </a:r>
            <a:r>
              <a:rPr lang="en" sz="3000" b="1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 b="1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" sz="3000" b="1">
                <a:latin typeface="Arial"/>
                <a:ea typeface="Arial"/>
                <a:cs typeface="Arial"/>
                <a:sym typeface="Arial"/>
              </a:rPr>
              <a:t>There were some problems at first, but they seem to </a:t>
            </a:r>
            <a:r>
              <a:rPr lang="en" sz="3000" b="1" i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have been solved</a:t>
            </a:r>
            <a:r>
              <a:rPr lang="en" sz="30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3000" b="1" u="sng">
                <a:latin typeface="Arial"/>
                <a:ea typeface="Arial"/>
                <a:cs typeface="Arial"/>
                <a:sym typeface="Arial"/>
              </a:rPr>
              <a:t> </a:t>
            </a:r>
            <a:endParaRPr sz="3000" b="1" u="sng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458525" y="326950"/>
            <a:ext cx="8293500" cy="43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III. </a:t>
            </a:r>
            <a:r>
              <a:rPr lang="en" b="1">
                <a:latin typeface="Arial"/>
                <a:ea typeface="Arial"/>
                <a:cs typeface="Arial"/>
                <a:sym typeface="Arial"/>
              </a:rPr>
              <a:t>Present perfect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Active have/has + done etc.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room looks nice. Somebody </a:t>
            </a:r>
            <a:r>
              <a:rPr lang="en" i="1" u="sng">
                <a:latin typeface="Arial"/>
                <a:ea typeface="Arial"/>
                <a:cs typeface="Arial"/>
                <a:sym typeface="Arial"/>
              </a:rPr>
              <a:t>has cleaned</a:t>
            </a:r>
            <a:r>
              <a:rPr lang="en" u="sng">
                <a:latin typeface="Arial"/>
                <a:ea typeface="Arial"/>
                <a:cs typeface="Arial"/>
                <a:sym typeface="Arial"/>
              </a:rPr>
              <a:t> it.</a:t>
            </a:r>
            <a:endParaRPr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Passive have/has been + done etc.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room looks nice. lt </a:t>
            </a:r>
            <a:r>
              <a:rPr lang="en" i="1" u="sng">
                <a:latin typeface="Arial"/>
                <a:ea typeface="Arial"/>
                <a:cs typeface="Arial"/>
                <a:sym typeface="Arial"/>
              </a:rPr>
              <a:t>has been</a:t>
            </a:r>
            <a:r>
              <a:rPr lang="en" u="sng">
                <a:latin typeface="Arial"/>
                <a:ea typeface="Arial"/>
                <a:cs typeface="Arial"/>
                <a:sym typeface="Arial"/>
              </a:rPr>
              <a:t> cleaned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819150" y="624775"/>
            <a:ext cx="7505700" cy="3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 b="1"/>
              <a:t> Have you heard? The trip </a:t>
            </a:r>
            <a:r>
              <a:rPr lang="en" sz="3000" b="1" u="sng">
                <a:solidFill>
                  <a:srgbClr val="FF0000"/>
                </a:solidFill>
              </a:rPr>
              <a:t>h</a:t>
            </a:r>
            <a:r>
              <a:rPr lang="en" sz="3000" b="1" i="1" u="sng">
                <a:solidFill>
                  <a:srgbClr val="FF0000"/>
                </a:solidFill>
              </a:rPr>
              <a:t>as been cancelled. </a:t>
            </a:r>
            <a:endParaRPr sz="3000" b="1" i="1" u="sng">
              <a:solidFill>
                <a:srgbClr val="FF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 b="1"/>
              <a:t> </a:t>
            </a:r>
            <a:r>
              <a:rPr lang="en" sz="3000" b="1" i="1" u="sng">
                <a:solidFill>
                  <a:srgbClr val="FF0000"/>
                </a:solidFill>
              </a:rPr>
              <a:t>Have</a:t>
            </a:r>
            <a:r>
              <a:rPr lang="en" sz="3000" b="1">
                <a:solidFill>
                  <a:srgbClr val="FF0000"/>
                </a:solidFill>
              </a:rPr>
              <a:t> </a:t>
            </a:r>
            <a:r>
              <a:rPr lang="en" sz="3000" b="1"/>
              <a:t>you ever</a:t>
            </a:r>
            <a:r>
              <a:rPr lang="en" sz="3000" b="1" u="sng"/>
              <a:t> </a:t>
            </a:r>
            <a:r>
              <a:rPr lang="en" sz="3000" b="1" i="1" u="sng">
                <a:solidFill>
                  <a:srgbClr val="FF0000"/>
                </a:solidFill>
              </a:rPr>
              <a:t>been</a:t>
            </a:r>
            <a:r>
              <a:rPr lang="en" sz="3000" b="1" u="sng">
                <a:solidFill>
                  <a:srgbClr val="FF0000"/>
                </a:solidFill>
              </a:rPr>
              <a:t> </a:t>
            </a:r>
            <a:r>
              <a:rPr lang="en" sz="3000" b="1" i="1" u="sng">
                <a:solidFill>
                  <a:srgbClr val="FF0000"/>
                </a:solidFill>
              </a:rPr>
              <a:t>bitten</a:t>
            </a:r>
            <a:r>
              <a:rPr lang="en" sz="3000" b="1"/>
              <a:t> by a dog?</a:t>
            </a:r>
            <a:endParaRPr sz="3000"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 b="1"/>
              <a:t>Are you going to the party?' 'No,</a:t>
            </a:r>
            <a:r>
              <a:rPr lang="en" sz="3000" b="1" u="sng"/>
              <a:t> </a:t>
            </a:r>
            <a:r>
              <a:rPr lang="en" sz="3000" b="1" i="1" u="sng">
                <a:solidFill>
                  <a:srgbClr val="FF0000"/>
                </a:solidFill>
              </a:rPr>
              <a:t>I haven't</a:t>
            </a:r>
            <a:r>
              <a:rPr lang="en" sz="3000" b="1" u="sng">
                <a:solidFill>
                  <a:srgbClr val="FF0000"/>
                </a:solidFill>
              </a:rPr>
              <a:t> </a:t>
            </a:r>
            <a:r>
              <a:rPr lang="en" sz="3000" b="1" i="1" u="sng">
                <a:solidFill>
                  <a:srgbClr val="FF0000"/>
                </a:solidFill>
              </a:rPr>
              <a:t>been invited.' </a:t>
            </a:r>
            <a:endParaRPr sz="3000" b="1" i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On-screen Show (16:9)</PresentationFormat>
  <Paragraphs>77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Nunito</vt:lpstr>
      <vt:lpstr>Arial</vt:lpstr>
      <vt:lpstr>Shift</vt:lpstr>
      <vt:lpstr>Passive 2</vt:lpstr>
      <vt:lpstr> INFINITIVE  An infinitive is the word ‘to’ followed by a verb. Example: To + base verb To swim To shop To eat  </vt:lpstr>
      <vt:lpstr>PowerPoint Presentation</vt:lpstr>
      <vt:lpstr>PowerPoint Presentation</vt:lpstr>
      <vt:lpstr>PowerPoint Presentation</vt:lpstr>
      <vt:lpstr>PowerPoint Presentation</vt:lpstr>
      <vt:lpstr>Examples:</vt:lpstr>
      <vt:lpstr>III. Present perfect  Active have/has + done etc.  The room looks nice. Somebody has cleaned it.   Passive have/has been + done etc.  The room looks nice. lt has been cleaned.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Passive 2</dc:title>
  <cp:lastModifiedBy>KIT's PC</cp:lastModifiedBy>
  <cp:revision>1</cp:revision>
  <dcterms:modified xsi:type="dcterms:W3CDTF">2019-02-03T02:40:04Z</dcterms:modified>
</cp:coreProperties>
</file>