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layfair Display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layfairDisplay-regular.fntdata"/><Relationship Id="rId16" Type="http://schemas.openxmlformats.org/officeDocument/2006/relationships/slide" Target="slides/slide12.xml"/><Relationship Id="rId19" Type="http://schemas.openxmlformats.org/officeDocument/2006/relationships/font" Target="fonts/PlayfairDisplay-italic.fntdata"/><Relationship Id="rId18" Type="http://schemas.openxmlformats.org/officeDocument/2006/relationships/font" Target="fonts/PlayfairDis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dfb7dc3e4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dfb7dc3e4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dfb7dc3e4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dfb7dc3e4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dfb7dc3e4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dfb7dc3e4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dfb7dc3e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dfb7dc3e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dfb7dc3e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dfb7dc3e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dfb7dc3e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dfb7dc3e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dfb7dc3e4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dfb7dc3e4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dfb7dc3e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dfb7dc3e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dfb7dc3e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dfb7dc3e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fb7dc3e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fb7dc3e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dfb7dc3e4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dfb7dc3e4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UNIT 44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PASSIVE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11700" y="145000"/>
            <a:ext cx="8520600" cy="49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We use </a:t>
            </a:r>
            <a:r>
              <a:rPr b="1" lang="en" sz="24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get only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 when things happen. 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You </a:t>
            </a:r>
            <a:r>
              <a:rPr b="1" lang="en" sz="24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cannot use get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 in these sentences: 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Jessica is Liked by everybody. 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2400">
                <a:latin typeface="Arial"/>
                <a:ea typeface="Arial"/>
                <a:cs typeface="Arial"/>
                <a:sym typeface="Arial"/>
              </a:rPr>
              <a:t>(not gets liked - this is not a 'happening') </a:t>
            </a:r>
            <a:endParaRPr b="1" i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Peter was a mystery man. Very little was known about him.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" sz="2400">
                <a:latin typeface="Arial"/>
                <a:ea typeface="Arial"/>
                <a:cs typeface="Arial"/>
                <a:sym typeface="Arial"/>
              </a:rPr>
              <a:t>(not got known)</a:t>
            </a:r>
            <a:endParaRPr b="1" i="1"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idx="1" type="body"/>
          </p:nvPr>
        </p:nvSpPr>
        <p:spPr>
          <a:xfrm>
            <a:off x="68575" y="90300"/>
            <a:ext cx="8983800" cy="49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400"/>
              <a:t>We use </a:t>
            </a:r>
            <a:r>
              <a:rPr b="1" lang="en" sz="2400">
                <a:solidFill>
                  <a:srgbClr val="FF0000"/>
                </a:solidFill>
              </a:rPr>
              <a:t>get </a:t>
            </a:r>
            <a:r>
              <a:rPr b="1" lang="en" sz="2400"/>
              <a:t>mainly in informal spoken English. 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400"/>
              <a:t>You can use </a:t>
            </a:r>
            <a:r>
              <a:rPr b="1" lang="en" sz="2400">
                <a:solidFill>
                  <a:srgbClr val="FF0000"/>
                </a:solidFill>
              </a:rPr>
              <a:t>be</a:t>
            </a:r>
            <a:r>
              <a:rPr b="1" lang="en" sz="2400"/>
              <a:t> in all situations. 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We also use get in the following expressions (which are not passive in meaning): 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get married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get divorced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get dressed (= put on your clothes) 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get Lost (= not know where you are)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400"/>
              <a:t>get changed (=change your clothes) 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>
            <p:ph idx="1" type="body"/>
          </p:nvPr>
        </p:nvSpPr>
        <p:spPr>
          <a:xfrm>
            <a:off x="186150" y="145000"/>
            <a:ext cx="8856600" cy="48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6000"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" sz="6000">
                <a:latin typeface="Arial"/>
                <a:ea typeface="Arial"/>
                <a:cs typeface="Arial"/>
                <a:sym typeface="Arial"/>
              </a:rPr>
              <a:t>Exercises </a:t>
            </a:r>
            <a:endParaRPr sz="6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6000">
                <a:latin typeface="Arial"/>
                <a:ea typeface="Arial"/>
                <a:cs typeface="Arial"/>
                <a:sym typeface="Arial"/>
              </a:rPr>
              <a:t>      44.1 and 44.2</a:t>
            </a:r>
            <a:endParaRPr sz="6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78375" y="163800"/>
            <a:ext cx="8964300" cy="48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Arial"/>
              <a:buAutoNum type="alphaUcPeriod"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I was offered ... I we were given ... etc. 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Some verbs can have two objects. 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For example, give: 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Somebody gave </a:t>
            </a:r>
            <a:r>
              <a:rPr b="1" lang="en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police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400" u="sng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the information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.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 (=somebody gave the information to the police) 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Object 1- the police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Object 2- the information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57700" y="199275"/>
            <a:ext cx="8603400" cy="48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So it is possible to make two passive sentences: 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The police were given the information.      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                        or 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The information was given to the police. 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09450" y="0"/>
            <a:ext cx="9034500" cy="50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Other verbs which can have two objects are: 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ask -offer -pay -show -teach -tell 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2400">
                <a:latin typeface="Arial"/>
                <a:ea typeface="Arial"/>
                <a:cs typeface="Arial"/>
                <a:sym typeface="Arial"/>
              </a:rPr>
              <a:t>When we use these verbs in the passive, most often we begin with the person: </a:t>
            </a:r>
            <a:endParaRPr b="1" i="1"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I've been offered the job, but I don't think I'll accept it. 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(=they have offered me the job) 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2.  You will be given plenty of time to decide. 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         (=we will give you plenty of time) 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68575" y="115600"/>
            <a:ext cx="8964300" cy="50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3.  I didn't see the original document but I was shown a copy. 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         (=somebody showed me.) 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4.Tim has an easy job - he's paid a lot of money to do very little.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        (=they pay him a lot) 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82850" y="189325"/>
            <a:ext cx="8872200" cy="48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B. I don't Like being ... 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The passive of doing/seeing. 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is being done /being seen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 Compare: 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Active: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 I don't like people telling me what to do. 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Passive: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 I don't like being told what to do. 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298500" y="77700"/>
            <a:ext cx="8752800" cy="50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endParaRPr b="1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I remember being taken to the zoo when I was a child.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 (=I remember somebody taking me to the zoo) 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 2. Steve hates being kept waiting. 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(=he hates people keeping him waiting) 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 3. We managed to climb over the wall without being seen.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/>
              <a:t> (=without anybody seeing us) </a:t>
            </a:r>
            <a:endParaRPr b="1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137150" y="96000"/>
            <a:ext cx="8925300" cy="49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C. </a:t>
            </a:r>
            <a:r>
              <a:rPr b="1" lang="en" sz="3000">
                <a:latin typeface="Arial"/>
                <a:ea typeface="Arial"/>
                <a:cs typeface="Arial"/>
                <a:sym typeface="Arial"/>
              </a:rPr>
              <a:t>I was born ...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We say 'I was born ... ' (not I am born): 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 I was born in Chicago. }                                              Past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Where were you born? (not Where are you born?)   Past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         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 How many babies are born every day?                     Present                         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0" y="96000"/>
            <a:ext cx="9144000" cy="49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D. </a:t>
            </a:r>
            <a:r>
              <a:rPr b="1" lang="en" sz="3000">
                <a:latin typeface="Arial"/>
                <a:ea typeface="Arial"/>
                <a:cs typeface="Arial"/>
                <a:sym typeface="Arial"/>
              </a:rPr>
              <a:t>Get </a:t>
            </a:r>
            <a:endParaRPr b="1" sz="3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You can use </a:t>
            </a:r>
            <a:r>
              <a:rPr b="1" lang="en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 instead of </a:t>
            </a:r>
            <a:r>
              <a:rPr b="1" lang="en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 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in the passive: 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 There was a fight at the party, but nobody </a:t>
            </a:r>
            <a:r>
              <a:rPr b="1" lang="en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got hurt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. 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    (= nobody </a:t>
            </a:r>
            <a:r>
              <a:rPr b="1" lang="en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was hurt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) 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 I don’t </a:t>
            </a:r>
            <a:r>
              <a:rPr b="1" lang="en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get invited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 to many parties. 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(= </a:t>
            </a:r>
            <a:r>
              <a:rPr b="1" lang="en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I'm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 not invited) 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 I'm surprised Liz </a:t>
            </a:r>
            <a:r>
              <a:rPr b="1" lang="en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didn't get offered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 the job.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 (= Liz </a:t>
            </a:r>
            <a:r>
              <a:rPr b="1" lang="en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wasn't offered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 the job) 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