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4D5726-23F4-43C0-BAAE-E69B7C315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887" y="239696"/>
            <a:ext cx="10238047" cy="6161103"/>
          </a:xfrm>
        </p:spPr>
        <p:txBody>
          <a:bodyPr>
            <a:normAutofit/>
          </a:bodyPr>
          <a:lstStyle/>
          <a:p>
            <a:r>
              <a:rPr lang="en-US" sz="6000" dirty="0"/>
              <a:t>Unit 45</a:t>
            </a:r>
          </a:p>
          <a:p>
            <a:endParaRPr lang="en-US" sz="6000" dirty="0"/>
          </a:p>
          <a:p>
            <a:r>
              <a:rPr lang="en-US" sz="6000" dirty="0"/>
              <a:t>It is said……………..</a:t>
            </a:r>
          </a:p>
          <a:p>
            <a:r>
              <a:rPr lang="en-US" sz="6000" dirty="0"/>
              <a:t>He is said to…….</a:t>
            </a:r>
          </a:p>
          <a:p>
            <a:r>
              <a:rPr lang="en-US" sz="6000" dirty="0"/>
              <a:t>He is supposed to……….</a:t>
            </a:r>
          </a:p>
        </p:txBody>
      </p:sp>
    </p:spTree>
    <p:extLst>
      <p:ext uri="{BB962C8B-B14F-4D97-AF65-F5344CB8AC3E}">
        <p14:creationId xmlns:p14="http://schemas.microsoft.com/office/powerpoint/2010/main" val="94666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3A6F-0CFD-4674-997E-22F8D5E2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635" y="257452"/>
            <a:ext cx="9808977" cy="565377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We use have something done to say that we arrange for somebody else to do something for us. Compare:</a:t>
            </a:r>
          </a:p>
          <a:p>
            <a:endParaRPr lang="en-US" sz="2800" b="1" dirty="0"/>
          </a:p>
          <a:p>
            <a:r>
              <a:rPr lang="en-US" sz="3200" dirty="0"/>
              <a:t>  </a:t>
            </a:r>
            <a:r>
              <a:rPr lang="en-US" sz="2800" dirty="0"/>
              <a:t>Lisa repaired the roof. </a:t>
            </a:r>
          </a:p>
          <a:p>
            <a:pPr marL="0" indent="0">
              <a:buNone/>
            </a:pPr>
            <a:r>
              <a:rPr lang="en-US" sz="2800" dirty="0"/>
              <a:t>     (=she repaired it herself) </a:t>
            </a:r>
          </a:p>
          <a:p>
            <a:r>
              <a:rPr lang="en-US" sz="2800" dirty="0"/>
              <a:t>Lisa had the roof repaired. </a:t>
            </a:r>
          </a:p>
          <a:p>
            <a:pPr marL="0" indent="0">
              <a:buNone/>
            </a:pPr>
            <a:r>
              <a:rPr lang="en-US" sz="2800" dirty="0"/>
              <a:t>     (=she arranged for somebody else to repair it) </a:t>
            </a:r>
          </a:p>
          <a:p>
            <a:r>
              <a:rPr lang="en-US" sz="2800" dirty="0"/>
              <a:t>Did you make those curtains yourself?’</a:t>
            </a:r>
          </a:p>
          <a:p>
            <a:pPr marL="0" indent="0">
              <a:buNone/>
            </a:pPr>
            <a:r>
              <a:rPr lang="en-US" sz="2800" dirty="0"/>
              <a:t>     'Yes, I enjoy making things.</a:t>
            </a:r>
          </a:p>
          <a:p>
            <a:r>
              <a:rPr lang="en-US" sz="2800" dirty="0"/>
              <a:t>' 'Did you have those curtains made?’ </a:t>
            </a:r>
          </a:p>
          <a:p>
            <a:pPr marL="0" indent="0">
              <a:buNone/>
            </a:pPr>
            <a:r>
              <a:rPr lang="en-US" sz="2800" dirty="0"/>
              <a:t>      'No, I made them myself.'</a:t>
            </a:r>
          </a:p>
        </p:txBody>
      </p:sp>
    </p:spTree>
    <p:extLst>
      <p:ext uri="{BB962C8B-B14F-4D97-AF65-F5344CB8AC3E}">
        <p14:creationId xmlns:p14="http://schemas.microsoft.com/office/powerpoint/2010/main" val="15607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1029-95AD-4812-99F4-52F9E4F9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90617"/>
            <a:ext cx="8915400" cy="55206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 careful with word order. The past participle (repaired/cut etc.) is after the object: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object                                            past participle </a:t>
            </a:r>
          </a:p>
          <a:p>
            <a:pPr>
              <a:buAutoNum type="arabicPeriod"/>
            </a:pPr>
            <a:r>
              <a:rPr lang="en-US" sz="2400" b="1" dirty="0"/>
              <a:t>Lisa had                 the roof                           repaired yesterday.</a:t>
            </a:r>
          </a:p>
          <a:p>
            <a:pPr>
              <a:buAutoNum type="arabicPeriod"/>
            </a:pPr>
            <a:endParaRPr lang="en-US" sz="2400" b="1" dirty="0"/>
          </a:p>
          <a:p>
            <a:pPr>
              <a:buAutoNum type="arabicPeriod"/>
            </a:pPr>
            <a:r>
              <a:rPr lang="en-US" sz="2400" b="1" dirty="0"/>
              <a:t>Where did you have        your hair                             cut?</a:t>
            </a:r>
          </a:p>
          <a:p>
            <a:pPr>
              <a:buFont typeface="Wingdings 3" charset="2"/>
              <a:buAutoNum type="arabicPeriod"/>
            </a:pPr>
            <a:r>
              <a:rPr lang="en-US" sz="2400" b="1" dirty="0"/>
              <a:t>Your hair looks nice. Have you had        it                  cut?</a:t>
            </a:r>
          </a:p>
          <a:p>
            <a:pPr>
              <a:buFont typeface="Wingdings 3" charset="2"/>
              <a:buAutoNum type="arabicPeriod"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4. Our neighbor has just had a garage built. </a:t>
            </a:r>
          </a:p>
          <a:p>
            <a:pPr marL="0" indent="0">
              <a:buNone/>
            </a:pPr>
            <a:r>
              <a:rPr lang="en-US" sz="2400" b="1" dirty="0"/>
              <a:t>5. We are having the house painted this week. </a:t>
            </a:r>
          </a:p>
          <a:p>
            <a:pPr marL="0" indent="0">
              <a:buNone/>
            </a:pPr>
            <a:r>
              <a:rPr lang="en-US" sz="2400" b="1" dirty="0"/>
              <a:t>6. How often do you have your car serviced? </a:t>
            </a:r>
          </a:p>
          <a:p>
            <a:pPr marL="0" indent="0">
              <a:buNone/>
            </a:pPr>
            <a:r>
              <a:rPr lang="en-US" sz="2400" b="1" dirty="0"/>
              <a:t>7. I think you should have that coat cleaned. </a:t>
            </a:r>
          </a:p>
          <a:p>
            <a:pPr marL="0" indent="0">
              <a:buNone/>
            </a:pPr>
            <a:r>
              <a:rPr lang="en-US" sz="2400" b="1" dirty="0"/>
              <a:t>8.I don't like having my picture taken. </a:t>
            </a:r>
          </a:p>
        </p:txBody>
      </p:sp>
    </p:spTree>
    <p:extLst>
      <p:ext uri="{BB962C8B-B14F-4D97-AF65-F5344CB8AC3E}">
        <p14:creationId xmlns:p14="http://schemas.microsoft.com/office/powerpoint/2010/main" val="237615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59A7-53F2-44B6-85B5-46E09DDC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               Had                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325E-E6F2-442A-A9B8-3239F43B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802" y="145002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Affirmative:</a:t>
            </a:r>
          </a:p>
          <a:p>
            <a:pPr marL="0" indent="0">
              <a:buNone/>
            </a:pPr>
            <a:r>
              <a:rPr lang="en-US" sz="2400" b="1" dirty="0"/>
              <a:t>I/You/We/ They                                            He/She/ It</a:t>
            </a:r>
          </a:p>
          <a:p>
            <a:pPr marL="0" indent="0">
              <a:buNone/>
            </a:pPr>
            <a:r>
              <a:rPr lang="en-US" sz="2400" b="1" dirty="0"/>
              <a:t>Present    Have                                                    Has </a:t>
            </a:r>
          </a:p>
          <a:p>
            <a:pPr marL="0" indent="0">
              <a:buNone/>
            </a:pPr>
            <a:r>
              <a:rPr lang="en-US" sz="2400" b="1" dirty="0"/>
              <a:t>Past          Had                                                      Had</a:t>
            </a:r>
          </a:p>
          <a:p>
            <a:pPr marL="0" indent="0">
              <a:buNone/>
            </a:pPr>
            <a:r>
              <a:rPr lang="en-US" sz="2400" b="1" dirty="0"/>
              <a:t>Negative:</a:t>
            </a:r>
          </a:p>
          <a:p>
            <a:pPr marL="0" indent="0">
              <a:buNone/>
            </a:pPr>
            <a:r>
              <a:rPr lang="en-US" sz="2400" b="1" dirty="0"/>
              <a:t>Present   don’t have                                      doesn’t have</a:t>
            </a:r>
          </a:p>
          <a:p>
            <a:pPr marL="0" indent="0">
              <a:buNone/>
            </a:pPr>
            <a:r>
              <a:rPr lang="en-US" sz="2400" b="1" dirty="0"/>
              <a:t>Past         didn’t have                                      didn’t have</a:t>
            </a:r>
          </a:p>
        </p:txBody>
      </p:sp>
    </p:spTree>
    <p:extLst>
      <p:ext uri="{BB962C8B-B14F-4D97-AF65-F5344CB8AC3E}">
        <p14:creationId xmlns:p14="http://schemas.microsoft.com/office/powerpoint/2010/main" val="381908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F8CD-F0EE-4371-B657-9FBF7BAD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9" y="479393"/>
            <a:ext cx="10528917" cy="6161103"/>
          </a:xfrm>
        </p:spPr>
        <p:txBody>
          <a:bodyPr>
            <a:normAutofit/>
          </a:bodyPr>
          <a:lstStyle/>
          <a:p>
            <a:r>
              <a:rPr lang="en-US" b="1" dirty="0"/>
              <a:t>Have shows ownership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1. Where did you have your hair cut</a:t>
            </a:r>
          </a:p>
          <a:p>
            <a:r>
              <a:rPr lang="en-US" b="1" dirty="0"/>
              <a:t>Had</a:t>
            </a:r>
          </a:p>
          <a:p>
            <a:pPr marL="0" indent="0">
              <a:buNone/>
            </a:pPr>
            <a:r>
              <a:rPr lang="en-US" b="1" dirty="0"/>
              <a:t>Past tense of have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</a:p>
          <a:p>
            <a:pPr marL="0" indent="0">
              <a:buNone/>
            </a:pPr>
            <a:r>
              <a:rPr lang="en-US" b="1" dirty="0"/>
              <a:t>1. He had a new car and a boat“</a:t>
            </a:r>
          </a:p>
          <a:p>
            <a:pPr marL="0" indent="0">
              <a:buNone/>
            </a:pPr>
            <a:r>
              <a:rPr lang="en-US" b="1" dirty="0"/>
              <a:t>2. Your hair looks nice. Have you had it cut? </a:t>
            </a:r>
          </a:p>
          <a:p>
            <a:r>
              <a:rPr lang="en-US" b="1" dirty="0"/>
              <a:t>Has</a:t>
            </a:r>
          </a:p>
          <a:p>
            <a:pPr marL="0" indent="0">
              <a:buNone/>
            </a:pPr>
            <a:r>
              <a:rPr lang="en-US" b="1" dirty="0"/>
              <a:t>posses, own, hold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</a:p>
          <a:p>
            <a:pPr>
              <a:buAutoNum type="arabicPeriod"/>
            </a:pPr>
            <a:r>
              <a:rPr lang="en-US" b="1" dirty="0"/>
              <a:t>She has a pet cat</a:t>
            </a:r>
          </a:p>
          <a:p>
            <a:pPr>
              <a:buAutoNum type="arabicPeriod"/>
            </a:pPr>
            <a:r>
              <a:rPr lang="en-US" b="1" dirty="0"/>
              <a:t>She has a car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8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E92C-2158-43FD-AC18-E01175EB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4" y="408372"/>
            <a:ext cx="9729078" cy="5485094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'You' and 'I' use </a:t>
            </a:r>
            <a:r>
              <a:rPr lang="en-US" sz="3600" b="1" dirty="0"/>
              <a:t>have</a:t>
            </a:r>
            <a:r>
              <a:rPr lang="en-US" sz="3600" dirty="0"/>
              <a:t>. </a:t>
            </a:r>
          </a:p>
          <a:p>
            <a:pPr marL="0" indent="0">
              <a:buNone/>
            </a:pPr>
            <a:r>
              <a:rPr lang="en-US" sz="3600" dirty="0"/>
              <a:t>"You </a:t>
            </a:r>
            <a:r>
              <a:rPr lang="en-US" sz="3600" b="1" dirty="0"/>
              <a:t>have</a:t>
            </a:r>
            <a:r>
              <a:rPr lang="en-US" sz="3600" dirty="0"/>
              <a:t> a nice apartment." ...</a:t>
            </a:r>
          </a:p>
          <a:p>
            <a:pPr marL="0" indent="0">
              <a:buNone/>
            </a:pPr>
            <a:r>
              <a:rPr lang="en-US" sz="3600" dirty="0"/>
              <a:t>Plural nouns use </a:t>
            </a:r>
            <a:r>
              <a:rPr lang="en-US" sz="3600" b="1" dirty="0"/>
              <a:t>have</a:t>
            </a:r>
            <a:r>
              <a:rPr lang="en-US" sz="3600" dirty="0"/>
              <a:t>. </a:t>
            </a:r>
          </a:p>
          <a:p>
            <a:pPr marL="0" indent="0">
              <a:buNone/>
            </a:pPr>
            <a:r>
              <a:rPr lang="en-US" sz="3600" dirty="0"/>
              <a:t>"Dogs </a:t>
            </a:r>
            <a:r>
              <a:rPr lang="en-US" sz="3600" b="1" dirty="0"/>
              <a:t>have</a:t>
            </a:r>
            <a:r>
              <a:rPr lang="en-US" sz="3600" dirty="0"/>
              <a:t> better personalities than cats." ...</a:t>
            </a:r>
          </a:p>
          <a:p>
            <a:pPr marL="0" indent="0">
              <a:buNone/>
            </a:pPr>
            <a:r>
              <a:rPr lang="en-US" sz="3600" dirty="0"/>
              <a:t>Singular nouns and uncountable nouns use </a:t>
            </a:r>
            <a:r>
              <a:rPr lang="en-US" sz="3600" b="1" dirty="0"/>
              <a:t>has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3116-5B86-418F-8530-A82E31E7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6" y="825623"/>
            <a:ext cx="10573557" cy="5450890"/>
          </a:xfrm>
        </p:spPr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b="1" dirty="0"/>
              <a:t>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6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57218E-7B13-4489-B98A-710A4618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727969"/>
            <a:ext cx="8915399" cy="5175693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Study this example situation: </a:t>
            </a:r>
          </a:p>
          <a:p>
            <a:r>
              <a:rPr lang="en-US" sz="4000" b="1" dirty="0"/>
              <a:t>George is very old. Nobody knows exactly how old he is, but: </a:t>
            </a:r>
          </a:p>
          <a:p>
            <a:r>
              <a:rPr lang="en-US" sz="4000" b="1" dirty="0" err="1"/>
              <a:t>lt</a:t>
            </a:r>
            <a:r>
              <a:rPr lang="en-US" sz="4000" b="1" dirty="0"/>
              <a:t> is said that he is 108 years old. </a:t>
            </a:r>
          </a:p>
          <a:p>
            <a:r>
              <a:rPr lang="en-US" sz="4000" b="1" dirty="0"/>
              <a:t>or He is said to be 108 years old. </a:t>
            </a:r>
          </a:p>
          <a:p>
            <a:r>
              <a:rPr lang="en-US" sz="4000" b="1" dirty="0"/>
              <a:t>Both these sentences mean: 'People say that he is 108 years old.'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A1E-8DA9-459F-95DE-A296B3F1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two structures: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867D-5F44-4CD2-9BA3-7265AB43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9" y="1322773"/>
            <a:ext cx="10413507" cy="5149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1</a:t>
            </a:r>
            <a:r>
              <a:rPr lang="en-US" sz="3200" b="1" dirty="0"/>
              <a:t>. Cathy loves running. </a:t>
            </a:r>
            <a:r>
              <a:rPr lang="en-US" sz="3200" b="1" dirty="0" err="1"/>
              <a:t>lt</a:t>
            </a:r>
            <a:r>
              <a:rPr lang="en-US" sz="3200" b="1" dirty="0"/>
              <a:t> is said that she runs ten miles a day</a:t>
            </a:r>
          </a:p>
          <a:p>
            <a:r>
              <a:rPr lang="en-US" sz="3200" b="1" dirty="0"/>
              <a:t>or She is said to run ten miles a day. </a:t>
            </a:r>
          </a:p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2. The police are looking for a missing boy. </a:t>
            </a:r>
            <a:r>
              <a:rPr lang="en-US" sz="3200" b="1" dirty="0" err="1"/>
              <a:t>lt</a:t>
            </a:r>
            <a:r>
              <a:rPr lang="en-US" sz="3200" b="1" dirty="0"/>
              <a:t> is believed that the boy is wearing a white sweater and blue jeans.</a:t>
            </a:r>
          </a:p>
          <a:p>
            <a:r>
              <a:rPr lang="en-US" sz="3200" b="1" dirty="0"/>
              <a:t>or The boy is believed to be wearing a white sweater and blue jeans.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43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31F6-77C7-4166-BE5F-C96DED29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289" y="328474"/>
            <a:ext cx="10067278" cy="5912528"/>
          </a:xfrm>
        </p:spPr>
        <p:txBody>
          <a:bodyPr/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3</a:t>
            </a:r>
            <a:r>
              <a:rPr lang="en-US" sz="3200" b="1" dirty="0"/>
              <a:t>.  The strike started three weeks ago. </a:t>
            </a:r>
            <a:r>
              <a:rPr lang="en-US" sz="3200" b="1" dirty="0" err="1"/>
              <a:t>lt</a:t>
            </a:r>
            <a:r>
              <a:rPr lang="en-US" sz="3200" b="1" dirty="0"/>
              <a:t> is expected that the strike will end soon.</a:t>
            </a:r>
          </a:p>
          <a:p>
            <a:r>
              <a:rPr lang="en-US" sz="3200" b="1" dirty="0"/>
              <a:t>or The strike is expected to end soon.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/>
              <a:t>4. A friend of mine has been arrested. </a:t>
            </a:r>
            <a:r>
              <a:rPr lang="en-US" sz="3200" b="1" dirty="0" err="1"/>
              <a:t>lt</a:t>
            </a:r>
            <a:r>
              <a:rPr lang="en-US" sz="3200" b="1" dirty="0"/>
              <a:t> is alleged that he hit a policeman.</a:t>
            </a:r>
          </a:p>
          <a:p>
            <a:r>
              <a:rPr lang="en-US" sz="3200" b="1" dirty="0"/>
              <a:t>or He is </a:t>
            </a:r>
            <a:r>
              <a:rPr lang="en-US" sz="3200" b="1" dirty="0" err="1"/>
              <a:t>aLLeged</a:t>
            </a:r>
            <a:r>
              <a:rPr lang="en-US" sz="3200" b="1" dirty="0"/>
              <a:t> to have hit a policeman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72B7-D4F1-41AF-8A77-2CF9583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(Be) supposed to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DD21-4127-4E2B-A264-D46EDE5E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71" y="1606858"/>
            <a:ext cx="10466773" cy="5015884"/>
          </a:xfrm>
        </p:spPr>
        <p:txBody>
          <a:bodyPr>
            <a:normAutofit/>
          </a:bodyPr>
          <a:lstStyle/>
          <a:p>
            <a:r>
              <a:rPr lang="en-US" sz="4000" b="1" dirty="0"/>
              <a:t>Sometimes (it is) supposed to ... </a:t>
            </a:r>
          </a:p>
          <a:p>
            <a:pPr marL="0" indent="0">
              <a:buNone/>
            </a:pPr>
            <a:r>
              <a:rPr lang="en-US" sz="4000" b="1" dirty="0"/>
              <a:t>    = (it is) said to ... : </a:t>
            </a:r>
          </a:p>
          <a:p>
            <a:pPr marL="0" indent="0">
              <a:buNone/>
            </a:pPr>
            <a:r>
              <a:rPr lang="en-US" sz="4000" b="1" dirty="0"/>
              <a:t>  I want to see that film. </a:t>
            </a:r>
            <a:r>
              <a:rPr lang="en-US" sz="4000" b="1" dirty="0" err="1"/>
              <a:t>lt's</a:t>
            </a:r>
            <a:r>
              <a:rPr lang="en-US" sz="4000" b="1" dirty="0"/>
              <a:t> supposed to be good. </a:t>
            </a:r>
          </a:p>
          <a:p>
            <a:pPr marL="0" indent="0">
              <a:buNone/>
            </a:pPr>
            <a:r>
              <a:rPr lang="en-US" sz="4000" b="1" dirty="0"/>
              <a:t>(=it is said to be good) </a:t>
            </a:r>
          </a:p>
        </p:txBody>
      </p:sp>
    </p:spTree>
    <p:extLst>
      <p:ext uri="{BB962C8B-B14F-4D97-AF65-F5344CB8AC3E}">
        <p14:creationId xmlns:p14="http://schemas.microsoft.com/office/powerpoint/2010/main" val="246822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077D-8BA3-4325-88BE-4378468C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70517"/>
            <a:ext cx="8915400" cy="5440705"/>
          </a:xfrm>
        </p:spPr>
        <p:txBody>
          <a:bodyPr/>
          <a:lstStyle/>
          <a:p>
            <a:r>
              <a:rPr lang="en-US" sz="2400" b="1" dirty="0"/>
              <a:t>But sometimes supposed to has a different meaning. We use </a:t>
            </a:r>
            <a:r>
              <a:rPr lang="en-US" sz="2400" b="1" u="sng" dirty="0"/>
              <a:t>supposed to </a:t>
            </a:r>
            <a:r>
              <a:rPr lang="en-US" sz="2400" b="1" dirty="0" err="1"/>
              <a:t>to</a:t>
            </a:r>
            <a:r>
              <a:rPr lang="en-US" sz="2400" b="1" dirty="0"/>
              <a:t> say what is intended, arranged or expected. Often this is different from the real situation: </a:t>
            </a:r>
          </a:p>
          <a:p>
            <a:pPr>
              <a:buAutoNum type="arabicPeriod"/>
            </a:pPr>
            <a:r>
              <a:rPr lang="en-US" sz="2800" dirty="0"/>
              <a:t>The plan is supposed to be a secret, but everybody seems to know about it. (= the plan is intended to be a secret) </a:t>
            </a:r>
          </a:p>
          <a:p>
            <a:pPr>
              <a:buAutoNum type="arabicPeriod"/>
            </a:pPr>
            <a:r>
              <a:rPr lang="en-US" sz="2800" dirty="0"/>
              <a:t>What are you doing at work? You're supposed to be on holiday. (= you arranged to be on holiday)</a:t>
            </a:r>
          </a:p>
          <a:p>
            <a:pPr>
              <a:buAutoNum type="arabicPeriod"/>
            </a:pPr>
            <a:r>
              <a:rPr lang="en-US" sz="2800" dirty="0"/>
              <a:t> Our guests were supposed to come at 7.30, but they were late. </a:t>
            </a:r>
          </a:p>
        </p:txBody>
      </p:sp>
    </p:spTree>
    <p:extLst>
      <p:ext uri="{BB962C8B-B14F-4D97-AF65-F5344CB8AC3E}">
        <p14:creationId xmlns:p14="http://schemas.microsoft.com/office/powerpoint/2010/main" val="287570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B80B-8BEA-47B1-9103-3CB08647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081" y="621437"/>
            <a:ext cx="10404629" cy="5859262"/>
          </a:xfrm>
        </p:spPr>
        <p:txBody>
          <a:bodyPr/>
          <a:lstStyle/>
          <a:p>
            <a:r>
              <a:rPr lang="en-US" sz="3200" dirty="0"/>
              <a:t>You're not supposed to do something= it is not allowed or advisable: 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2800" dirty="0"/>
              <a:t>You're not supposed to park your car here. </a:t>
            </a:r>
            <a:r>
              <a:rPr lang="en-US" sz="2800" dirty="0" err="1"/>
              <a:t>lt's</a:t>
            </a:r>
            <a:r>
              <a:rPr lang="en-US" sz="2800" dirty="0"/>
              <a:t> private parking only.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Jeff is much better after his illness, but he's still not supposed to do any heavy work. </a:t>
            </a:r>
          </a:p>
        </p:txBody>
      </p:sp>
    </p:spTree>
    <p:extLst>
      <p:ext uri="{BB962C8B-B14F-4D97-AF65-F5344CB8AC3E}">
        <p14:creationId xmlns:p14="http://schemas.microsoft.com/office/powerpoint/2010/main" val="38882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B32A-1AD2-4088-8D06-FF8EAB27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109" y="624109"/>
            <a:ext cx="9313503" cy="5146963"/>
          </a:xfrm>
        </p:spPr>
        <p:txBody>
          <a:bodyPr>
            <a:noAutofit/>
          </a:bodyPr>
          <a:lstStyle/>
          <a:p>
            <a:br>
              <a:rPr lang="en-US" sz="6000" dirty="0"/>
            </a:br>
            <a:br>
              <a:rPr lang="en-US" sz="6000" dirty="0"/>
            </a:br>
            <a:r>
              <a:rPr lang="en-US" sz="6000" b="1" dirty="0"/>
              <a:t>Unit 46</a:t>
            </a:r>
            <a:br>
              <a:rPr lang="en-US" sz="6000" b="1" dirty="0"/>
            </a:br>
            <a:r>
              <a:rPr lang="en-US" sz="6000" b="1" dirty="0"/>
              <a:t>Have Something Done………..</a:t>
            </a:r>
          </a:p>
        </p:txBody>
      </p:sp>
    </p:spTree>
    <p:extLst>
      <p:ext uri="{BB962C8B-B14F-4D97-AF65-F5344CB8AC3E}">
        <p14:creationId xmlns:p14="http://schemas.microsoft.com/office/powerpoint/2010/main" val="23411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0DAE-2D77-4B57-9DD6-760EF919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this example situation: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5255-32E5-47CA-8958-87607392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3931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sz="2800" dirty="0"/>
              <a:t>The roof of Lisa's house was damaged in a storm. So she called a builder, and yesterday a man came and repaired it. </a:t>
            </a:r>
          </a:p>
          <a:p>
            <a:r>
              <a:rPr lang="en-US" sz="2800" dirty="0"/>
              <a:t>Lisa had the roof repaired yesterday. </a:t>
            </a:r>
          </a:p>
          <a:p>
            <a:r>
              <a:rPr lang="en-US" sz="2800" dirty="0"/>
              <a:t>This means: Lisa arranged for somebody else to repair the roof. She didn't repair it herself.  </a:t>
            </a:r>
          </a:p>
        </p:txBody>
      </p:sp>
    </p:spTree>
    <p:extLst>
      <p:ext uri="{BB962C8B-B14F-4D97-AF65-F5344CB8AC3E}">
        <p14:creationId xmlns:p14="http://schemas.microsoft.com/office/powerpoint/2010/main" val="23904653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</TotalTime>
  <Words>739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Compare the two structures:  </vt:lpstr>
      <vt:lpstr>PowerPoint Presentation</vt:lpstr>
      <vt:lpstr>(Be) supposed to  </vt:lpstr>
      <vt:lpstr>PowerPoint Presentation</vt:lpstr>
      <vt:lpstr>PowerPoint Presentation</vt:lpstr>
      <vt:lpstr>  Unit 46 Have Something Done………..</vt:lpstr>
      <vt:lpstr>Study this example situation:  </vt:lpstr>
      <vt:lpstr>PowerPoint Presentation</vt:lpstr>
      <vt:lpstr>PowerPoint Presentation</vt:lpstr>
      <vt:lpstr>Have                Had                Has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KIT's PC</dc:creator>
  <cp:lastModifiedBy>KIT's PC</cp:lastModifiedBy>
  <cp:revision>14</cp:revision>
  <dcterms:created xsi:type="dcterms:W3CDTF">2019-02-04T21:13:51Z</dcterms:created>
  <dcterms:modified xsi:type="dcterms:W3CDTF">2019-02-06T13:54:36Z</dcterms:modified>
</cp:coreProperties>
</file>