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2BB3-D831-4A8D-B4FD-B69AC34BC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21437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Reported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3B3FF-178A-4E21-9766-32A9EB3C5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471" y="2195400"/>
            <a:ext cx="7766936" cy="3601718"/>
          </a:xfrm>
        </p:spPr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800" b="1" dirty="0"/>
              <a:t>Paul is not feeling well</a:t>
            </a:r>
          </a:p>
        </p:txBody>
      </p:sp>
    </p:spTree>
    <p:extLst>
      <p:ext uri="{BB962C8B-B14F-4D97-AF65-F5344CB8AC3E}">
        <p14:creationId xmlns:p14="http://schemas.microsoft.com/office/powerpoint/2010/main" val="396723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D621-6466-436C-A40C-4B67466C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dirty="0"/>
              <a:t>D. Tell/ask somebody to do something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E42A-6CEA-402D-A37B-04DA1FE9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4674201"/>
          </a:xfrm>
        </p:spPr>
        <p:txBody>
          <a:bodyPr/>
          <a:lstStyle/>
          <a:p>
            <a:r>
              <a:rPr lang="en-US" sz="2800" b="1" dirty="0"/>
              <a:t>We also use the infinitive (to do I to be etc.) in reported speech, especially with tell and ask (for orders and requests): </a:t>
            </a:r>
          </a:p>
          <a:p>
            <a:pPr marL="0" indent="0">
              <a:buNone/>
            </a:pPr>
            <a:r>
              <a:rPr lang="en-US" sz="2400" dirty="0"/>
              <a:t>Direct:  'Drink plenty of water,' the doctor said to me. </a:t>
            </a:r>
          </a:p>
          <a:p>
            <a:pPr marL="0" indent="0">
              <a:buNone/>
            </a:pPr>
            <a:r>
              <a:rPr lang="en-US" sz="2400" dirty="0"/>
              <a:t>Reported: The doctor told me to drink plenty of water. </a:t>
            </a:r>
          </a:p>
          <a:p>
            <a:pPr marL="0" indent="0">
              <a:buNone/>
            </a:pPr>
            <a:r>
              <a:rPr lang="en-US" sz="2400" dirty="0"/>
              <a:t>Direct: 'Don't be late,' I said to Joe.</a:t>
            </a:r>
          </a:p>
          <a:p>
            <a:pPr marL="0" indent="0">
              <a:buNone/>
            </a:pPr>
            <a:r>
              <a:rPr lang="en-US" sz="2400" dirty="0"/>
              <a:t>Reported: I told Joe not to be late. </a:t>
            </a:r>
          </a:p>
          <a:p>
            <a:pPr marL="0" indent="0">
              <a:buNone/>
            </a:pPr>
            <a:r>
              <a:rPr lang="en-US" sz="2400" dirty="0"/>
              <a:t>Direct: 'Can you help me, please,' Jackie said to me. </a:t>
            </a:r>
          </a:p>
          <a:p>
            <a:pPr marL="0" indent="0">
              <a:buNone/>
            </a:pPr>
            <a:r>
              <a:rPr lang="en-US" sz="2400" dirty="0"/>
              <a:t>Reported: Jackie asked me to help her. </a:t>
            </a:r>
          </a:p>
        </p:txBody>
      </p:sp>
    </p:spTree>
    <p:extLst>
      <p:ext uri="{BB962C8B-B14F-4D97-AF65-F5344CB8AC3E}">
        <p14:creationId xmlns:p14="http://schemas.microsoft.com/office/powerpoint/2010/main" val="32345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88A-24E9-4932-9813-C373466D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dirty="0"/>
              <a:t>Paul: I am feeling ill.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BDCF-0EC0-40D7-9587-9B545A6FF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349"/>
            <a:ext cx="8596668" cy="4470014"/>
          </a:xfrm>
        </p:spPr>
        <p:txBody>
          <a:bodyPr>
            <a:normAutofit/>
          </a:bodyPr>
          <a:lstStyle/>
          <a:p>
            <a:r>
              <a:rPr lang="en-US" sz="2800" dirty="0"/>
              <a:t>You want to tell somebody what Paul said.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There are two ways of doing this</a:t>
            </a:r>
          </a:p>
          <a:p>
            <a:pPr marL="0" indent="0">
              <a:buNone/>
            </a:pPr>
            <a:r>
              <a:rPr lang="en-US" sz="2800" dirty="0"/>
              <a:t>You can repeat Paul’s words (direct speech):</a:t>
            </a:r>
          </a:p>
          <a:p>
            <a:pPr marL="0" indent="0">
              <a:buNone/>
            </a:pPr>
            <a:r>
              <a:rPr lang="en-US" sz="2800" dirty="0"/>
              <a:t>Paul said ‘</a:t>
            </a:r>
            <a:r>
              <a:rPr lang="en-US" sz="2800" dirty="0" err="1"/>
              <a:t>Im</a:t>
            </a:r>
            <a:r>
              <a:rPr lang="en-US" sz="2800" dirty="0"/>
              <a:t> feeling ill.’</a:t>
            </a:r>
          </a:p>
          <a:p>
            <a:pPr marL="0" indent="0">
              <a:buNone/>
            </a:pPr>
            <a:r>
              <a:rPr lang="en-US" sz="2800" dirty="0"/>
              <a:t>        or </a:t>
            </a:r>
          </a:p>
          <a:p>
            <a:pPr marL="0" indent="0">
              <a:buNone/>
            </a:pPr>
            <a:r>
              <a:rPr lang="en-US" sz="2800" dirty="0"/>
              <a:t>You can use reported speech:</a:t>
            </a:r>
          </a:p>
          <a:p>
            <a:pPr marL="0" indent="0">
              <a:buNone/>
            </a:pPr>
            <a:r>
              <a:rPr lang="en-US" sz="2800" dirty="0"/>
              <a:t>Paul said that he was feeling ill.</a:t>
            </a:r>
          </a:p>
        </p:txBody>
      </p:sp>
    </p:spTree>
    <p:extLst>
      <p:ext uri="{BB962C8B-B14F-4D97-AF65-F5344CB8AC3E}">
        <p14:creationId xmlns:p14="http://schemas.microsoft.com/office/powerpoint/2010/main" val="55678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EE8A-86CA-4576-A2F0-E37E35A6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0" y="298882"/>
            <a:ext cx="8596668" cy="1320800"/>
          </a:xfrm>
        </p:spPr>
        <p:txBody>
          <a:bodyPr/>
          <a:lstStyle/>
          <a:p>
            <a:r>
              <a:rPr lang="en-US" dirty="0"/>
              <a:t>Compare direct speech and reported speech: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5E17-5CFB-4F9E-93C7-5B97C7F6202B}"/>
              </a:ext>
            </a:extLst>
          </p:cNvPr>
          <p:cNvSpPr/>
          <p:nvPr/>
        </p:nvSpPr>
        <p:spPr>
          <a:xfrm>
            <a:off x="861134" y="1659285"/>
            <a:ext cx="90641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met Anna. Here are some of the things she said in direct speech: </a:t>
            </a:r>
          </a:p>
          <a:p>
            <a:endParaRPr lang="en-US" sz="2800" dirty="0"/>
          </a:p>
          <a:p>
            <a:r>
              <a:rPr lang="en-US" sz="2800" dirty="0"/>
              <a:t>My parents are fine. I'm going to learn to drive. </a:t>
            </a:r>
          </a:p>
          <a:p>
            <a:r>
              <a:rPr lang="en-US" sz="2800" dirty="0"/>
              <a:t>I want to buy a car. John has a new job. I can't come to the party on Friday. I don't have much free time. I'm going away for a few days. </a:t>
            </a:r>
            <a:r>
              <a:rPr lang="en-US" sz="2800" dirty="0" err="1"/>
              <a:t>I'Ll</a:t>
            </a:r>
            <a:r>
              <a:rPr lang="en-US" sz="2800" dirty="0"/>
              <a:t> phone you when I get back</a:t>
            </a:r>
          </a:p>
        </p:txBody>
      </p:sp>
    </p:spTree>
    <p:extLst>
      <p:ext uri="{BB962C8B-B14F-4D97-AF65-F5344CB8AC3E}">
        <p14:creationId xmlns:p14="http://schemas.microsoft.com/office/powerpoint/2010/main" val="325769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0313-1677-4051-95A5-3C70C5E4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24" y="559294"/>
            <a:ext cx="8596668" cy="57083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3600" dirty="0"/>
              <a:t>Reported speech: </a:t>
            </a:r>
          </a:p>
          <a:p>
            <a:pPr marL="0" indent="0">
              <a:buNone/>
            </a:pPr>
            <a:r>
              <a:rPr lang="en-US" sz="3600" dirty="0"/>
              <a:t> Anna said that her parents were fine. </a:t>
            </a:r>
          </a:p>
          <a:p>
            <a:pPr marL="0" indent="0">
              <a:buNone/>
            </a:pPr>
            <a:r>
              <a:rPr lang="en-US" sz="3600" dirty="0"/>
              <a:t>She said that she was going to learn to drive. </a:t>
            </a:r>
          </a:p>
          <a:p>
            <a:pPr marL="0" indent="0">
              <a:buNone/>
            </a:pPr>
            <a:r>
              <a:rPr lang="en-US" sz="3600" dirty="0"/>
              <a:t>She said that she wanted to buy a car. </a:t>
            </a:r>
          </a:p>
          <a:p>
            <a:pPr marL="0" indent="0">
              <a:buNone/>
            </a:pPr>
            <a:r>
              <a:rPr lang="en-US" sz="3600" dirty="0"/>
              <a:t>She said that John had a new job. </a:t>
            </a:r>
          </a:p>
          <a:p>
            <a:pPr marL="0" indent="0">
              <a:buNone/>
            </a:pPr>
            <a:r>
              <a:rPr lang="en-US" sz="3600" dirty="0"/>
              <a:t>She said that she couldn't come to the party on Friday. </a:t>
            </a:r>
          </a:p>
          <a:p>
            <a:pPr marL="0" indent="0">
              <a:buNone/>
            </a:pPr>
            <a:r>
              <a:rPr lang="en-US" sz="3600" dirty="0"/>
              <a:t>She said she didn't have much free time. </a:t>
            </a:r>
          </a:p>
          <a:p>
            <a:pPr marL="0" indent="0">
              <a:buNone/>
            </a:pPr>
            <a:r>
              <a:rPr lang="en-US" sz="3600" dirty="0"/>
              <a:t>She said that she was going away for a few days and would phone me when she got back. </a:t>
            </a:r>
          </a:p>
        </p:txBody>
      </p:sp>
    </p:spTree>
    <p:extLst>
      <p:ext uri="{BB962C8B-B14F-4D97-AF65-F5344CB8AC3E}">
        <p14:creationId xmlns:p14="http://schemas.microsoft.com/office/powerpoint/2010/main" val="29967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34A8-C686-4CA3-BC4A-6632DF4C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70517"/>
            <a:ext cx="8866161" cy="5570845"/>
          </a:xfrm>
        </p:spPr>
        <p:txBody>
          <a:bodyPr>
            <a:noAutofit/>
          </a:bodyPr>
          <a:lstStyle/>
          <a:p>
            <a:r>
              <a:rPr lang="en-US" sz="2800" dirty="0"/>
              <a:t>The past simple </a:t>
            </a:r>
            <a:r>
              <a:rPr lang="en-US" sz="2800" b="1" dirty="0"/>
              <a:t>{did/saw/knew etc.) </a:t>
            </a:r>
            <a:r>
              <a:rPr lang="en-US" sz="2800" dirty="0"/>
              <a:t>can usually stay the same in reported speech, or you can change it to the past perfect (</a:t>
            </a:r>
            <a:r>
              <a:rPr lang="en-US" sz="2800" b="1" dirty="0"/>
              <a:t>had done I had seen I had known etc.</a:t>
            </a:r>
            <a:r>
              <a:rPr lang="en-US" sz="2800" dirty="0"/>
              <a:t>): </a:t>
            </a:r>
          </a:p>
          <a:p>
            <a:pPr marL="0" indent="0">
              <a:buNone/>
            </a:pPr>
            <a:r>
              <a:rPr lang="en-US" sz="2800" b="1" i="1" dirty="0"/>
              <a:t>Direct speech</a:t>
            </a:r>
          </a:p>
          <a:p>
            <a:pPr marL="0" indent="0">
              <a:buNone/>
            </a:pPr>
            <a:r>
              <a:rPr lang="en-US" sz="2800" dirty="0"/>
              <a:t> Paul said 'I woke up feeling ill, so I didn't go to work.’</a:t>
            </a:r>
          </a:p>
          <a:p>
            <a:pPr marL="0" indent="0">
              <a:buNone/>
            </a:pPr>
            <a:r>
              <a:rPr lang="en-US" sz="2800" b="1" i="1" dirty="0"/>
              <a:t>Reported speech  </a:t>
            </a:r>
            <a:r>
              <a:rPr lang="en-US" sz="2800" dirty="0"/>
              <a:t>Paul said (that) he woke up feeling ill, so he didn't go to work. </a:t>
            </a:r>
          </a:p>
          <a:p>
            <a:r>
              <a:rPr lang="en-US" sz="2800" dirty="0"/>
              <a:t>or Paul said (that) he had woken up feeling ill, so he hadn't gone to work. </a:t>
            </a:r>
          </a:p>
        </p:txBody>
      </p:sp>
    </p:spTree>
    <p:extLst>
      <p:ext uri="{BB962C8B-B14F-4D97-AF65-F5344CB8AC3E}">
        <p14:creationId xmlns:p14="http://schemas.microsoft.com/office/powerpoint/2010/main" val="20852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9354-89CE-4311-90E5-B5F06CA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A. </a:t>
            </a:r>
            <a:r>
              <a:rPr lang="en-US" sz="2800" dirty="0" err="1"/>
              <a:t>lt</a:t>
            </a:r>
            <a:r>
              <a:rPr lang="en-US" sz="2800" dirty="0"/>
              <a:t> is not always necessary to change the verb in reported speech. If the situation is still the same, you do not need to change the verb to the past.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CB7B-BAFA-4A56-9EEF-FD49EF8C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 </a:t>
            </a:r>
            <a:r>
              <a:rPr lang="en-US" sz="2400" b="1" dirty="0"/>
              <a:t>For example: </a:t>
            </a:r>
          </a:p>
          <a:p>
            <a:pPr marL="0" indent="0">
              <a:buNone/>
            </a:pPr>
            <a:r>
              <a:rPr lang="en-US" sz="2400" b="1" dirty="0"/>
              <a:t>Direct: Paul said 'My new job is boring.’ </a:t>
            </a:r>
          </a:p>
          <a:p>
            <a:pPr marL="0" indent="0">
              <a:buNone/>
            </a:pPr>
            <a:r>
              <a:rPr lang="en-US" sz="2400" b="1" dirty="0"/>
              <a:t>Reported: Paul said that his new job is boring. </a:t>
            </a:r>
          </a:p>
          <a:p>
            <a:pPr marL="0" indent="0">
              <a:buNone/>
            </a:pPr>
            <a:r>
              <a:rPr lang="en-US" sz="2400" b="1" dirty="0"/>
              <a:t>   	{The situation is still the same. His job is still boring now.) </a:t>
            </a:r>
          </a:p>
          <a:p>
            <a:pPr marL="0" indent="0">
              <a:buNone/>
            </a:pPr>
            <a:r>
              <a:rPr lang="en-US" sz="2400" b="1" dirty="0"/>
              <a:t>Direct :Helen said 'I want to go to Canada next year.’ </a:t>
            </a:r>
          </a:p>
          <a:p>
            <a:pPr marL="0" indent="0">
              <a:buNone/>
            </a:pPr>
            <a:r>
              <a:rPr lang="en-US" sz="2400" b="1" dirty="0" err="1"/>
              <a:t>Reported:Helen</a:t>
            </a:r>
            <a:r>
              <a:rPr lang="en-US" sz="2400" b="1" dirty="0"/>
              <a:t> told me that she wants to go to Canada next year. (Helen still wants to go to Canada next year.) </a:t>
            </a:r>
          </a:p>
        </p:txBody>
      </p:sp>
    </p:spTree>
    <p:extLst>
      <p:ext uri="{BB962C8B-B14F-4D97-AF65-F5344CB8AC3E}">
        <p14:creationId xmlns:p14="http://schemas.microsoft.com/office/powerpoint/2010/main" val="172040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1620-89CB-4142-A760-F0B33DF8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5523"/>
            <a:ext cx="8596668" cy="5135840"/>
          </a:xfrm>
        </p:spPr>
        <p:txBody>
          <a:bodyPr>
            <a:normAutofit/>
          </a:bodyPr>
          <a:lstStyle/>
          <a:p>
            <a:r>
              <a:rPr lang="en-US" sz="2800" dirty="0"/>
              <a:t>You can also change the verb to the past:</a:t>
            </a:r>
          </a:p>
          <a:p>
            <a:pPr marL="0" indent="0">
              <a:buNone/>
            </a:pPr>
            <a:r>
              <a:rPr lang="en-US" sz="2800" dirty="0"/>
              <a:t>	Paul said that his new job </a:t>
            </a:r>
            <a:r>
              <a:rPr lang="en-US" sz="2800" b="1" dirty="0"/>
              <a:t>was </a:t>
            </a:r>
            <a:r>
              <a:rPr lang="en-US" sz="2800" dirty="0"/>
              <a:t>boring. </a:t>
            </a:r>
          </a:p>
          <a:p>
            <a:pPr marL="0" indent="0">
              <a:buNone/>
            </a:pPr>
            <a:r>
              <a:rPr lang="en-US" sz="2800" dirty="0"/>
              <a:t>      Helen told me that she</a:t>
            </a:r>
            <a:r>
              <a:rPr lang="en-US" sz="2800" b="1" dirty="0"/>
              <a:t> wanted </a:t>
            </a:r>
            <a:r>
              <a:rPr lang="en-US" sz="2800" dirty="0"/>
              <a:t>to go to Canada next year. </a:t>
            </a:r>
          </a:p>
          <a:p>
            <a:r>
              <a:rPr lang="en-US" sz="2800" dirty="0"/>
              <a:t>But if the situation has changed or finished, you must use a past verb: </a:t>
            </a:r>
          </a:p>
          <a:p>
            <a:r>
              <a:rPr lang="en-US" sz="2800" dirty="0"/>
              <a:t>Paul left the room suddenly. He said </a:t>
            </a:r>
            <a:r>
              <a:rPr lang="en-US" sz="2800" b="1" dirty="0"/>
              <a:t>he had </a:t>
            </a:r>
            <a:r>
              <a:rPr lang="en-US" sz="2800" dirty="0"/>
              <a:t>to go. (not has to go)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9B28-C3FC-4516-8E12-17EA0925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14509"/>
          </a:xfrm>
        </p:spPr>
        <p:txBody>
          <a:bodyPr>
            <a:normAutofit fontScale="90000"/>
          </a:bodyPr>
          <a:lstStyle/>
          <a:p>
            <a:r>
              <a:rPr lang="en-US" dirty="0"/>
              <a:t>B. You need to use a past form when there is a difference between what was said and what is really true.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30F0-611F-40AD-8526-5FEB7CA4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sz="2400" b="1" dirty="0"/>
              <a:t>For example: </a:t>
            </a:r>
          </a:p>
          <a:p>
            <a:r>
              <a:rPr lang="en-US" sz="2400" b="1" dirty="0"/>
              <a:t>You met Sonia a few days ago. </a:t>
            </a:r>
          </a:p>
          <a:p>
            <a:pPr marL="0" indent="0">
              <a:buNone/>
            </a:pPr>
            <a:r>
              <a:rPr lang="en-US" sz="2400" b="1" dirty="0"/>
              <a:t>      She said: </a:t>
            </a:r>
            <a:r>
              <a:rPr lang="en-US" sz="2400" b="1" u="sng" dirty="0"/>
              <a:t>Joe is in hospital</a:t>
            </a:r>
            <a:r>
              <a:rPr lang="en-US" sz="2400" b="1" dirty="0"/>
              <a:t>. </a:t>
            </a:r>
          </a:p>
          <a:p>
            <a:r>
              <a:rPr lang="en-US" sz="2400" b="1" dirty="0"/>
              <a:t>Later that day you meet Joe in the street.</a:t>
            </a:r>
          </a:p>
          <a:p>
            <a:pPr marL="0" indent="0">
              <a:buNone/>
            </a:pPr>
            <a:r>
              <a:rPr lang="en-US" sz="2400" b="1" dirty="0"/>
              <a:t> You say: Hi, joe. I didn't expect to see you. Sonia said you </a:t>
            </a:r>
            <a:r>
              <a:rPr lang="en-US" sz="2400" b="1" u="sng" dirty="0"/>
              <a:t>were</a:t>
            </a:r>
            <a:r>
              <a:rPr lang="en-US" sz="2400" b="1" dirty="0"/>
              <a:t> in hospital.</a:t>
            </a:r>
          </a:p>
          <a:p>
            <a:pPr marL="0" indent="0">
              <a:buNone/>
            </a:pPr>
            <a:r>
              <a:rPr lang="en-US" sz="2400" b="1" dirty="0"/>
              <a:t> (not 'Sonia said you are in hospital', because dearly he is not) </a:t>
            </a:r>
          </a:p>
        </p:txBody>
      </p:sp>
    </p:spTree>
    <p:extLst>
      <p:ext uri="{BB962C8B-B14F-4D97-AF65-F5344CB8AC3E}">
        <p14:creationId xmlns:p14="http://schemas.microsoft.com/office/powerpoint/2010/main" val="377320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7DC1-1884-4CA5-8727-1860A39C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70517"/>
            <a:ext cx="9239023" cy="5992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Say and tell </a:t>
            </a:r>
          </a:p>
          <a:p>
            <a:endParaRPr lang="en-US" sz="2400" dirty="0"/>
          </a:p>
          <a:p>
            <a:r>
              <a:rPr lang="en-US" sz="2400" dirty="0"/>
              <a:t>If you say who somebody is talking to, use </a:t>
            </a:r>
            <a:r>
              <a:rPr lang="en-US" sz="2400" b="1" dirty="0"/>
              <a:t>tell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	Sonia </a:t>
            </a:r>
            <a:r>
              <a:rPr lang="en-US" sz="2400" b="1" dirty="0"/>
              <a:t>told me </a:t>
            </a:r>
            <a:r>
              <a:rPr lang="en-US" sz="2400" dirty="0"/>
              <a:t>that you were in hospital. (not Sonia said me)</a:t>
            </a:r>
          </a:p>
          <a:p>
            <a:pPr marL="0" indent="0">
              <a:buNone/>
            </a:pPr>
            <a:r>
              <a:rPr lang="en-US" sz="2400" dirty="0"/>
              <a:t>	What did you </a:t>
            </a:r>
            <a:r>
              <a:rPr lang="en-US" sz="2400" b="1" dirty="0"/>
              <a:t>tell the police</a:t>
            </a:r>
            <a:r>
              <a:rPr lang="en-US" sz="2400" dirty="0"/>
              <a:t>? (not say the police) </a:t>
            </a:r>
          </a:p>
          <a:p>
            <a:r>
              <a:rPr lang="en-US" sz="2400" dirty="0"/>
              <a:t>Otherwise use </a:t>
            </a:r>
            <a:r>
              <a:rPr lang="en-US" sz="2400" b="1" dirty="0"/>
              <a:t>say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	 Sonia said that you were in hospital. (</a:t>
            </a:r>
            <a:r>
              <a:rPr lang="en-US" sz="2400" b="1" dirty="0"/>
              <a:t>not Sonia told that ... ) </a:t>
            </a:r>
          </a:p>
          <a:p>
            <a:pPr marL="0" indent="0">
              <a:buNone/>
            </a:pPr>
            <a:r>
              <a:rPr lang="en-US" sz="2400" b="1" dirty="0"/>
              <a:t>	What did you say? </a:t>
            </a:r>
          </a:p>
          <a:p>
            <a:r>
              <a:rPr lang="en-US" sz="2400" dirty="0"/>
              <a:t>But you can '</a:t>
            </a:r>
            <a:r>
              <a:rPr lang="en-US" sz="2400" b="1" dirty="0"/>
              <a:t>say </a:t>
            </a:r>
            <a:r>
              <a:rPr lang="en-US" sz="2400" dirty="0"/>
              <a:t>something </a:t>
            </a:r>
            <a:r>
              <a:rPr lang="en-US" sz="2400" b="1" dirty="0"/>
              <a:t>to </a:t>
            </a:r>
            <a:r>
              <a:rPr lang="en-US" sz="2400" dirty="0"/>
              <a:t>somebody’: </a:t>
            </a:r>
          </a:p>
          <a:p>
            <a:pPr marL="0" indent="0">
              <a:buNone/>
            </a:pPr>
            <a:r>
              <a:rPr lang="en-US" sz="2400" dirty="0"/>
              <a:t>	Ann </a:t>
            </a:r>
            <a:r>
              <a:rPr lang="en-US" sz="2400" b="1" dirty="0"/>
              <a:t>said</a:t>
            </a:r>
            <a:r>
              <a:rPr lang="en-US" sz="2400" dirty="0"/>
              <a:t> goodbye </a:t>
            </a:r>
            <a:r>
              <a:rPr lang="en-US" sz="2400" b="1" dirty="0"/>
              <a:t>to</a:t>
            </a:r>
            <a:r>
              <a:rPr lang="en-US" sz="2400" dirty="0"/>
              <a:t> me and left. (not Ann said me goodbye) </a:t>
            </a:r>
          </a:p>
          <a:p>
            <a:pPr marL="0" indent="0">
              <a:buNone/>
            </a:pPr>
            <a:r>
              <a:rPr lang="en-US" sz="2400" dirty="0"/>
              <a:t>	What did you </a:t>
            </a:r>
            <a:r>
              <a:rPr lang="en-US" sz="2400" b="1" dirty="0"/>
              <a:t>say </a:t>
            </a:r>
            <a:r>
              <a:rPr lang="en-US" sz="2400" dirty="0"/>
              <a:t>to the police? </a:t>
            </a:r>
          </a:p>
        </p:txBody>
      </p:sp>
    </p:spTree>
    <p:extLst>
      <p:ext uri="{BB962C8B-B14F-4D97-AF65-F5344CB8AC3E}">
        <p14:creationId xmlns:p14="http://schemas.microsoft.com/office/powerpoint/2010/main" val="2937429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609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Reported Speech</vt:lpstr>
      <vt:lpstr>Paul: I am feeling ill.</vt:lpstr>
      <vt:lpstr>Compare direct speech and reported speech:</vt:lpstr>
      <vt:lpstr>PowerPoint Presentation</vt:lpstr>
      <vt:lpstr>PowerPoint Presentation</vt:lpstr>
      <vt:lpstr>A. lt is not always necessary to change the verb in reported speech. If the situation is still the same, you do not need to change the verb to the past. </vt:lpstr>
      <vt:lpstr>PowerPoint Presentation</vt:lpstr>
      <vt:lpstr>B. You need to use a past form when there is a difference between what was said and what is really true. </vt:lpstr>
      <vt:lpstr>PowerPoint Presentation</vt:lpstr>
      <vt:lpstr>D. Tell/ask somebody to do something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Reported Speech</dc:title>
  <dc:creator>KIT's PC</dc:creator>
  <cp:lastModifiedBy>KIT's PC</cp:lastModifiedBy>
  <cp:revision>14</cp:revision>
  <dcterms:created xsi:type="dcterms:W3CDTF">2019-02-05T06:22:42Z</dcterms:created>
  <dcterms:modified xsi:type="dcterms:W3CDTF">2019-02-06T13:49:03Z</dcterms:modified>
</cp:coreProperties>
</file>