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8D0E0F-6D3D-4F24-B67D-4ED0D0CFF2F1}" type="datetimeFigureOut">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97B75-2828-4090-AC36-D64DF35E0A13}" type="slidenum">
              <a:rPr lang="en-US" smtClean="0"/>
              <a:t>‹#›</a:t>
            </a:fld>
            <a:endParaRPr lang="en-US"/>
          </a:p>
        </p:txBody>
      </p:sp>
    </p:spTree>
    <p:extLst>
      <p:ext uri="{BB962C8B-B14F-4D97-AF65-F5344CB8AC3E}">
        <p14:creationId xmlns:p14="http://schemas.microsoft.com/office/powerpoint/2010/main" val="292576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D0E0F-6D3D-4F24-B67D-4ED0D0CFF2F1}" type="datetimeFigureOut">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97B75-2828-4090-AC36-D64DF35E0A13}" type="slidenum">
              <a:rPr lang="en-US" smtClean="0"/>
              <a:t>‹#›</a:t>
            </a:fld>
            <a:endParaRPr lang="en-US"/>
          </a:p>
        </p:txBody>
      </p:sp>
    </p:spTree>
    <p:extLst>
      <p:ext uri="{BB962C8B-B14F-4D97-AF65-F5344CB8AC3E}">
        <p14:creationId xmlns:p14="http://schemas.microsoft.com/office/powerpoint/2010/main" val="3834722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D0E0F-6D3D-4F24-B67D-4ED0D0CFF2F1}" type="datetimeFigureOut">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97B75-2828-4090-AC36-D64DF35E0A13}" type="slidenum">
              <a:rPr lang="en-US" smtClean="0"/>
              <a:t>‹#›</a:t>
            </a:fld>
            <a:endParaRPr lang="en-US"/>
          </a:p>
        </p:txBody>
      </p:sp>
    </p:spTree>
    <p:extLst>
      <p:ext uri="{BB962C8B-B14F-4D97-AF65-F5344CB8AC3E}">
        <p14:creationId xmlns:p14="http://schemas.microsoft.com/office/powerpoint/2010/main" val="987108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D0E0F-6D3D-4F24-B67D-4ED0D0CFF2F1}" type="datetimeFigureOut">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97B75-2828-4090-AC36-D64DF35E0A13}" type="slidenum">
              <a:rPr lang="en-US" smtClean="0"/>
              <a:t>‹#›</a:t>
            </a:fld>
            <a:endParaRPr lang="en-US"/>
          </a:p>
        </p:txBody>
      </p:sp>
    </p:spTree>
    <p:extLst>
      <p:ext uri="{BB962C8B-B14F-4D97-AF65-F5344CB8AC3E}">
        <p14:creationId xmlns:p14="http://schemas.microsoft.com/office/powerpoint/2010/main" val="67763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8D0E0F-6D3D-4F24-B67D-4ED0D0CFF2F1}" type="datetimeFigureOut">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497B75-2828-4090-AC36-D64DF35E0A13}" type="slidenum">
              <a:rPr lang="en-US" smtClean="0"/>
              <a:t>‹#›</a:t>
            </a:fld>
            <a:endParaRPr lang="en-US"/>
          </a:p>
        </p:txBody>
      </p:sp>
    </p:spTree>
    <p:extLst>
      <p:ext uri="{BB962C8B-B14F-4D97-AF65-F5344CB8AC3E}">
        <p14:creationId xmlns:p14="http://schemas.microsoft.com/office/powerpoint/2010/main" val="2384083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8D0E0F-6D3D-4F24-B67D-4ED0D0CFF2F1}" type="datetimeFigureOut">
              <a:rPr lang="en-US" smtClean="0"/>
              <a:t>12/31/2018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97B75-2828-4090-AC36-D64DF35E0A13}" type="slidenum">
              <a:rPr lang="en-US" smtClean="0"/>
              <a:t>‹#›</a:t>
            </a:fld>
            <a:endParaRPr lang="en-US"/>
          </a:p>
        </p:txBody>
      </p:sp>
    </p:spTree>
    <p:extLst>
      <p:ext uri="{BB962C8B-B14F-4D97-AF65-F5344CB8AC3E}">
        <p14:creationId xmlns:p14="http://schemas.microsoft.com/office/powerpoint/2010/main" val="3837253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8D0E0F-6D3D-4F24-B67D-4ED0D0CFF2F1}" type="datetimeFigureOut">
              <a:rPr lang="en-US" smtClean="0"/>
              <a:t>12/31/2018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497B75-2828-4090-AC36-D64DF35E0A13}" type="slidenum">
              <a:rPr lang="en-US" smtClean="0"/>
              <a:t>‹#›</a:t>
            </a:fld>
            <a:endParaRPr lang="en-US"/>
          </a:p>
        </p:txBody>
      </p:sp>
    </p:spTree>
    <p:extLst>
      <p:ext uri="{BB962C8B-B14F-4D97-AF65-F5344CB8AC3E}">
        <p14:creationId xmlns:p14="http://schemas.microsoft.com/office/powerpoint/2010/main" val="3483816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8D0E0F-6D3D-4F24-B67D-4ED0D0CFF2F1}" type="datetimeFigureOut">
              <a:rPr lang="en-US" smtClean="0"/>
              <a:t>12/31/2018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497B75-2828-4090-AC36-D64DF35E0A13}" type="slidenum">
              <a:rPr lang="en-US" smtClean="0"/>
              <a:t>‹#›</a:t>
            </a:fld>
            <a:endParaRPr lang="en-US"/>
          </a:p>
        </p:txBody>
      </p:sp>
    </p:spTree>
    <p:extLst>
      <p:ext uri="{BB962C8B-B14F-4D97-AF65-F5344CB8AC3E}">
        <p14:creationId xmlns:p14="http://schemas.microsoft.com/office/powerpoint/2010/main" val="3433012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D0E0F-6D3D-4F24-B67D-4ED0D0CFF2F1}" type="datetimeFigureOut">
              <a:rPr lang="en-US" smtClean="0"/>
              <a:t>12/31/2018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497B75-2828-4090-AC36-D64DF35E0A13}" type="slidenum">
              <a:rPr lang="en-US" smtClean="0"/>
              <a:t>‹#›</a:t>
            </a:fld>
            <a:endParaRPr lang="en-US"/>
          </a:p>
        </p:txBody>
      </p:sp>
    </p:spTree>
    <p:extLst>
      <p:ext uri="{BB962C8B-B14F-4D97-AF65-F5344CB8AC3E}">
        <p14:creationId xmlns:p14="http://schemas.microsoft.com/office/powerpoint/2010/main" val="2322758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D0E0F-6D3D-4F24-B67D-4ED0D0CFF2F1}" type="datetimeFigureOut">
              <a:rPr lang="en-US" smtClean="0"/>
              <a:t>12/31/2018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97B75-2828-4090-AC36-D64DF35E0A13}" type="slidenum">
              <a:rPr lang="en-US" smtClean="0"/>
              <a:t>‹#›</a:t>
            </a:fld>
            <a:endParaRPr lang="en-US"/>
          </a:p>
        </p:txBody>
      </p:sp>
    </p:spTree>
    <p:extLst>
      <p:ext uri="{BB962C8B-B14F-4D97-AF65-F5344CB8AC3E}">
        <p14:creationId xmlns:p14="http://schemas.microsoft.com/office/powerpoint/2010/main" val="2807413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D0E0F-6D3D-4F24-B67D-4ED0D0CFF2F1}" type="datetimeFigureOut">
              <a:rPr lang="en-US" smtClean="0"/>
              <a:t>12/31/2018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497B75-2828-4090-AC36-D64DF35E0A13}" type="slidenum">
              <a:rPr lang="en-US" smtClean="0"/>
              <a:t>‹#›</a:t>
            </a:fld>
            <a:endParaRPr lang="en-US"/>
          </a:p>
        </p:txBody>
      </p:sp>
    </p:spTree>
    <p:extLst>
      <p:ext uri="{BB962C8B-B14F-4D97-AF65-F5344CB8AC3E}">
        <p14:creationId xmlns:p14="http://schemas.microsoft.com/office/powerpoint/2010/main" val="1279340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D0E0F-6D3D-4F24-B67D-4ED0D0CFF2F1}" type="datetimeFigureOut">
              <a:rPr lang="en-US" smtClean="0"/>
              <a:t>12/31/2018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497B75-2828-4090-AC36-D64DF35E0A13}" type="slidenum">
              <a:rPr lang="en-US" smtClean="0"/>
              <a:t>‹#›</a:t>
            </a:fld>
            <a:endParaRPr lang="en-US"/>
          </a:p>
        </p:txBody>
      </p:sp>
    </p:spTree>
    <p:extLst>
      <p:ext uri="{BB962C8B-B14F-4D97-AF65-F5344CB8AC3E}">
        <p14:creationId xmlns:p14="http://schemas.microsoft.com/office/powerpoint/2010/main" val="1443353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834" y="2438624"/>
            <a:ext cx="10515600" cy="1325563"/>
          </a:xfrm>
        </p:spPr>
        <p:txBody>
          <a:bodyPr>
            <a:normAutofit fontScale="90000"/>
          </a:bodyPr>
          <a:lstStyle/>
          <a:p>
            <a:pPr>
              <a:lnSpc>
                <a:spcPct val="150000"/>
              </a:lnSpc>
            </a:pPr>
            <a:r>
              <a:rPr lang="en-US" b="1" dirty="0"/>
              <a:t>Conclusion</a:t>
            </a:r>
            <a:r>
              <a:rPr lang="en-US" b="1"/>
              <a:t/>
            </a:r>
            <a:br>
              <a:rPr lang="en-US" b="1"/>
            </a:br>
            <a:r>
              <a:rPr lang="en-US" smtClean="0"/>
              <a:t>-it is </a:t>
            </a:r>
            <a:r>
              <a:rPr lang="en-US"/>
              <a:t>delivered at the end of the speech and is often what most people remember immediately after your speech has ended.</a:t>
            </a:r>
            <a:r>
              <a:rPr lang="en-US"/>
              <a:t> </a:t>
            </a:r>
            <a:r>
              <a:rPr lang="en-US" smtClean="0"/>
              <a:t/>
            </a:r>
            <a:br>
              <a:rPr lang="en-US" smtClean="0"/>
            </a:br>
            <a:r>
              <a:rPr lang="en-US" smtClean="0"/>
              <a:t>-</a:t>
            </a:r>
            <a:r>
              <a:rPr lang="en-US"/>
              <a:t>the conclusion is doubly important as it leaves the audience with a lasting impression.</a:t>
            </a:r>
            <a:endParaRPr lang="en-US" dirty="0"/>
          </a:p>
        </p:txBody>
      </p:sp>
    </p:spTree>
    <p:extLst>
      <p:ext uri="{BB962C8B-B14F-4D97-AF65-F5344CB8AC3E}">
        <p14:creationId xmlns:p14="http://schemas.microsoft.com/office/powerpoint/2010/main" val="744263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864" y="2000741"/>
            <a:ext cx="10515600" cy="1325563"/>
          </a:xfrm>
        </p:spPr>
        <p:txBody>
          <a:bodyPr>
            <a:noAutofit/>
          </a:bodyPr>
          <a:lstStyle/>
          <a:p>
            <a:pPr>
              <a:lnSpc>
                <a:spcPct val="150000"/>
              </a:lnSpc>
            </a:pPr>
            <a:r>
              <a:rPr lang="en-US" sz="3600" b="1"/>
              <a:t>5</a:t>
            </a:r>
            <a:r>
              <a:rPr lang="en-US" sz="3600" b="1" smtClean="0"/>
              <a:t>. </a:t>
            </a:r>
            <a:r>
              <a:rPr lang="en-US" sz="3600" b="1"/>
              <a:t>Summary or Conclusion: use to signal that what follows is summarizing or concluding the previous ideas; in </a:t>
            </a:r>
            <a:r>
              <a:rPr lang="en-US" sz="3200" b="1"/>
              <a:t>humanities</a:t>
            </a:r>
            <a:r>
              <a:rPr lang="en-US" sz="3600" b="1"/>
              <a:t> papers, use these phrases </a:t>
            </a:r>
            <a:r>
              <a:rPr lang="en-US" sz="3600" b="1"/>
              <a:t>sparingly</a:t>
            </a:r>
            <a:r>
              <a:rPr lang="en-US" sz="3600" b="1" smtClean="0"/>
              <a:t>.</a:t>
            </a:r>
            <a:r>
              <a:rPr lang="en-US" sz="3600" b="1"/>
              <a:t/>
            </a:r>
            <a:br>
              <a:rPr lang="en-US" sz="3600" b="1"/>
            </a:br>
            <a:r>
              <a:rPr lang="en-US" sz="3600" b="1" smtClean="0">
                <a:solidFill>
                  <a:schemeClr val="bg2">
                    <a:lumMod val="50000"/>
                  </a:schemeClr>
                </a:solidFill>
              </a:rPr>
              <a:t>-</a:t>
            </a:r>
            <a:r>
              <a:rPr lang="en-US" sz="3600" smtClean="0">
                <a:solidFill>
                  <a:schemeClr val="bg2">
                    <a:lumMod val="50000"/>
                  </a:schemeClr>
                </a:solidFill>
              </a:rPr>
              <a:t>to </a:t>
            </a:r>
            <a:r>
              <a:rPr lang="en-US" sz="3600">
                <a:solidFill>
                  <a:schemeClr val="bg2">
                    <a:lumMod val="50000"/>
                  </a:schemeClr>
                </a:solidFill>
              </a:rPr>
              <a:t>summarize, in short, in brief, in sum, in summary, to sum up, in conclusion, to conclude, finally</a:t>
            </a:r>
          </a:p>
        </p:txBody>
      </p:sp>
    </p:spTree>
    <p:extLst>
      <p:ext uri="{BB962C8B-B14F-4D97-AF65-F5344CB8AC3E}">
        <p14:creationId xmlns:p14="http://schemas.microsoft.com/office/powerpoint/2010/main" val="282068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18" y="2090894"/>
            <a:ext cx="10515600" cy="1325563"/>
          </a:xfrm>
        </p:spPr>
        <p:txBody>
          <a:bodyPr>
            <a:normAutofit fontScale="90000"/>
          </a:bodyPr>
          <a:lstStyle/>
          <a:p>
            <a:pPr>
              <a:lnSpc>
                <a:spcPct val="150000"/>
              </a:lnSpc>
            </a:pPr>
            <a:r>
              <a:rPr lang="en-US"/>
              <a:t>The purpose of the conclusion is to summarize your main points and to prepare the audience for the end of your speech</a:t>
            </a:r>
            <a:r>
              <a:rPr lang="en-US"/>
              <a:t>. </a:t>
            </a:r>
            <a:r>
              <a:rPr lang="en-US" smtClean="0"/>
              <a:t>It recapture </a:t>
            </a:r>
            <a:r>
              <a:rPr lang="en-US"/>
              <a:t>the essence of </a:t>
            </a:r>
            <a:r>
              <a:rPr lang="en-US"/>
              <a:t>your </a:t>
            </a:r>
            <a:r>
              <a:rPr lang="en-US" smtClean="0"/>
              <a:t>speech, your </a:t>
            </a:r>
            <a:r>
              <a:rPr lang="en-US"/>
              <a:t>main points and the purpose of why you spoke.</a:t>
            </a:r>
          </a:p>
        </p:txBody>
      </p:sp>
    </p:spTree>
    <p:extLst>
      <p:ext uri="{BB962C8B-B14F-4D97-AF65-F5344CB8AC3E}">
        <p14:creationId xmlns:p14="http://schemas.microsoft.com/office/powerpoint/2010/main" val="2500820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165" y="4460606"/>
            <a:ext cx="11971987" cy="1325563"/>
          </a:xfrm>
        </p:spPr>
        <p:txBody>
          <a:bodyPr>
            <a:normAutofit fontScale="90000"/>
          </a:bodyPr>
          <a:lstStyle/>
          <a:p>
            <a:pPr>
              <a:lnSpc>
                <a:spcPct val="150000"/>
              </a:lnSpc>
            </a:pPr>
            <a:r>
              <a:rPr lang="en-US" sz="4000" b="1"/>
              <a:t>Paraphrasing </a:t>
            </a:r>
            <a:r>
              <a:rPr lang="en-US" sz="4000" b="1"/>
              <a:t>Versus </a:t>
            </a:r>
            <a:r>
              <a:rPr lang="en-US" sz="4000" b="1" smtClean="0"/>
              <a:t>Repeating</a:t>
            </a:r>
            <a:br>
              <a:rPr lang="en-US" sz="4000" b="1" smtClean="0"/>
            </a:br>
            <a:r>
              <a:rPr lang="en-US" sz="4000" b="1" smtClean="0"/>
              <a:t>-</a:t>
            </a:r>
            <a:r>
              <a:rPr lang="en-US" sz="4000" smtClean="0"/>
              <a:t>It is an </a:t>
            </a:r>
            <a:r>
              <a:rPr lang="en-US" sz="4000"/>
              <a:t>opportunity to summarize the main points of your </a:t>
            </a:r>
            <a:r>
              <a:rPr lang="en-US" sz="4000"/>
              <a:t>speech</a:t>
            </a:r>
            <a:r>
              <a:rPr lang="en-US" sz="4000" smtClean="0"/>
              <a:t>.</a:t>
            </a:r>
            <a:br>
              <a:rPr lang="en-US" sz="4000" smtClean="0"/>
            </a:br>
            <a:r>
              <a:rPr lang="en-US" sz="4000" smtClean="0"/>
              <a:t>-</a:t>
            </a:r>
            <a:r>
              <a:rPr lang="en-US" sz="4000"/>
              <a:t>Don’t repeat your main points word for word; rather, paraphrase the key themes and arguments you have just presented.</a:t>
            </a:r>
            <a:r>
              <a:rPr lang="en-US" sz="4000"/>
              <a:t/>
            </a:r>
            <a:br>
              <a:rPr lang="en-US" sz="4000"/>
            </a:br>
            <a:r>
              <a:rPr lang="en-US" sz="4000" smtClean="0"/>
              <a:t>-</a:t>
            </a:r>
            <a:r>
              <a:rPr lang="en-US" sz="4000"/>
              <a:t>Don’t introduce any new points or supportive evidence into your conclusion as it will confuse your audience.</a:t>
            </a:r>
            <a:r>
              <a:rPr lang="en-US"/>
              <a:t/>
            </a:r>
            <a:br>
              <a:rPr lang="en-US"/>
            </a:br>
            <a:r>
              <a:rPr lang="en-US"/>
              <a:t/>
            </a:r>
            <a:br>
              <a:rPr lang="en-US"/>
            </a:br>
            <a:r>
              <a:rPr lang="en-US"/>
              <a:t/>
            </a:r>
            <a:br>
              <a:rPr lang="en-US"/>
            </a:br>
            <a:r>
              <a:rPr lang="en-US" b="1"/>
              <a:t/>
            </a:r>
            <a:br>
              <a:rPr lang="en-US" b="1"/>
            </a:br>
            <a:endParaRPr lang="en-US"/>
          </a:p>
        </p:txBody>
      </p:sp>
    </p:spTree>
    <p:extLst>
      <p:ext uri="{BB962C8B-B14F-4D97-AF65-F5344CB8AC3E}">
        <p14:creationId xmlns:p14="http://schemas.microsoft.com/office/powerpoint/2010/main" val="298220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045" y="2567413"/>
            <a:ext cx="10515600" cy="1325563"/>
          </a:xfrm>
        </p:spPr>
        <p:txBody>
          <a:bodyPr>
            <a:normAutofit fontScale="90000"/>
          </a:bodyPr>
          <a:lstStyle/>
          <a:p>
            <a:pPr>
              <a:lnSpc>
                <a:spcPct val="150000"/>
              </a:lnSpc>
            </a:pPr>
            <a:r>
              <a:rPr lang="en-US" b="1"/>
              <a:t>End on a High Note</a:t>
            </a:r>
            <a:r>
              <a:rPr lang="en-US" b="1"/>
              <a:t/>
            </a:r>
            <a:br>
              <a:rPr lang="en-US" b="1"/>
            </a:br>
            <a:r>
              <a:rPr lang="en-US"/>
              <a:t>Your conclusion is the last thing your audience hears from you.</a:t>
            </a:r>
            <a:r>
              <a:rPr lang="en-US"/>
              <a:t> </a:t>
            </a:r>
            <a:r>
              <a:rPr lang="en-US" smtClean="0"/>
              <a:t/>
            </a:r>
            <a:br>
              <a:rPr lang="en-US" smtClean="0"/>
            </a:br>
            <a:r>
              <a:rPr lang="en-US" smtClean="0"/>
              <a:t>*What </a:t>
            </a:r>
            <a:r>
              <a:rPr lang="en-US"/>
              <a:t>do you want the audience to remember after you’ve finished speaking</a:t>
            </a:r>
            <a:r>
              <a:rPr lang="en-US"/>
              <a:t>? </a:t>
            </a:r>
            <a:r>
              <a:rPr lang="en-US" smtClean="0"/>
              <a:t/>
            </a:r>
            <a:br>
              <a:rPr lang="en-US" smtClean="0"/>
            </a:br>
            <a:r>
              <a:rPr lang="en-US"/>
              <a:t>*</a:t>
            </a:r>
            <a:r>
              <a:rPr lang="en-US" smtClean="0"/>
              <a:t>What </a:t>
            </a:r>
            <a:r>
              <a:rPr lang="en-US"/>
              <a:t>do you want them to recall in the days or weeks after your speech?</a:t>
            </a:r>
          </a:p>
        </p:txBody>
      </p:sp>
    </p:spTree>
    <p:extLst>
      <p:ext uri="{BB962C8B-B14F-4D97-AF65-F5344CB8AC3E}">
        <p14:creationId xmlns:p14="http://schemas.microsoft.com/office/powerpoint/2010/main" val="2041405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19" y="2863628"/>
            <a:ext cx="10515600" cy="1325563"/>
          </a:xfrm>
        </p:spPr>
        <p:txBody>
          <a:bodyPr>
            <a:normAutofit fontScale="90000"/>
          </a:bodyPr>
          <a:lstStyle/>
          <a:p>
            <a:pPr>
              <a:lnSpc>
                <a:spcPct val="150000"/>
              </a:lnSpc>
            </a:pPr>
            <a:r>
              <a:rPr lang="en-US" smtClean="0"/>
              <a:t>-</a:t>
            </a:r>
            <a:r>
              <a:rPr lang="en-US"/>
              <a:t>Consider ending your speech with an additional anecdote or quotation that captures the theme of your </a:t>
            </a:r>
            <a:r>
              <a:rPr lang="en-US"/>
              <a:t>speech</a:t>
            </a:r>
            <a:r>
              <a:rPr lang="en-US" smtClean="0"/>
              <a:t>.</a:t>
            </a:r>
            <a:br>
              <a:rPr lang="en-US" smtClean="0"/>
            </a:br>
            <a:r>
              <a:rPr lang="en-US" smtClean="0"/>
              <a:t>-Make </a:t>
            </a:r>
            <a:r>
              <a:rPr lang="en-US"/>
              <a:t>sure you don’t finish your speech so suddenly that your audience is caught off guard when the speech ends. </a:t>
            </a:r>
            <a:br>
              <a:rPr lang="en-US"/>
            </a:br>
            <a:endParaRPr lang="en-US"/>
          </a:p>
        </p:txBody>
      </p:sp>
    </p:spTree>
    <p:extLst>
      <p:ext uri="{BB962C8B-B14F-4D97-AF65-F5344CB8AC3E}">
        <p14:creationId xmlns:p14="http://schemas.microsoft.com/office/powerpoint/2010/main" val="369390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515" y="1665891"/>
            <a:ext cx="10515600" cy="1325563"/>
          </a:xfrm>
        </p:spPr>
        <p:txBody>
          <a:bodyPr>
            <a:noAutofit/>
          </a:bodyPr>
          <a:lstStyle/>
          <a:p>
            <a:pPr algn="ctr"/>
            <a:r>
              <a:rPr lang="en-US" sz="7200" b="1"/>
              <a:t>Transitions</a:t>
            </a:r>
            <a:r>
              <a:rPr lang="en-US" sz="4800" b="1"/>
              <a:t/>
            </a:r>
            <a:br>
              <a:rPr lang="en-US" sz="4800" b="1"/>
            </a:br>
            <a:endParaRPr lang="en-US" sz="4800"/>
          </a:p>
        </p:txBody>
      </p:sp>
    </p:spTree>
    <p:extLst>
      <p:ext uri="{BB962C8B-B14F-4D97-AF65-F5344CB8AC3E}">
        <p14:creationId xmlns:p14="http://schemas.microsoft.com/office/powerpoint/2010/main" val="2186662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713" y="2490140"/>
            <a:ext cx="10515600" cy="1325563"/>
          </a:xfrm>
        </p:spPr>
        <p:txBody>
          <a:bodyPr>
            <a:normAutofit fontScale="90000"/>
          </a:bodyPr>
          <a:lstStyle/>
          <a:p>
            <a:pPr>
              <a:lnSpc>
                <a:spcPct val="150000"/>
              </a:lnSpc>
            </a:pPr>
            <a:r>
              <a:rPr lang="en-US" smtClean="0"/>
              <a:t>-Transitions </a:t>
            </a:r>
            <a:r>
              <a:rPr lang="en-US"/>
              <a:t>allow your speech to flow smoothly from one section or point to </a:t>
            </a:r>
            <a:r>
              <a:rPr lang="en-US"/>
              <a:t>another</a:t>
            </a:r>
            <a:r>
              <a:rPr lang="en-US" smtClean="0"/>
              <a:t>.</a:t>
            </a:r>
            <a:br>
              <a:rPr lang="en-US" smtClean="0"/>
            </a:br>
            <a:r>
              <a:rPr lang="en-US" smtClean="0"/>
              <a:t>-Transitions </a:t>
            </a:r>
            <a:r>
              <a:rPr lang="en-US"/>
              <a:t>are used to show the linkage or connection between main points.</a:t>
            </a:r>
            <a:br>
              <a:rPr lang="en-US"/>
            </a:br>
            <a:endParaRPr lang="en-US"/>
          </a:p>
        </p:txBody>
      </p:sp>
    </p:spTree>
    <p:extLst>
      <p:ext uri="{BB962C8B-B14F-4D97-AF65-F5344CB8AC3E}">
        <p14:creationId xmlns:p14="http://schemas.microsoft.com/office/powerpoint/2010/main" val="176682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40" y="2459864"/>
            <a:ext cx="11692943" cy="1325563"/>
          </a:xfrm>
        </p:spPr>
        <p:txBody>
          <a:bodyPr>
            <a:normAutofit fontScale="90000"/>
          </a:bodyPr>
          <a:lstStyle/>
          <a:p>
            <a:pPr>
              <a:lnSpc>
                <a:spcPct val="150000"/>
              </a:lnSpc>
            </a:pPr>
            <a:r>
              <a:rPr lang="en-US" b="1" smtClean="0"/>
              <a:t>Types of Transition</a:t>
            </a:r>
            <a:r>
              <a:rPr lang="en-US" smtClean="0"/>
              <a:t/>
            </a:r>
            <a:br>
              <a:rPr lang="en-US" smtClean="0"/>
            </a:br>
            <a:r>
              <a:rPr lang="en-US" sz="3600" b="1"/>
              <a:t>1</a:t>
            </a:r>
            <a:r>
              <a:rPr lang="en-US" sz="3600" b="1"/>
              <a:t>. </a:t>
            </a:r>
            <a:r>
              <a:rPr lang="en-US" sz="3600" b="1" smtClean="0"/>
              <a:t>Addition-use </a:t>
            </a:r>
            <a:r>
              <a:rPr lang="en-US" sz="3600" b="1"/>
              <a:t>when presenting multiple ideas that flow in the same direction, under the same heading/ idea</a:t>
            </a:r>
            <a:r>
              <a:rPr lang="en-US" sz="3600" b="1"/>
              <a:t> </a:t>
            </a:r>
            <a:r>
              <a:rPr lang="en-US" sz="3600" b="1" smtClean="0"/>
              <a:t/>
            </a:r>
            <a:br>
              <a:rPr lang="en-US" sz="3600" b="1" smtClean="0"/>
            </a:br>
            <a:r>
              <a:rPr lang="en-US" sz="3600" b="1" smtClean="0">
                <a:solidFill>
                  <a:schemeClr val="bg2">
                    <a:lumMod val="50000"/>
                  </a:schemeClr>
                </a:solidFill>
              </a:rPr>
              <a:t>-</a:t>
            </a:r>
            <a:r>
              <a:rPr lang="en-US" sz="3200">
                <a:solidFill>
                  <a:schemeClr val="bg2">
                    <a:lumMod val="50000"/>
                  </a:schemeClr>
                </a:solidFill>
              </a:rPr>
              <a:t>furthermore, in addition, last of all, likewise, moreover</a:t>
            </a:r>
            <a:r>
              <a:rPr lang="en-US" sz="3200">
                <a:solidFill>
                  <a:schemeClr val="bg2">
                    <a:lumMod val="50000"/>
                  </a:schemeClr>
                </a:solidFill>
              </a:rPr>
              <a:t>, </a:t>
            </a:r>
            <a:r>
              <a:rPr lang="en-US" sz="3200" smtClean="0">
                <a:solidFill>
                  <a:schemeClr val="bg2">
                    <a:lumMod val="50000"/>
                  </a:schemeClr>
                </a:solidFill>
              </a:rPr>
              <a:t/>
            </a:r>
            <a:br>
              <a:rPr lang="en-US" sz="3200" smtClean="0">
                <a:solidFill>
                  <a:schemeClr val="bg2">
                    <a:lumMod val="50000"/>
                  </a:schemeClr>
                </a:solidFill>
              </a:rPr>
            </a:br>
            <a:r>
              <a:rPr lang="en-US" sz="3200" b="1"/>
              <a:t>2. Sequence/ Order: use to suggest a temporal relationship between ideas; places evidence </a:t>
            </a:r>
            <a:r>
              <a:rPr lang="en-US" sz="3200" b="1"/>
              <a:t>in </a:t>
            </a:r>
            <a:r>
              <a:rPr lang="en-US" sz="3200" b="1" smtClean="0"/>
              <a:t>sequence</a:t>
            </a:r>
            <a:br>
              <a:rPr lang="en-US" sz="3200" b="1" smtClean="0"/>
            </a:br>
            <a:r>
              <a:rPr lang="en-US" sz="3200" b="1" smtClean="0">
                <a:solidFill>
                  <a:schemeClr val="bg2">
                    <a:lumMod val="50000"/>
                  </a:schemeClr>
                </a:solidFill>
              </a:rPr>
              <a:t>-</a:t>
            </a:r>
            <a:r>
              <a:rPr lang="en-US" sz="3200">
                <a:solidFill>
                  <a:schemeClr val="bg2">
                    <a:lumMod val="50000"/>
                  </a:schemeClr>
                </a:solidFill>
              </a:rPr>
              <a:t>first, second (</a:t>
            </a:r>
            <a:r>
              <a:rPr lang="en-US" sz="3200">
                <a:solidFill>
                  <a:schemeClr val="bg2">
                    <a:lumMod val="50000"/>
                  </a:schemeClr>
                </a:solidFill>
              </a:rPr>
              <a:t>etc</a:t>
            </a:r>
            <a:r>
              <a:rPr lang="en-US" sz="3200" smtClean="0">
                <a:solidFill>
                  <a:schemeClr val="bg2">
                    <a:lumMod val="50000"/>
                  </a:schemeClr>
                </a:solidFill>
              </a:rPr>
              <a:t>.)  </a:t>
            </a:r>
            <a:r>
              <a:rPr lang="en-US" sz="3200">
                <a:solidFill>
                  <a:schemeClr val="bg2">
                    <a:lumMod val="50000"/>
                  </a:schemeClr>
                </a:solidFill>
              </a:rPr>
              <a:t>finally, first of all, concurrently</a:t>
            </a:r>
            <a:r>
              <a:rPr lang="en-US" sz="3200">
                <a:solidFill>
                  <a:schemeClr val="bg2">
                    <a:lumMod val="50000"/>
                  </a:schemeClr>
                </a:solidFill>
              </a:rPr>
              <a:t>, </a:t>
            </a:r>
            <a:r>
              <a:rPr lang="en-US" sz="3200" smtClean="0">
                <a:solidFill>
                  <a:schemeClr val="bg2">
                    <a:lumMod val="50000"/>
                  </a:schemeClr>
                </a:solidFill>
              </a:rPr>
              <a:t>prior </a:t>
            </a:r>
            <a:r>
              <a:rPr lang="en-US" sz="3200">
                <a:solidFill>
                  <a:schemeClr val="bg2">
                    <a:lumMod val="50000"/>
                  </a:schemeClr>
                </a:solidFill>
              </a:rPr>
              <a:t>to, then, at that time, at this point, previously, subsequently, and then, at this time, thereafter</a:t>
            </a:r>
            <a:r>
              <a:rPr lang="en-US" sz="3200">
                <a:solidFill>
                  <a:schemeClr val="bg2">
                    <a:lumMod val="50000"/>
                  </a:schemeClr>
                </a:solidFill>
              </a:rPr>
              <a:t>, </a:t>
            </a:r>
            <a:r>
              <a:rPr lang="en-US" sz="3200" smtClean="0">
                <a:solidFill>
                  <a:schemeClr val="bg2">
                    <a:lumMod val="50000"/>
                  </a:schemeClr>
                </a:solidFill>
              </a:rPr>
              <a:t>previously, </a:t>
            </a:r>
            <a:r>
              <a:rPr lang="en-US" sz="3200">
                <a:solidFill>
                  <a:schemeClr val="bg2">
                    <a:lumMod val="50000"/>
                  </a:schemeClr>
                </a:solidFill>
              </a:rPr>
              <a:t>after, followed by, after that,</a:t>
            </a:r>
            <a:r>
              <a:rPr lang="en-US" sz="3200">
                <a:solidFill>
                  <a:schemeClr val="bg2">
                    <a:lumMod val="50000"/>
                  </a:schemeClr>
                </a:solidFill>
              </a:rPr>
              <a:t> </a:t>
            </a:r>
            <a:r>
              <a:rPr lang="en-US" sz="3200" smtClean="0">
                <a:solidFill>
                  <a:schemeClr val="bg2">
                    <a:lumMod val="50000"/>
                  </a:schemeClr>
                </a:solidFill>
              </a:rPr>
              <a:t>meanwhile</a:t>
            </a:r>
            <a:r>
              <a:rPr lang="en-US" sz="3200">
                <a:solidFill>
                  <a:schemeClr val="bg2">
                    <a:lumMod val="50000"/>
                  </a:schemeClr>
                </a:solidFill>
              </a:rPr>
              <a:t>, formerly</a:t>
            </a:r>
            <a:r>
              <a:rPr lang="en-US" sz="3200">
                <a:solidFill>
                  <a:schemeClr val="bg2">
                    <a:lumMod val="50000"/>
                  </a:schemeClr>
                </a:solidFill>
              </a:rPr>
              <a:t>, </a:t>
            </a:r>
            <a:r>
              <a:rPr lang="en-US" sz="3200" smtClean="0">
                <a:solidFill>
                  <a:schemeClr val="bg2">
                    <a:lumMod val="50000"/>
                  </a:schemeClr>
                </a:solidFill>
              </a:rPr>
              <a:t>finally</a:t>
            </a:r>
            <a:endParaRPr lang="en-US" sz="3600">
              <a:solidFill>
                <a:schemeClr val="bg2">
                  <a:lumMod val="50000"/>
                </a:schemeClr>
              </a:solidFill>
            </a:endParaRPr>
          </a:p>
        </p:txBody>
      </p:sp>
    </p:spTree>
    <p:extLst>
      <p:ext uri="{BB962C8B-B14F-4D97-AF65-F5344CB8AC3E}">
        <p14:creationId xmlns:p14="http://schemas.microsoft.com/office/powerpoint/2010/main" val="2005311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530" y="2683323"/>
            <a:ext cx="11551275" cy="1325563"/>
          </a:xfrm>
        </p:spPr>
        <p:txBody>
          <a:bodyPr>
            <a:normAutofit fontScale="90000"/>
          </a:bodyPr>
          <a:lstStyle/>
          <a:p>
            <a:pPr>
              <a:lnSpc>
                <a:spcPct val="150000"/>
              </a:lnSpc>
            </a:pPr>
            <a:r>
              <a:rPr lang="en-US" sz="3600" b="1"/>
              <a:t>3. Contrast: use to demonstrate differences between ideas or change in </a:t>
            </a:r>
            <a:r>
              <a:rPr lang="en-US" sz="3600" b="1"/>
              <a:t>argument </a:t>
            </a:r>
            <a:r>
              <a:rPr lang="en-US" sz="3600" b="1" smtClean="0"/>
              <a:t>direction</a:t>
            </a:r>
            <a:br>
              <a:rPr lang="en-US" sz="3600" b="1" smtClean="0"/>
            </a:br>
            <a:r>
              <a:rPr lang="en-US" sz="3600" b="1" smtClean="0">
                <a:solidFill>
                  <a:schemeClr val="bg2">
                    <a:lumMod val="50000"/>
                  </a:schemeClr>
                </a:solidFill>
              </a:rPr>
              <a:t>-</a:t>
            </a:r>
            <a:r>
              <a:rPr lang="en-US" sz="3200">
                <a:solidFill>
                  <a:schemeClr val="bg2">
                    <a:lumMod val="50000"/>
                  </a:schemeClr>
                </a:solidFill>
              </a:rPr>
              <a:t>but, however, in contrast, on the other hand, on </a:t>
            </a:r>
            <a:r>
              <a:rPr lang="en-US" sz="3200">
                <a:solidFill>
                  <a:schemeClr val="bg2">
                    <a:lumMod val="50000"/>
                  </a:schemeClr>
                </a:solidFill>
              </a:rPr>
              <a:t>the </a:t>
            </a:r>
            <a:r>
              <a:rPr lang="en-US" sz="3200" smtClean="0">
                <a:solidFill>
                  <a:schemeClr val="bg2">
                    <a:lumMod val="50000"/>
                  </a:schemeClr>
                </a:solidFill>
              </a:rPr>
              <a:t>contrary,balanced against,still</a:t>
            </a:r>
            <a:r>
              <a:rPr lang="en-US" sz="3200">
                <a:solidFill>
                  <a:schemeClr val="bg2">
                    <a:lumMod val="50000"/>
                  </a:schemeClr>
                </a:solidFill>
              </a:rPr>
              <a:t>, on the contrary, unlike, conversely, otherwise, on the </a:t>
            </a:r>
            <a:r>
              <a:rPr lang="en-US" sz="3200">
                <a:solidFill>
                  <a:schemeClr val="bg2">
                    <a:lumMod val="50000"/>
                  </a:schemeClr>
                </a:solidFill>
              </a:rPr>
              <a:t>other </a:t>
            </a:r>
            <a:r>
              <a:rPr lang="en-US" sz="3200" smtClean="0">
                <a:solidFill>
                  <a:schemeClr val="bg2">
                    <a:lumMod val="50000"/>
                  </a:schemeClr>
                </a:solidFill>
              </a:rPr>
              <a:t>hand</a:t>
            </a:r>
            <a:r>
              <a:rPr lang="en-US" sz="3200" smtClean="0"/>
              <a:t/>
            </a:r>
            <a:br>
              <a:rPr lang="en-US" sz="3200" smtClean="0"/>
            </a:br>
            <a:r>
              <a:rPr lang="en-US" sz="3200" b="1" smtClean="0"/>
              <a:t>4. </a:t>
            </a:r>
            <a:r>
              <a:rPr lang="en-US" sz="3200" b="1"/>
              <a:t>Comparison: use to demonstrate similarities between ideas that may not be under the same subject heading or within the </a:t>
            </a:r>
            <a:r>
              <a:rPr lang="en-US" sz="3200" b="1"/>
              <a:t>same </a:t>
            </a:r>
            <a:r>
              <a:rPr lang="en-US" sz="3200" b="1" smtClean="0"/>
              <a:t>paragraph</a:t>
            </a:r>
            <a:r>
              <a:rPr lang="en-US" sz="3200" b="1"/>
              <a:t/>
            </a:r>
            <a:br>
              <a:rPr lang="en-US" sz="3200" b="1"/>
            </a:br>
            <a:r>
              <a:rPr lang="en-US" sz="3200" b="1" smtClean="0">
                <a:solidFill>
                  <a:schemeClr val="bg2">
                    <a:lumMod val="50000"/>
                  </a:schemeClr>
                </a:solidFill>
              </a:rPr>
              <a:t>-</a:t>
            </a:r>
            <a:r>
              <a:rPr lang="en-US" sz="3200" smtClean="0">
                <a:solidFill>
                  <a:schemeClr val="bg2">
                    <a:lumMod val="50000"/>
                  </a:schemeClr>
                </a:solidFill>
              </a:rPr>
              <a:t>in </a:t>
            </a:r>
            <a:r>
              <a:rPr lang="en-US" sz="3200">
                <a:solidFill>
                  <a:schemeClr val="bg2">
                    <a:lumMod val="50000"/>
                  </a:schemeClr>
                </a:solidFill>
              </a:rPr>
              <a:t>a different way / sense, whereas, like</a:t>
            </a:r>
            <a:r>
              <a:rPr lang="en-US" sz="3200">
                <a:solidFill>
                  <a:schemeClr val="bg2">
                    <a:lumMod val="50000"/>
                  </a:schemeClr>
                </a:solidFill>
              </a:rPr>
              <a:t>, </a:t>
            </a:r>
            <a:r>
              <a:rPr lang="en-US" sz="3200" smtClean="0">
                <a:solidFill>
                  <a:schemeClr val="bg2">
                    <a:lumMod val="50000"/>
                  </a:schemeClr>
                </a:solidFill>
              </a:rPr>
              <a:t>by </a:t>
            </a:r>
            <a:r>
              <a:rPr lang="en-US" sz="3200">
                <a:solidFill>
                  <a:schemeClr val="bg2">
                    <a:lumMod val="50000"/>
                  </a:schemeClr>
                </a:solidFill>
              </a:rPr>
              <a:t>comparison, similar to, in the same way, alike, similarity, similarly, just as</a:t>
            </a:r>
            <a:r>
              <a:rPr lang="en-US" sz="3200">
                <a:solidFill>
                  <a:schemeClr val="bg2">
                    <a:lumMod val="50000"/>
                  </a:schemeClr>
                </a:solidFill>
              </a:rPr>
              <a:t>, </a:t>
            </a:r>
            <a:r>
              <a:rPr lang="en-US" sz="3200" smtClean="0">
                <a:solidFill>
                  <a:schemeClr val="bg2">
                    <a:lumMod val="50000"/>
                  </a:schemeClr>
                </a:solidFill>
              </a:rPr>
              <a:t>conversely</a:t>
            </a:r>
            <a:endParaRPr lang="en-US" sz="3600">
              <a:solidFill>
                <a:schemeClr val="bg2">
                  <a:lumMod val="50000"/>
                </a:schemeClr>
              </a:solidFill>
            </a:endParaRPr>
          </a:p>
        </p:txBody>
      </p:sp>
    </p:spTree>
    <p:extLst>
      <p:ext uri="{BB962C8B-B14F-4D97-AF65-F5344CB8AC3E}">
        <p14:creationId xmlns:p14="http://schemas.microsoft.com/office/powerpoint/2010/main" val="1280694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1905</TotalTime>
  <Words>126</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Conclusion -it is delivered at the end of the speech and is often what most people remember immediately after your speech has ended.  -the conclusion is doubly important as it leaves the audience with a lasting impression.</vt:lpstr>
      <vt:lpstr>The purpose of the conclusion is to summarize your main points and to prepare the audience for the end of your speech. It recapture the essence of your speech, your main points and the purpose of why you spoke.</vt:lpstr>
      <vt:lpstr>Paraphrasing Versus Repeating -It is an opportunity to summarize the main points of your speech. -Don’t repeat your main points word for word; rather, paraphrase the key themes and arguments you have just presented. -Don’t introduce any new points or supportive evidence into your conclusion as it will confuse your audience.    </vt:lpstr>
      <vt:lpstr>End on a High Note Your conclusion is the last thing your audience hears from you.  *What do you want the audience to remember after you’ve finished speaking?  *What do you want them to recall in the days or weeks after your speech?</vt:lpstr>
      <vt:lpstr>-Consider ending your speech with an additional anecdote or quotation that captures the theme of your speech. -Make sure you don’t finish your speech so suddenly that your audience is caught off guard when the speech ends.  </vt:lpstr>
      <vt:lpstr>Transitions </vt:lpstr>
      <vt:lpstr>-Transitions allow your speech to flow smoothly from one section or point to another. -Transitions are used to show the linkage or connection between main points. </vt:lpstr>
      <vt:lpstr>Types of Transition 1. Addition-use when presenting multiple ideas that flow in the same direction, under the same heading/ idea  -furthermore, in addition, last of all, likewise, moreover,  2. Sequence/ Order: use to suggest a temporal relationship between ideas; places evidence in sequence -first, second (etc.)  finally, first of all, concurrently, prior to, then, at that time, at this point, previously, subsequently, and then, at this time, thereafter, previously, after, followed by, after that, meanwhile, formerly, finally</vt:lpstr>
      <vt:lpstr>3. Contrast: use to demonstrate differences between ideas or change in argument direction -but, however, in contrast, on the other hand, on the contrary,balanced against,still, on the contrary, unlike, conversely, otherwise, on the other hand 4. Comparison: use to demonstrate similarities between ideas that may not be under the same subject heading or within the same paragraph -in a different way / sense, whereas, like, by comparison, similar to, in the same way, alike, similarity, similarly, just as, conversely</vt:lpstr>
      <vt:lpstr>5. Summary or Conclusion: use to signal that what follows is summarizing or concluding the previous ideas; in humanities papers, use these phrases sparingly. -to summarize, in short, in brief, in sum, in summary, to sum up, in conclusion, to conclude, finally</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Conclusion</dc:title>
  <dc:creator>jongki song</dc:creator>
  <cp:lastModifiedBy>jongki song</cp:lastModifiedBy>
  <cp:revision>3</cp:revision>
  <dcterms:created xsi:type="dcterms:W3CDTF">2018-12-31T07:56:50Z</dcterms:created>
  <dcterms:modified xsi:type="dcterms:W3CDTF">2019-01-01T15:42:33Z</dcterms:modified>
</cp:coreProperties>
</file>