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22" r:id="rId1"/>
  </p:sldMasterIdLst>
  <p:notesMasterIdLst>
    <p:notesMasterId r:id="rId20"/>
  </p:notesMasterIdLst>
  <p:sldIdLst>
    <p:sldId id="256" r:id="rId2"/>
    <p:sldId id="257" r:id="rId3"/>
    <p:sldId id="259" r:id="rId4"/>
    <p:sldId id="286" r:id="rId5"/>
    <p:sldId id="299" r:id="rId6"/>
    <p:sldId id="284" r:id="rId7"/>
    <p:sldId id="285" r:id="rId8"/>
    <p:sldId id="289" r:id="rId9"/>
    <p:sldId id="298" r:id="rId10"/>
    <p:sldId id="290" r:id="rId11"/>
    <p:sldId id="291" r:id="rId12"/>
    <p:sldId id="292" r:id="rId13"/>
    <p:sldId id="288" r:id="rId14"/>
    <p:sldId id="293" r:id="rId15"/>
    <p:sldId id="294" r:id="rId16"/>
    <p:sldId id="295" r:id="rId17"/>
    <p:sldId id="296" r:id="rId18"/>
    <p:sldId id="297"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Work Sans" panose="020B0604020202020204" charset="0"/>
      <p:regular r:id="rId25"/>
      <p:bold r:id="rId26"/>
    </p:embeddedFont>
    <p:embeddedFont>
      <p:font typeface="Georgia" panose="02040502050405020303" pitchFamily="18"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6838D2-3ED5-48C7-85D7-1C2BFF251A08}">
  <a:tblStyle styleId="{646838D2-3ED5-48C7-85D7-1C2BFF251A0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110" d="100"/>
          <a:sy n="110" d="100"/>
        </p:scale>
        <p:origin x="67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5513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4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0311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627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61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54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445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488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291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774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143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9799" y="2113635"/>
            <a:ext cx="7371711" cy="152705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946095"/>
            <a:ext cx="7329840" cy="610820"/>
          </a:xfrm>
        </p:spPr>
        <p:txBody>
          <a:bodyPr>
            <a:normAutofit/>
          </a:bodyPr>
          <a:lstStyle>
            <a:lvl1pPr marL="0" indent="0" algn="l">
              <a:buNone/>
              <a:defRPr sz="2800" b="0" i="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7094526"/>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92226145"/>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7903809"/>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7" name="Picture 6" descr="E:\websites\free-power-point-templates\2012\logos.png">
            <a:extLst>
              <a:ext uri="{FF2B5EF4-FFF2-40B4-BE49-F238E27FC236}">
                <a16:creationId xmlns:a16="http://schemas.microsoft.com/office/drawing/2014/main" id="{FA0CA884-2AF3-4A92-99CC-67432569B4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646026"/>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3528318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4" name="Google Shape;14;p3"/>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extLst>
      <p:ext uri="{BB962C8B-B14F-4D97-AF65-F5344CB8AC3E}">
        <p14:creationId xmlns:p14="http://schemas.microsoft.com/office/powerpoint/2010/main" val="336147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48966" y="1350110"/>
            <a:ext cx="8246070" cy="3359505"/>
          </a:xfrm>
        </p:spPr>
        <p:txBody>
          <a:bodyPr/>
          <a:lstStyle>
            <a:lvl1pPr algn="l">
              <a:defRPr sz="2800">
                <a:solidFill>
                  <a:schemeClr val="accent2">
                    <a:lumMod val="50000"/>
                  </a:schemeClr>
                </a:solidFill>
              </a:defRPr>
            </a:lvl1pPr>
            <a:lvl2pPr algn="l">
              <a:defRPr>
                <a:solidFill>
                  <a:schemeClr val="accent2">
                    <a:lumMod val="50000"/>
                  </a:schemeClr>
                </a:solidFill>
              </a:defRPr>
            </a:lvl2pPr>
            <a:lvl3pPr algn="l">
              <a:defRPr>
                <a:solidFill>
                  <a:schemeClr val="accent2">
                    <a:lumMod val="50000"/>
                  </a:schemeClr>
                </a:solidFill>
              </a:defRPr>
            </a:lvl3pPr>
            <a:lvl4pPr algn="l">
              <a:defRPr>
                <a:solidFill>
                  <a:schemeClr val="accent2">
                    <a:lumMod val="50000"/>
                  </a:schemeClr>
                </a:solidFill>
              </a:defRPr>
            </a:lvl4pPr>
            <a:lvl5pPr algn="l">
              <a:defRPr>
                <a:solidFill>
                  <a:schemeClr val="accent2">
                    <a:lumMod val="50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1636240"/>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260905" cy="572644"/>
          </a:xfrm>
        </p:spPr>
        <p:txBody>
          <a:bodyPr>
            <a:normAutofit/>
          </a:bodyPr>
          <a:lstStyle>
            <a:lvl1pPr algn="l">
              <a:defRPr sz="3600">
                <a:solidFill>
                  <a:srgbClr val="5CB800"/>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48965" y="1044700"/>
            <a:ext cx="6260905" cy="3511061"/>
          </a:xfrm>
        </p:spPr>
        <p:txBody>
          <a:bodyPr/>
          <a:lstStyle>
            <a:lvl1pPr>
              <a:defRPr sz="2800">
                <a:solidFill>
                  <a:schemeClr val="accent2">
                    <a:lumMod val="50000"/>
                  </a:schemeClr>
                </a:solidFill>
              </a:defRPr>
            </a:lvl1pPr>
            <a:lvl2pPr>
              <a:defRPr>
                <a:solidFill>
                  <a:schemeClr val="accent2">
                    <a:lumMod val="50000"/>
                  </a:schemeClr>
                </a:solidFill>
              </a:defRPr>
            </a:lvl2pPr>
            <a:lvl3pPr>
              <a:defRPr>
                <a:solidFill>
                  <a:schemeClr val="accent2">
                    <a:lumMod val="50000"/>
                  </a:schemeClr>
                </a:solidFill>
              </a:defRPr>
            </a:lvl3pPr>
            <a:lvl4pPr>
              <a:defRPr>
                <a:solidFill>
                  <a:schemeClr val="accent2">
                    <a:lumMod val="50000"/>
                  </a:schemeClr>
                </a:solidFill>
              </a:defRPr>
            </a:lvl4pPr>
            <a:lvl5pPr>
              <a:defRPr>
                <a:solidFill>
                  <a:schemeClr val="accent2">
                    <a:lumMod val="50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84893548"/>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2473747"/>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5041270"/>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8246071" cy="61082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36879" y="2087040"/>
            <a:ext cx="4040188" cy="2137871"/>
          </a:xfrm>
        </p:spPr>
        <p:txBody>
          <a:bodyPr/>
          <a:lstStyle>
            <a:lvl1pPr algn="ctr">
              <a:defRPr sz="2400">
                <a:solidFill>
                  <a:schemeClr val="accent2">
                    <a:lumMod val="50000"/>
                  </a:schemeClr>
                </a:solidFill>
              </a:defRPr>
            </a:lvl1pPr>
            <a:lvl2pPr algn="ctr">
              <a:defRPr sz="2000">
                <a:solidFill>
                  <a:schemeClr val="accent2">
                    <a:lumMod val="50000"/>
                  </a:schemeClr>
                </a:solidFill>
              </a:defRPr>
            </a:lvl2pPr>
            <a:lvl3pPr algn="ctr">
              <a:defRPr sz="1800">
                <a:solidFill>
                  <a:schemeClr val="accent2">
                    <a:lumMod val="50000"/>
                  </a:schemeClr>
                </a:solidFill>
              </a:defRPr>
            </a:lvl3pPr>
            <a:lvl4pPr algn="ctr">
              <a:defRPr sz="1600">
                <a:solidFill>
                  <a:schemeClr val="accent2">
                    <a:lumMod val="50000"/>
                  </a:schemeClr>
                </a:solidFill>
              </a:defRPr>
            </a:lvl4pPr>
            <a:lvl5pPr algn="ctr">
              <a:defRPr sz="1600">
                <a:solidFill>
                  <a:schemeClr val="accent2">
                    <a:lumMod val="50000"/>
                  </a:schemeClr>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572000" y="2087040"/>
            <a:ext cx="4041775" cy="2137871"/>
          </a:xfrm>
        </p:spPr>
        <p:txBody>
          <a:bodyPr/>
          <a:lstStyle>
            <a:lvl1pPr algn="ctr">
              <a:defRPr sz="2400">
                <a:solidFill>
                  <a:schemeClr val="accent2">
                    <a:lumMod val="50000"/>
                  </a:schemeClr>
                </a:solidFill>
              </a:defRPr>
            </a:lvl1pPr>
            <a:lvl2pPr algn="ctr">
              <a:defRPr sz="2000">
                <a:solidFill>
                  <a:schemeClr val="accent2">
                    <a:lumMod val="50000"/>
                  </a:schemeClr>
                </a:solidFill>
              </a:defRPr>
            </a:lvl2pPr>
            <a:lvl3pPr algn="ctr">
              <a:defRPr sz="1800">
                <a:solidFill>
                  <a:schemeClr val="accent2">
                    <a:lumMod val="50000"/>
                  </a:schemeClr>
                </a:solidFill>
              </a:defRPr>
            </a:lvl3pPr>
            <a:lvl4pPr algn="ctr">
              <a:defRPr sz="1600">
                <a:solidFill>
                  <a:schemeClr val="accent2">
                    <a:lumMod val="50000"/>
                  </a:schemeClr>
                </a:solidFill>
              </a:defRPr>
            </a:lvl4pPr>
            <a:lvl5pPr algn="ctr">
              <a:defRPr sz="1600">
                <a:solidFill>
                  <a:schemeClr val="accent2">
                    <a:lumMod val="50000"/>
                  </a:schemeClr>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6799331"/>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1999873"/>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526830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48041533"/>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1/24/2019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7" name="TextBox 6">
            <a:extLst>
              <a:ext uri="{FF2B5EF4-FFF2-40B4-BE49-F238E27FC236}">
                <a16:creationId xmlns:a16="http://schemas.microsoft.com/office/drawing/2014/main" id="{3CC73DBC-83C7-4693-8DAD-3CA5F023F160}"/>
              </a:ext>
            </a:extLst>
          </p:cNvPr>
          <p:cNvSpPr txBox="1"/>
          <p:nvPr/>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52645303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7" r:id="rId14"/>
  </p:sldLayoutIdLst>
  <p:transition>
    <p:fade thruBlk="1"/>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670236" y="2337490"/>
            <a:ext cx="5529674"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Georgia" panose="02040502050405020303" pitchFamily="18" charset="0"/>
              </a:rPr>
              <a:t>Informative Speech</a:t>
            </a:r>
            <a:endParaRPr dirty="0">
              <a:latin typeface="Georgia" panose="02040502050405020303" pitchFamily="18" charset="0"/>
            </a:endParaRPr>
          </a:p>
        </p:txBody>
      </p:sp>
      <p:grpSp>
        <p:nvGrpSpPr>
          <p:cNvPr id="59" name="Google Shape;59;p12"/>
          <p:cNvGrpSpPr/>
          <p:nvPr/>
        </p:nvGrpSpPr>
        <p:grpSpPr>
          <a:xfrm>
            <a:off x="6867248" y="652997"/>
            <a:ext cx="1580904" cy="1684493"/>
            <a:chOff x="5970800" y="1619250"/>
            <a:chExt cx="428650" cy="456725"/>
          </a:xfrm>
        </p:grpSpPr>
        <p:sp>
          <p:nvSpPr>
            <p:cNvPr id="60" name="Google Shape;6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2" name="Title 1"/>
          <p:cNvSpPr>
            <a:spLocks noGrp="1"/>
          </p:cNvSpPr>
          <p:nvPr>
            <p:ph type="ctrTitle"/>
          </p:nvPr>
        </p:nvSpPr>
        <p:spPr>
          <a:xfrm>
            <a:off x="230375" y="3983700"/>
            <a:ext cx="8110062" cy="1159800"/>
          </a:xfrm>
        </p:spPr>
        <p:txBody>
          <a:bodyPr>
            <a:noAutofit/>
          </a:bodyPr>
          <a:lstStyle/>
          <a:p>
            <a:pPr algn="l">
              <a:lnSpc>
                <a:spcPct val="150000"/>
              </a:lnSpc>
            </a:pPr>
            <a:r>
              <a:rPr lang="en-US" sz="3200" b="1" i="1" dirty="0" smtClean="0"/>
              <a:t>DESCRIPTIVE SPEECH</a:t>
            </a:r>
            <a:r>
              <a:rPr lang="en-US" sz="2400" dirty="0" smtClean="0"/>
              <a:t/>
            </a:r>
            <a:br>
              <a:rPr lang="en-US" sz="2400" dirty="0" smtClean="0"/>
            </a:br>
            <a:r>
              <a:rPr lang="en-US" sz="2400" dirty="0" smtClean="0"/>
              <a:t>-</a:t>
            </a:r>
            <a:r>
              <a:rPr lang="en-US" sz="2400" dirty="0"/>
              <a:t>speech creates a vivid picture in a person’s mind regarding an object, person, animal, or place</a:t>
            </a:r>
            <a:r>
              <a:rPr lang="en-US" sz="2400" dirty="0" smtClean="0"/>
              <a:t>.</a:t>
            </a:r>
            <a:br>
              <a:rPr lang="en-US" sz="2400" dirty="0" smtClean="0"/>
            </a:br>
            <a:r>
              <a:rPr lang="en-US" sz="2400" dirty="0" smtClean="0"/>
              <a:t>-</a:t>
            </a:r>
            <a:r>
              <a:rPr lang="en-US" sz="2400" dirty="0"/>
              <a:t>Audiences should carry away in their minds a clear vision of the </a:t>
            </a:r>
            <a:r>
              <a:rPr lang="en-US" sz="2400" dirty="0" smtClean="0"/>
              <a:t>subject.</a:t>
            </a:r>
            <a:r>
              <a:rPr lang="en-US" dirty="0"/>
              <a:t/>
            </a:r>
            <a:br>
              <a:rPr lang="en-US" dirty="0"/>
            </a:br>
            <a:endParaRPr lang="en-US" sz="2400" b="1" dirty="0"/>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sz="9600" b="1" dirty="0">
              <a:latin typeface="Work Sans"/>
              <a:ea typeface="Work Sans"/>
              <a:cs typeface="Work Sans"/>
              <a:sym typeface="Work Sans"/>
            </a:endParaRPr>
          </a:p>
        </p:txBody>
      </p:sp>
    </p:spTree>
    <p:extLst>
      <p:ext uri="{BB962C8B-B14F-4D97-AF65-F5344CB8AC3E}">
        <p14:creationId xmlns:p14="http://schemas.microsoft.com/office/powerpoint/2010/main" val="2041766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2" name="Title 1"/>
          <p:cNvSpPr>
            <a:spLocks noGrp="1"/>
          </p:cNvSpPr>
          <p:nvPr>
            <p:ph type="ctrTitle"/>
          </p:nvPr>
        </p:nvSpPr>
        <p:spPr>
          <a:xfrm>
            <a:off x="168030" y="3637336"/>
            <a:ext cx="8110062" cy="1159800"/>
          </a:xfrm>
        </p:spPr>
        <p:txBody>
          <a:bodyPr>
            <a:noAutofit/>
          </a:bodyPr>
          <a:lstStyle/>
          <a:p>
            <a:pPr algn="l">
              <a:lnSpc>
                <a:spcPct val="150000"/>
              </a:lnSpc>
            </a:pPr>
            <a:r>
              <a:rPr lang="en-US" sz="2400" dirty="0"/>
              <a:t>In the descriptive speech, determine the characteristics, features, functions, or fine points of the topic. What makes the person unique? </a:t>
            </a:r>
            <a:r>
              <a:rPr lang="en-US" sz="2400" dirty="0" smtClean="0"/>
              <a:t>What </a:t>
            </a:r>
            <a:r>
              <a:rPr lang="en-US" sz="2400" dirty="0"/>
              <a:t>kind of material is the object made from? What shape is it? What color is it? What does it smell like? </a:t>
            </a:r>
            <a:r>
              <a:rPr lang="en-US" sz="2400" dirty="0" smtClean="0"/>
              <a:t>What </a:t>
            </a:r>
            <a:r>
              <a:rPr lang="en-US" sz="2400" dirty="0"/>
              <a:t>is its geography or location in space? How has it changed or evolved over time? </a:t>
            </a:r>
            <a:endParaRPr lang="en-US" sz="2400" b="1" dirty="0"/>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sz="9600" b="1" dirty="0">
              <a:latin typeface="Work Sans"/>
              <a:ea typeface="Work Sans"/>
              <a:cs typeface="Work Sans"/>
              <a:sym typeface="Work Sans"/>
            </a:endParaRPr>
          </a:p>
        </p:txBody>
      </p:sp>
    </p:spTree>
    <p:extLst>
      <p:ext uri="{BB962C8B-B14F-4D97-AF65-F5344CB8AC3E}">
        <p14:creationId xmlns:p14="http://schemas.microsoft.com/office/powerpoint/2010/main" val="3686610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sz="9600" b="1" dirty="0">
              <a:latin typeface="Work Sans"/>
              <a:ea typeface="Work Sans"/>
              <a:cs typeface="Work Sans"/>
              <a:sym typeface="Work Sans"/>
            </a:endParaRPr>
          </a:p>
        </p:txBody>
      </p:sp>
      <p:sp>
        <p:nvSpPr>
          <p:cNvPr id="3" name="Rectangle 1"/>
          <p:cNvSpPr>
            <a:spLocks noChangeArrowheads="1"/>
          </p:cNvSpPr>
          <p:nvPr/>
        </p:nvSpPr>
        <p:spPr bwMode="auto">
          <a:xfrm>
            <a:off x="1" y="48491"/>
            <a:ext cx="6303337" cy="5044103"/>
          </a:xfrm>
          <a:prstGeom prst="rect">
            <a:avLst/>
          </a:prstGeom>
          <a:solidFill>
            <a:srgbClr val="CCD7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6750" tIns="79350" rIns="23805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73D3F"/>
                </a:solidFill>
                <a:effectLst/>
                <a:latin typeface="proxima-nova"/>
              </a:rPr>
              <a:t>SAMPLE</a:t>
            </a:r>
            <a:r>
              <a:rPr kumimoji="0" lang="en-US" altLang="en-US" sz="1600" b="1" i="0" u="none" strike="noStrike" cap="none" normalizeH="0" dirty="0" smtClean="0">
                <a:ln>
                  <a:noFill/>
                </a:ln>
                <a:solidFill>
                  <a:srgbClr val="373D3F"/>
                </a:solidFill>
                <a:effectLst/>
                <a:latin typeface="proxima-nova"/>
              </a:rPr>
              <a:t> DESCRIPTIVE SPEECH OUTLINE</a:t>
            </a:r>
            <a:endParaRPr kumimoji="0" lang="en-US" altLang="en-US" sz="1600" b="1"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373D3F"/>
                </a:solidFill>
                <a:effectLst/>
                <a:latin typeface="proxima-nova"/>
              </a:rPr>
              <a:t>Title:</a:t>
            </a:r>
            <a:r>
              <a:rPr kumimoji="0" lang="en-US" altLang="en-US" sz="600" b="0" i="0" u="none" strike="noStrike" cap="none" normalizeH="0" baseline="0" dirty="0" smtClean="0">
                <a:ln>
                  <a:noFill/>
                </a:ln>
                <a:solidFill>
                  <a:srgbClr val="373D3F"/>
                </a:solidFill>
                <a:effectLst/>
                <a:latin typeface="proxima-nova"/>
              </a:rPr>
              <a:t> </a:t>
            </a:r>
            <a:r>
              <a:rPr kumimoji="0" lang="en-US" altLang="en-US" sz="1200" b="0" i="1" u="none" strike="noStrike" cap="none" normalizeH="0" baseline="0" dirty="0" smtClean="0">
                <a:ln>
                  <a:noFill/>
                </a:ln>
                <a:solidFill>
                  <a:srgbClr val="373D3F"/>
                </a:solidFill>
                <a:effectLst/>
                <a:latin typeface="proxima-nova"/>
              </a:rPr>
              <a:t>Easter Island: The Navel of the World</a:t>
            </a:r>
            <a:r>
              <a:rPr kumimoji="0" lang="en-US" altLang="en-US" sz="600" b="0" i="0" u="none" strike="noStrike" cap="none" normalizeH="0" baseline="0" dirty="0" smtClean="0">
                <a:ln>
                  <a:noFill/>
                </a:ln>
                <a:solidFill>
                  <a:srgbClr val="373D3F"/>
                </a:solidFill>
                <a:effectLst/>
                <a:latin typeface="proxima-nova"/>
              </a:rPr>
              <a:t> </a:t>
            </a:r>
            <a:r>
              <a:rPr kumimoji="0" lang="en-US" altLang="en-US" sz="1200" b="0" i="0" u="none" strike="noStrike" cap="none" normalizeH="0" baseline="0" dirty="0" smtClean="0">
                <a:ln>
                  <a:noFill/>
                </a:ln>
                <a:solidFill>
                  <a:srgbClr val="373D3F"/>
                </a:solidFill>
                <a:effectLst/>
                <a:latin typeface="proxima-nova"/>
              </a:rPr>
              <a:t>(Fischer, 2006)</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373D3F"/>
                </a:solidFill>
                <a:effectLst/>
                <a:latin typeface="proxima-nova"/>
              </a:rPr>
              <a:t>Specific Purpose:</a:t>
            </a:r>
            <a:r>
              <a:rPr kumimoji="0" lang="en-US" altLang="en-US" sz="600" b="0" i="0" u="none" strike="noStrike" cap="none" normalizeH="0" baseline="0" dirty="0" smtClean="0">
                <a:ln>
                  <a:noFill/>
                </a:ln>
                <a:solidFill>
                  <a:srgbClr val="373D3F"/>
                </a:solidFill>
                <a:effectLst/>
                <a:latin typeface="proxima-nova"/>
              </a:rPr>
              <a:t> </a:t>
            </a:r>
            <a:r>
              <a:rPr kumimoji="0" lang="en-US" altLang="en-US" sz="1200" b="0" i="0" u="none" strike="noStrike" cap="none" normalizeH="0" baseline="0" dirty="0" smtClean="0">
                <a:ln>
                  <a:noFill/>
                </a:ln>
                <a:solidFill>
                  <a:srgbClr val="373D3F"/>
                </a:solidFill>
                <a:effectLst/>
                <a:latin typeface="proxima-nova"/>
              </a:rPr>
              <a:t>At the end of my speech, my audience will be able to visualize some of the main attractions on Easter Island.</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373D3F"/>
                </a:solidFill>
                <a:effectLst/>
                <a:latin typeface="proxima-nova"/>
              </a:rPr>
              <a:t>Central Idea:</a:t>
            </a:r>
            <a:r>
              <a:rPr kumimoji="0" lang="en-US" altLang="en-US" sz="600" b="0" i="0" u="none" strike="noStrike" cap="none" normalizeH="0" baseline="0" dirty="0" smtClean="0">
                <a:ln>
                  <a:noFill/>
                </a:ln>
                <a:solidFill>
                  <a:srgbClr val="373D3F"/>
                </a:solidFill>
                <a:effectLst/>
                <a:latin typeface="proxima-nova"/>
              </a:rPr>
              <a:t> </a:t>
            </a:r>
            <a:r>
              <a:rPr kumimoji="0" lang="en-US" altLang="en-US" sz="1200" b="0" i="0" u="none" strike="noStrike" cap="none" normalizeH="0" baseline="0" dirty="0" smtClean="0">
                <a:ln>
                  <a:noFill/>
                </a:ln>
                <a:solidFill>
                  <a:srgbClr val="373D3F"/>
                </a:solidFill>
                <a:effectLst/>
                <a:latin typeface="proxima-nova"/>
              </a:rPr>
              <a:t>Easter Island hosts a number of ancient, mysterious, and beautiful attractions that make it an ideal vacation destination.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smtClean="0">
                <a:ln>
                  <a:noFill/>
                </a:ln>
                <a:solidFill>
                  <a:srgbClr val="373D3F"/>
                </a:solidFill>
                <a:effectLst/>
                <a:latin typeface="proxima-nova"/>
              </a:rPr>
              <a:t>Stone Giants—“</a:t>
            </a:r>
            <a:r>
              <a:rPr kumimoji="0" lang="en-US" altLang="en-US" sz="1200" b="0" i="0" u="none" strike="noStrike" cap="none" normalizeH="0" baseline="0" dirty="0" err="1" smtClean="0">
                <a:ln>
                  <a:noFill/>
                </a:ln>
                <a:solidFill>
                  <a:srgbClr val="373D3F"/>
                </a:solidFill>
                <a:effectLst/>
                <a:latin typeface="proxima-nova"/>
              </a:rPr>
              <a:t>Moai</a:t>
            </a:r>
            <a:r>
              <a:rPr kumimoji="0" lang="en-US" altLang="en-US" sz="1200" b="0" i="0" u="none" strike="noStrike" cap="none" normalizeH="0" baseline="0" dirty="0" smtClean="0">
                <a:ln>
                  <a:noFill/>
                </a:ln>
                <a:solidFill>
                  <a:srgbClr val="373D3F"/>
                </a:solidFill>
                <a:effectLst/>
                <a:latin typeface="proxima-nova"/>
              </a:rPr>
              <a:t>”</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smtClean="0">
                <a:ln>
                  <a:noFill/>
                </a:ln>
                <a:solidFill>
                  <a:srgbClr val="373D3F"/>
                </a:solidFill>
                <a:effectLst/>
                <a:latin typeface="proxima-nova"/>
              </a:rPr>
              <a:t>Average 13 feet high; 14 tons</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smtClean="0">
                <a:ln>
                  <a:noFill/>
                </a:ln>
                <a:solidFill>
                  <a:srgbClr val="373D3F"/>
                </a:solidFill>
                <a:effectLst/>
                <a:latin typeface="proxima-nova"/>
              </a:rPr>
              <a:t>Play sacred role for Rapa Nui (native inhabitants)</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smtClean="0">
                <a:ln>
                  <a:noFill/>
                </a:ln>
                <a:solidFill>
                  <a:srgbClr val="373D3F"/>
                </a:solidFill>
                <a:effectLst/>
                <a:latin typeface="proxima-nova"/>
              </a:rPr>
              <a:t>Central Ahu ceremonial sites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smtClean="0">
                <a:ln>
                  <a:noFill/>
                </a:ln>
                <a:solidFill>
                  <a:srgbClr val="373D3F"/>
                </a:solidFill>
                <a:effectLst/>
                <a:latin typeface="proxima-nova"/>
              </a:rPr>
              <a:t>Coastline activities</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smtClean="0">
                <a:ln>
                  <a:noFill/>
                </a:ln>
                <a:solidFill>
                  <a:srgbClr val="373D3F"/>
                </a:solidFill>
                <a:effectLst/>
                <a:latin typeface="proxima-nova"/>
              </a:rPr>
              <a:t>Beaches</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smtClean="0">
                <a:ln>
                  <a:noFill/>
                </a:ln>
                <a:solidFill>
                  <a:srgbClr val="373D3F"/>
                </a:solidFill>
                <a:effectLst/>
                <a:latin typeface="proxima-nova"/>
              </a:rPr>
              <a:t>Snorkeling &amp; Scuba</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smtClean="0">
                <a:ln>
                  <a:noFill/>
                </a:ln>
                <a:solidFill>
                  <a:srgbClr val="373D3F"/>
                </a:solidFill>
                <a:effectLst/>
                <a:latin typeface="proxima-nova"/>
              </a:rPr>
              <a:t>Surfing</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smtClean="0">
              <a:ln>
                <a:noFill/>
              </a:ln>
              <a:solidFill>
                <a:srgbClr val="373D3F"/>
              </a:solidFill>
              <a:effectLst/>
              <a:latin typeface="proxima-nova"/>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err="1" smtClean="0">
                <a:ln>
                  <a:noFill/>
                </a:ln>
                <a:solidFill>
                  <a:srgbClr val="373D3F"/>
                </a:solidFill>
                <a:effectLst/>
                <a:latin typeface="proxima-nova"/>
              </a:rPr>
              <a:t>Rano</a:t>
            </a:r>
            <a:r>
              <a:rPr kumimoji="0" lang="en-US" altLang="en-US" sz="1200" b="0" i="0" u="none" strike="noStrike" cap="none" normalizeH="0" baseline="0" dirty="0" smtClean="0">
                <a:ln>
                  <a:noFill/>
                </a:ln>
                <a:solidFill>
                  <a:srgbClr val="373D3F"/>
                </a:solidFill>
                <a:effectLst/>
                <a:latin typeface="proxima-nova"/>
              </a:rPr>
              <a:t> </a:t>
            </a:r>
            <a:r>
              <a:rPr kumimoji="0" lang="en-US" altLang="en-US" sz="1200" b="0" i="0" u="none" strike="noStrike" cap="none" normalizeH="0" baseline="0" dirty="0" err="1" smtClean="0">
                <a:ln>
                  <a:noFill/>
                </a:ln>
                <a:solidFill>
                  <a:srgbClr val="373D3F"/>
                </a:solidFill>
                <a:effectLst/>
                <a:latin typeface="proxima-nova"/>
              </a:rPr>
              <a:t>Kau</a:t>
            </a:r>
            <a:r>
              <a:rPr kumimoji="0" lang="en-US" altLang="en-US" sz="1200" b="0" i="0" u="none" strike="noStrike" cap="none" normalizeH="0" baseline="0" dirty="0" smtClean="0">
                <a:ln>
                  <a:noFill/>
                </a:ln>
                <a:solidFill>
                  <a:srgbClr val="373D3F"/>
                </a:solidFill>
                <a:effectLst/>
                <a:latin typeface="proxima-nova"/>
              </a:rPr>
              <a:t> Chilean National Park</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smtClean="0">
                <a:ln>
                  <a:noFill/>
                </a:ln>
                <a:solidFill>
                  <a:srgbClr val="373D3F"/>
                </a:solidFill>
                <a:effectLst/>
                <a:latin typeface="proxima-nova"/>
              </a:rPr>
              <a:t>Giant crater</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smtClean="0">
                <a:ln>
                  <a:noFill/>
                </a:ln>
                <a:solidFill>
                  <a:srgbClr val="373D3F"/>
                </a:solidFill>
                <a:effectLst/>
                <a:latin typeface="proxima-nova"/>
              </a:rPr>
              <a:t>Sheer cliffs to ocean</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smtClean="0">
                <a:ln>
                  <a:noFill/>
                </a:ln>
                <a:solidFill>
                  <a:srgbClr val="373D3F"/>
                </a:solidFill>
                <a:effectLst/>
                <a:latin typeface="proxima-nova"/>
              </a:rPr>
              <a:t>Sea birds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smtClean="0">
              <a:ln>
                <a:noFill/>
              </a:ln>
              <a:solidFill>
                <a:srgbClr val="373D3F"/>
              </a:solidFill>
              <a:effectLst/>
              <a:latin typeface="proxima-nova"/>
            </a:endParaRPr>
          </a:p>
        </p:txBody>
      </p:sp>
      <p:pic>
        <p:nvPicPr>
          <p:cNvPr id="1026" name="Picture 2" descr="An enormous stone carved into a human he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338" y="664634"/>
            <a:ext cx="2840662" cy="3787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096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2" name="Title 1"/>
          <p:cNvSpPr>
            <a:spLocks noGrp="1"/>
          </p:cNvSpPr>
          <p:nvPr>
            <p:ph type="ctrTitle"/>
          </p:nvPr>
        </p:nvSpPr>
        <p:spPr>
          <a:xfrm>
            <a:off x="251157" y="4260790"/>
            <a:ext cx="8110062" cy="1159800"/>
          </a:xfrm>
        </p:spPr>
        <p:txBody>
          <a:bodyPr>
            <a:noAutofit/>
          </a:bodyPr>
          <a:lstStyle/>
          <a:p>
            <a:pPr algn="l">
              <a:lnSpc>
                <a:spcPct val="150000"/>
              </a:lnSpc>
            </a:pPr>
            <a:r>
              <a:rPr lang="en-US" sz="3200" b="1" i="1" dirty="0" smtClean="0"/>
              <a:t>EXPLANATORY SPEECH</a:t>
            </a:r>
            <a:r>
              <a:rPr lang="en-US" sz="2400" dirty="0" smtClean="0"/>
              <a:t/>
            </a:r>
            <a:br>
              <a:rPr lang="en-US" sz="2400" dirty="0" smtClean="0"/>
            </a:br>
            <a:r>
              <a:rPr lang="en-US" sz="2400" dirty="0" smtClean="0"/>
              <a:t>-</a:t>
            </a:r>
            <a:r>
              <a:rPr lang="en-US" sz="2400" dirty="0"/>
              <a:t> (also known as a briefing) is similar to the descriptive speech in that they both share the function of clarifying the topic. But explanatory speeches focus on reports of current and historical events, customs, transformations, inventions, policies, outcomes, and options</a:t>
            </a:r>
            <a:r>
              <a:rPr lang="en-US" sz="2400" dirty="0" smtClean="0"/>
              <a:t>.</a:t>
            </a:r>
            <a:r>
              <a:rPr lang="en-US" dirty="0"/>
              <a:t/>
            </a:r>
            <a:br>
              <a:rPr lang="en-US" dirty="0"/>
            </a:br>
            <a:endParaRPr lang="en-US" sz="2400" b="1" dirty="0"/>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sz="9600" b="1" dirty="0">
              <a:latin typeface="Work Sans"/>
              <a:ea typeface="Work Sans"/>
              <a:cs typeface="Work Sans"/>
              <a:sym typeface="Work Sans"/>
            </a:endParaRPr>
          </a:p>
        </p:txBody>
      </p:sp>
    </p:spTree>
    <p:extLst>
      <p:ext uri="{BB962C8B-B14F-4D97-AF65-F5344CB8AC3E}">
        <p14:creationId xmlns:p14="http://schemas.microsoft.com/office/powerpoint/2010/main" val="1784532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2" name="Title 1"/>
          <p:cNvSpPr>
            <a:spLocks noGrp="1"/>
          </p:cNvSpPr>
          <p:nvPr>
            <p:ph type="ctrTitle"/>
          </p:nvPr>
        </p:nvSpPr>
        <p:spPr>
          <a:xfrm>
            <a:off x="174957" y="3491863"/>
            <a:ext cx="8110062" cy="1159800"/>
          </a:xfrm>
        </p:spPr>
        <p:txBody>
          <a:bodyPr>
            <a:noAutofit/>
          </a:bodyPr>
          <a:lstStyle/>
          <a:p>
            <a:pPr algn="l"/>
            <a:r>
              <a:rPr lang="en-US" sz="3200" dirty="0"/>
              <a:t>-Whereas descriptive speeches attempt to paint a picture with words so that audiences can vicariously experience it, explanatory speeches focus on the </a:t>
            </a:r>
            <a:r>
              <a:rPr lang="en-US" sz="3200" i="1" dirty="0"/>
              <a:t>how</a:t>
            </a:r>
            <a:r>
              <a:rPr lang="en-US" sz="3200" dirty="0"/>
              <a:t> or </a:t>
            </a:r>
            <a:r>
              <a:rPr lang="en-US" sz="3200" i="1" dirty="0"/>
              <a:t>why</a:t>
            </a:r>
            <a:r>
              <a:rPr lang="en-US" sz="3200" dirty="0"/>
              <a:t> of a subject and its consequences.</a:t>
            </a:r>
            <a:r>
              <a:rPr lang="en-US" dirty="0"/>
              <a:t/>
            </a:r>
            <a:br>
              <a:rPr lang="en-US" dirty="0"/>
            </a:br>
            <a:endParaRPr lang="en-US" sz="2400" b="1" dirty="0"/>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sz="9600" b="1" dirty="0">
              <a:latin typeface="Work Sans"/>
              <a:ea typeface="Work Sans"/>
              <a:cs typeface="Work Sans"/>
              <a:sym typeface="Work Sans"/>
            </a:endParaRPr>
          </a:p>
        </p:txBody>
      </p:sp>
    </p:spTree>
    <p:extLst>
      <p:ext uri="{BB962C8B-B14F-4D97-AF65-F5344CB8AC3E}">
        <p14:creationId xmlns:p14="http://schemas.microsoft.com/office/powerpoint/2010/main" val="1677680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sz="9600" b="1" dirty="0">
              <a:latin typeface="Work Sans"/>
              <a:ea typeface="Work Sans"/>
              <a:cs typeface="Work Sans"/>
              <a:sym typeface="Work Sans"/>
            </a:endParaRPr>
          </a:p>
        </p:txBody>
      </p:sp>
      <p:sp>
        <p:nvSpPr>
          <p:cNvPr id="3" name="Rectangle 2"/>
          <p:cNvSpPr/>
          <p:nvPr/>
        </p:nvSpPr>
        <p:spPr>
          <a:xfrm>
            <a:off x="0" y="0"/>
            <a:ext cx="9144000" cy="5109091"/>
          </a:xfrm>
          <a:prstGeom prst="rect">
            <a:avLst/>
          </a:prstGeom>
          <a:solidFill>
            <a:schemeClr val="bg1">
              <a:lumMod val="75000"/>
            </a:schemeClr>
          </a:solidFill>
        </p:spPr>
        <p:txBody>
          <a:bodyPr wrap="square">
            <a:spAutoFit/>
          </a:bodyPr>
          <a:lstStyle/>
          <a:p>
            <a:pPr lvl="0" algn="ctr" fontAlgn="base"/>
            <a:r>
              <a:rPr lang="en-US" altLang="en-US" sz="1800" b="1" dirty="0">
                <a:solidFill>
                  <a:srgbClr val="373D3F"/>
                </a:solidFill>
                <a:latin typeface="proxima-nova"/>
              </a:rPr>
              <a:t>SAMPLE </a:t>
            </a:r>
            <a:r>
              <a:rPr lang="en-US" altLang="en-US" sz="1800" b="1" dirty="0" smtClean="0">
                <a:solidFill>
                  <a:srgbClr val="373D3F"/>
                </a:solidFill>
                <a:latin typeface="proxima-nova"/>
              </a:rPr>
              <a:t>EXPLANATORY </a:t>
            </a:r>
            <a:r>
              <a:rPr lang="en-US" altLang="en-US" sz="1800" b="1" dirty="0">
                <a:solidFill>
                  <a:srgbClr val="373D3F"/>
                </a:solidFill>
                <a:latin typeface="proxima-nova"/>
              </a:rPr>
              <a:t>SPEECH </a:t>
            </a:r>
            <a:r>
              <a:rPr lang="en-US" altLang="en-US" sz="1800" b="1" dirty="0" smtClean="0">
                <a:solidFill>
                  <a:srgbClr val="373D3F"/>
                </a:solidFill>
                <a:latin typeface="proxima-nova"/>
              </a:rPr>
              <a:t>OUTLINE</a:t>
            </a:r>
            <a:endParaRPr lang="en-US" b="1" dirty="0" smtClean="0">
              <a:solidFill>
                <a:srgbClr val="373D3F"/>
              </a:solidFill>
              <a:latin typeface="proxima-nova"/>
            </a:endParaRPr>
          </a:p>
          <a:p>
            <a:pPr fontAlgn="base"/>
            <a:endParaRPr lang="en-US" b="1" dirty="0">
              <a:solidFill>
                <a:srgbClr val="373D3F"/>
              </a:solidFill>
              <a:latin typeface="proxima-nova"/>
            </a:endParaRPr>
          </a:p>
          <a:p>
            <a:pPr fontAlgn="base"/>
            <a:r>
              <a:rPr lang="en-US" b="1" dirty="0" smtClean="0">
                <a:solidFill>
                  <a:srgbClr val="373D3F"/>
                </a:solidFill>
                <a:latin typeface="proxima-nova"/>
              </a:rPr>
              <a:t>Title</a:t>
            </a:r>
            <a:r>
              <a:rPr lang="en-US" b="1" dirty="0">
                <a:solidFill>
                  <a:srgbClr val="373D3F"/>
                </a:solidFill>
                <a:latin typeface="proxima-nova"/>
              </a:rPr>
              <a:t>:</a:t>
            </a:r>
            <a:r>
              <a:rPr lang="en-US" dirty="0">
                <a:solidFill>
                  <a:srgbClr val="373D3F"/>
                </a:solidFill>
                <a:latin typeface="proxima-nova"/>
              </a:rPr>
              <a:t> </a:t>
            </a:r>
            <a:r>
              <a:rPr lang="en-US" i="1" dirty="0">
                <a:solidFill>
                  <a:srgbClr val="373D3F"/>
                </a:solidFill>
                <a:latin typeface="proxima-nova"/>
              </a:rPr>
              <a:t>Giant Waves, Death, and Devastation: The 2004 Indian Ocean Tsunami</a:t>
            </a:r>
            <a:r>
              <a:rPr lang="en-US" dirty="0">
                <a:solidFill>
                  <a:srgbClr val="373D3F"/>
                </a:solidFill>
                <a:latin typeface="proxima-nova"/>
              </a:rPr>
              <a:t> (National Geographic, 2006</a:t>
            </a:r>
            <a:r>
              <a:rPr lang="en-US" dirty="0" smtClean="0">
                <a:solidFill>
                  <a:srgbClr val="373D3F"/>
                </a:solidFill>
                <a:latin typeface="proxima-nova"/>
              </a:rPr>
              <a:t>)</a:t>
            </a:r>
          </a:p>
          <a:p>
            <a:pPr fontAlgn="base"/>
            <a:endParaRPr lang="en-US" dirty="0">
              <a:solidFill>
                <a:srgbClr val="373D3F"/>
              </a:solidFill>
              <a:latin typeface="proxima-nova"/>
            </a:endParaRPr>
          </a:p>
          <a:p>
            <a:pPr fontAlgn="base"/>
            <a:r>
              <a:rPr lang="en-US" b="1" dirty="0">
                <a:solidFill>
                  <a:srgbClr val="373D3F"/>
                </a:solidFill>
                <a:latin typeface="proxima-nova"/>
              </a:rPr>
              <a:t>Specific Purpose:</a:t>
            </a:r>
            <a:r>
              <a:rPr lang="en-US" dirty="0">
                <a:solidFill>
                  <a:srgbClr val="373D3F"/>
                </a:solidFill>
                <a:latin typeface="proxima-nova"/>
              </a:rPr>
              <a:t> At the end of my speech, my audience will be aware of the nature of the 2004 Tsunami and the destruction it caused</a:t>
            </a:r>
            <a:r>
              <a:rPr lang="en-US" dirty="0" smtClean="0">
                <a:solidFill>
                  <a:srgbClr val="373D3F"/>
                </a:solidFill>
                <a:latin typeface="proxima-nova"/>
              </a:rPr>
              <a:t>.</a:t>
            </a:r>
          </a:p>
          <a:p>
            <a:pPr fontAlgn="base"/>
            <a:endParaRPr lang="en-US" dirty="0">
              <a:solidFill>
                <a:srgbClr val="373D3F"/>
              </a:solidFill>
              <a:latin typeface="proxima-nova"/>
            </a:endParaRPr>
          </a:p>
          <a:p>
            <a:pPr fontAlgn="base"/>
            <a:r>
              <a:rPr lang="en-US" b="1" dirty="0">
                <a:solidFill>
                  <a:srgbClr val="373D3F"/>
                </a:solidFill>
                <a:latin typeface="proxima-nova"/>
              </a:rPr>
              <a:t>Central Idea:</a:t>
            </a:r>
            <a:r>
              <a:rPr lang="en-US" dirty="0">
                <a:solidFill>
                  <a:srgbClr val="373D3F"/>
                </a:solidFill>
                <a:latin typeface="proxima-nova"/>
              </a:rPr>
              <a:t> The 2004 Asian Tsunami was one of the worst natural disasters in human history in terms of magnitude, loss of human life, and enduring impact.</a:t>
            </a:r>
          </a:p>
          <a:p>
            <a:pPr fontAlgn="base">
              <a:buFont typeface="+mj-lt"/>
              <a:buAutoNum type="arabicPeriod"/>
            </a:pPr>
            <a:r>
              <a:rPr lang="en-US" dirty="0">
                <a:solidFill>
                  <a:srgbClr val="373D3F"/>
                </a:solidFill>
                <a:latin typeface="proxima-nova"/>
              </a:rPr>
              <a:t>Geological event</a:t>
            </a:r>
          </a:p>
          <a:p>
            <a:pPr marL="742950" lvl="1" indent="-285750" fontAlgn="base">
              <a:buFont typeface="+mj-lt"/>
              <a:buAutoNum type="arabicPeriod"/>
            </a:pPr>
            <a:r>
              <a:rPr lang="en-US" dirty="0">
                <a:solidFill>
                  <a:srgbClr val="373D3F"/>
                </a:solidFill>
                <a:latin typeface="proxima-nova"/>
              </a:rPr>
              <a:t>Earthquake epicenter and magnitude</a:t>
            </a:r>
          </a:p>
          <a:p>
            <a:pPr marL="742950" lvl="1" indent="-285750" fontAlgn="base">
              <a:buFont typeface="+mj-lt"/>
              <a:buAutoNum type="arabicPeriod"/>
            </a:pPr>
            <a:r>
              <a:rPr lang="en-US" dirty="0">
                <a:solidFill>
                  <a:srgbClr val="373D3F"/>
                </a:solidFill>
                <a:latin typeface="proxima-nova"/>
              </a:rPr>
              <a:t>Tsunami forms (waves reach up to 100 feet)</a:t>
            </a:r>
          </a:p>
          <a:p>
            <a:pPr marL="742950" lvl="1" indent="-285750" fontAlgn="base">
              <a:buFont typeface="+mj-lt"/>
              <a:buAutoNum type="arabicPeriod"/>
            </a:pPr>
            <a:r>
              <a:rPr lang="en-US" dirty="0">
                <a:solidFill>
                  <a:srgbClr val="373D3F"/>
                </a:solidFill>
                <a:latin typeface="proxima-nova"/>
              </a:rPr>
              <a:t>Tsunami strikes land of various countries with no </a:t>
            </a:r>
            <a:r>
              <a:rPr lang="en-US" dirty="0" smtClean="0">
                <a:solidFill>
                  <a:srgbClr val="373D3F"/>
                </a:solidFill>
                <a:latin typeface="proxima-nova"/>
              </a:rPr>
              <a:t>warning</a:t>
            </a:r>
          </a:p>
          <a:p>
            <a:pPr marL="457200" lvl="1" fontAlgn="base"/>
            <a:endParaRPr lang="en-US" dirty="0">
              <a:solidFill>
                <a:srgbClr val="373D3F"/>
              </a:solidFill>
              <a:latin typeface="proxima-nova"/>
            </a:endParaRPr>
          </a:p>
          <a:p>
            <a:pPr fontAlgn="base">
              <a:buFont typeface="+mj-lt"/>
              <a:buAutoNum type="arabicPeriod"/>
            </a:pPr>
            <a:r>
              <a:rPr lang="en-US" dirty="0">
                <a:solidFill>
                  <a:srgbClr val="373D3F"/>
                </a:solidFill>
                <a:latin typeface="proxima-nova"/>
              </a:rPr>
              <a:t>Human casualties reach almost 230,000—top 10 of all natural disasters</a:t>
            </a:r>
          </a:p>
          <a:p>
            <a:pPr marL="742950" lvl="1" indent="-285750" fontAlgn="base">
              <a:buFont typeface="+mj-lt"/>
              <a:buAutoNum type="arabicPeriod"/>
            </a:pPr>
            <a:r>
              <a:rPr lang="en-US" dirty="0">
                <a:solidFill>
                  <a:srgbClr val="373D3F"/>
                </a:solidFill>
                <a:latin typeface="proxima-nova"/>
              </a:rPr>
              <a:t>The countries and people involved</a:t>
            </a:r>
          </a:p>
          <a:p>
            <a:pPr marL="742950" lvl="1" indent="-285750" fontAlgn="base">
              <a:buFont typeface="+mj-lt"/>
              <a:buAutoNum type="arabicPeriod"/>
            </a:pPr>
            <a:r>
              <a:rPr lang="en-US" dirty="0">
                <a:solidFill>
                  <a:srgbClr val="373D3F"/>
                </a:solidFill>
                <a:latin typeface="proxima-nova"/>
              </a:rPr>
              <a:t>Loss of food, water, hospitals, housing, electricity, and plumbing</a:t>
            </a:r>
          </a:p>
          <a:p>
            <a:pPr marL="742950" lvl="1" indent="-285750" fontAlgn="base">
              <a:buFont typeface="+mj-lt"/>
              <a:buAutoNum type="arabicPeriod"/>
            </a:pPr>
            <a:r>
              <a:rPr lang="en-US" dirty="0">
                <a:solidFill>
                  <a:srgbClr val="373D3F"/>
                </a:solidFill>
                <a:latin typeface="proxima-nova"/>
              </a:rPr>
              <a:t>Threat of </a:t>
            </a:r>
            <a:r>
              <a:rPr lang="en-US" dirty="0" smtClean="0">
                <a:solidFill>
                  <a:srgbClr val="373D3F"/>
                </a:solidFill>
                <a:latin typeface="proxima-nova"/>
              </a:rPr>
              <a:t>disease</a:t>
            </a:r>
          </a:p>
          <a:p>
            <a:pPr marL="457200" lvl="1" fontAlgn="base"/>
            <a:endParaRPr lang="en-US" dirty="0">
              <a:solidFill>
                <a:srgbClr val="373D3F"/>
              </a:solidFill>
              <a:latin typeface="proxima-nova"/>
            </a:endParaRPr>
          </a:p>
          <a:p>
            <a:pPr fontAlgn="base">
              <a:buFont typeface="+mj-lt"/>
              <a:buAutoNum type="arabicPeriod"/>
            </a:pPr>
            <a:r>
              <a:rPr lang="en-US" dirty="0">
                <a:solidFill>
                  <a:srgbClr val="373D3F"/>
                </a:solidFill>
                <a:latin typeface="proxima-nova"/>
              </a:rPr>
              <a:t>Ongoing effects</a:t>
            </a:r>
          </a:p>
          <a:p>
            <a:pPr marL="742950" lvl="1" indent="-285750" fontAlgn="base">
              <a:buFont typeface="+mj-lt"/>
              <a:buAutoNum type="arabicPeriod"/>
            </a:pPr>
            <a:r>
              <a:rPr lang="en-US" dirty="0">
                <a:solidFill>
                  <a:srgbClr val="373D3F"/>
                </a:solidFill>
                <a:latin typeface="proxima-nova"/>
              </a:rPr>
              <a:t>Environmental destruction</a:t>
            </a:r>
          </a:p>
          <a:p>
            <a:pPr marL="742950" lvl="1" indent="-285750" fontAlgn="base">
              <a:buFont typeface="+mj-lt"/>
              <a:buAutoNum type="arabicPeriod"/>
            </a:pPr>
            <a:r>
              <a:rPr lang="en-US" dirty="0">
                <a:solidFill>
                  <a:srgbClr val="373D3F"/>
                </a:solidFill>
                <a:latin typeface="proxima-nova"/>
              </a:rPr>
              <a:t>Economic devastation</a:t>
            </a:r>
          </a:p>
          <a:p>
            <a:pPr marL="742950" lvl="1" indent="-285750" fontAlgn="base">
              <a:buFont typeface="+mj-lt"/>
              <a:buAutoNum type="arabicPeriod"/>
            </a:pPr>
            <a:r>
              <a:rPr lang="en-US" dirty="0">
                <a:solidFill>
                  <a:srgbClr val="373D3F"/>
                </a:solidFill>
                <a:latin typeface="proxima-nova"/>
              </a:rPr>
              <a:t>Psychological trauma</a:t>
            </a:r>
          </a:p>
        </p:txBody>
      </p:sp>
    </p:spTree>
    <p:extLst>
      <p:ext uri="{BB962C8B-B14F-4D97-AF65-F5344CB8AC3E}">
        <p14:creationId xmlns:p14="http://schemas.microsoft.com/office/powerpoint/2010/main" val="1190355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2" name="Title 1"/>
          <p:cNvSpPr>
            <a:spLocks noGrp="1"/>
          </p:cNvSpPr>
          <p:nvPr>
            <p:ph type="ctrTitle"/>
          </p:nvPr>
        </p:nvSpPr>
        <p:spPr>
          <a:xfrm>
            <a:off x="147248" y="3609627"/>
            <a:ext cx="8110062" cy="1159800"/>
          </a:xfrm>
        </p:spPr>
        <p:txBody>
          <a:bodyPr>
            <a:noAutofit/>
          </a:bodyPr>
          <a:lstStyle/>
          <a:p>
            <a:pPr algn="l">
              <a:lnSpc>
                <a:spcPct val="150000"/>
              </a:lnSpc>
            </a:pPr>
            <a:r>
              <a:rPr lang="en-US" sz="3200" b="1" i="1" dirty="0" smtClean="0"/>
              <a:t>DEMONSTRATION SPEECH</a:t>
            </a:r>
            <a:r>
              <a:rPr lang="en-US" sz="2400" dirty="0" smtClean="0"/>
              <a:t/>
            </a:r>
            <a:br>
              <a:rPr lang="en-US" sz="2400" dirty="0" smtClean="0"/>
            </a:br>
            <a:r>
              <a:rPr lang="en-US" sz="2400" dirty="0" smtClean="0"/>
              <a:t>-</a:t>
            </a:r>
            <a:r>
              <a:rPr lang="en-US" sz="2400" dirty="0"/>
              <a:t> shows listeners how some process is accomplished or how to perform it themselves</a:t>
            </a:r>
            <a:r>
              <a:rPr lang="en-US" sz="2400" dirty="0" smtClean="0"/>
              <a:t>.</a:t>
            </a:r>
            <a:br>
              <a:rPr lang="en-US" sz="2400" dirty="0" smtClean="0"/>
            </a:br>
            <a:r>
              <a:rPr lang="en-US" sz="2400" dirty="0" smtClean="0"/>
              <a:t>-Speakers </a:t>
            </a:r>
            <a:r>
              <a:rPr lang="en-US" sz="2400" dirty="0"/>
              <a:t>might focus on processes that have a series of steps with a specific beginning and end </a:t>
            </a:r>
            <a:r>
              <a:rPr lang="en-US" sz="2400" dirty="0" smtClean="0"/>
              <a:t>or </a:t>
            </a:r>
            <a:r>
              <a:rPr lang="en-US" sz="2400" dirty="0"/>
              <a:t>the process may be </a:t>
            </a:r>
            <a:r>
              <a:rPr lang="en-US" sz="2400" dirty="0" smtClean="0"/>
              <a:t>continuous</a:t>
            </a:r>
            <a:endParaRPr lang="en-US" sz="2400" b="1" dirty="0"/>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sz="9600" b="1" dirty="0">
              <a:latin typeface="Work Sans"/>
              <a:ea typeface="Work Sans"/>
              <a:cs typeface="Work Sans"/>
              <a:sym typeface="Work Sans"/>
            </a:endParaRPr>
          </a:p>
        </p:txBody>
      </p:sp>
    </p:spTree>
    <p:extLst>
      <p:ext uri="{BB962C8B-B14F-4D97-AF65-F5344CB8AC3E}">
        <p14:creationId xmlns:p14="http://schemas.microsoft.com/office/powerpoint/2010/main" val="116762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2" name="Title 1"/>
          <p:cNvSpPr>
            <a:spLocks noGrp="1"/>
          </p:cNvSpPr>
          <p:nvPr>
            <p:ph type="ctrTitle"/>
          </p:nvPr>
        </p:nvSpPr>
        <p:spPr>
          <a:xfrm>
            <a:off x="147248" y="3609627"/>
            <a:ext cx="8110062" cy="1159800"/>
          </a:xfrm>
        </p:spPr>
        <p:txBody>
          <a:bodyPr>
            <a:noAutofit/>
          </a:bodyPr>
          <a:lstStyle/>
          <a:p>
            <a:pPr algn="l">
              <a:lnSpc>
                <a:spcPct val="150000"/>
              </a:lnSpc>
            </a:pPr>
            <a:r>
              <a:rPr lang="en-US" sz="2400" dirty="0" smtClean="0"/>
              <a:t>-The </a:t>
            </a:r>
            <a:r>
              <a:rPr lang="en-US" sz="2400" dirty="0"/>
              <a:t>focus is on a chronological explanation of some process (how potato chips are made), procedure (how to fight fires on a submarine), application (how to use the calendar function in Outlook), or course of action (how court cases proceed to Supreme Court status). </a:t>
            </a:r>
            <a:endParaRPr lang="en-US" sz="2400" b="1" dirty="0"/>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sz="9600" b="1" dirty="0">
              <a:latin typeface="Work Sans"/>
              <a:ea typeface="Work Sans"/>
              <a:cs typeface="Work Sans"/>
              <a:sym typeface="Work Sans"/>
            </a:endParaRPr>
          </a:p>
        </p:txBody>
      </p:sp>
    </p:spTree>
    <p:extLst>
      <p:ext uri="{BB962C8B-B14F-4D97-AF65-F5344CB8AC3E}">
        <p14:creationId xmlns:p14="http://schemas.microsoft.com/office/powerpoint/2010/main" val="2755901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Rectangle 2"/>
          <p:cNvSpPr/>
          <p:nvPr/>
        </p:nvSpPr>
        <p:spPr>
          <a:xfrm>
            <a:off x="0" y="0"/>
            <a:ext cx="9144000" cy="5139869"/>
          </a:xfrm>
          <a:prstGeom prst="rect">
            <a:avLst/>
          </a:prstGeom>
          <a:solidFill>
            <a:schemeClr val="bg1">
              <a:lumMod val="85000"/>
            </a:schemeClr>
          </a:solidFill>
        </p:spPr>
        <p:txBody>
          <a:bodyPr wrap="square">
            <a:spAutoFit/>
          </a:bodyPr>
          <a:lstStyle/>
          <a:p>
            <a:pPr algn="ctr" fontAlgn="base"/>
            <a:r>
              <a:rPr lang="en-US" sz="2000" b="1" cap="all" dirty="0">
                <a:solidFill>
                  <a:srgbClr val="1D1D1D"/>
                </a:solidFill>
                <a:latin typeface="proxima-nova"/>
              </a:rPr>
              <a:t>SAMPLE DEMONSTRATION SPEECH OUTLINE</a:t>
            </a:r>
          </a:p>
          <a:p>
            <a:pPr fontAlgn="base"/>
            <a:endParaRPr lang="en-US" b="1" dirty="0" smtClean="0">
              <a:solidFill>
                <a:srgbClr val="373D3F"/>
              </a:solidFill>
              <a:latin typeface="proxima-nova"/>
            </a:endParaRPr>
          </a:p>
          <a:p>
            <a:pPr fontAlgn="base"/>
            <a:r>
              <a:rPr lang="en-US" b="1" dirty="0" smtClean="0">
                <a:solidFill>
                  <a:srgbClr val="373D3F"/>
                </a:solidFill>
                <a:latin typeface="proxima-nova"/>
              </a:rPr>
              <a:t>Title</a:t>
            </a:r>
            <a:r>
              <a:rPr lang="en-US" b="1" dirty="0">
                <a:solidFill>
                  <a:srgbClr val="373D3F"/>
                </a:solidFill>
                <a:latin typeface="proxima-nova"/>
              </a:rPr>
              <a:t>:</a:t>
            </a:r>
            <a:r>
              <a:rPr lang="en-US" dirty="0">
                <a:solidFill>
                  <a:srgbClr val="373D3F"/>
                </a:solidFill>
                <a:latin typeface="proxima-nova"/>
              </a:rPr>
              <a:t> </a:t>
            </a:r>
            <a:r>
              <a:rPr lang="en-US" i="1" dirty="0">
                <a:solidFill>
                  <a:srgbClr val="373D3F"/>
                </a:solidFill>
                <a:latin typeface="proxima-nova"/>
              </a:rPr>
              <a:t>How to Survive if You Get Stranded in the Wilderness</a:t>
            </a:r>
            <a:r>
              <a:rPr lang="en-US" dirty="0">
                <a:solidFill>
                  <a:srgbClr val="373D3F"/>
                </a:solidFill>
                <a:latin typeface="proxima-nova"/>
              </a:rPr>
              <a:t> (U.S. Department of Defense, 2006</a:t>
            </a:r>
            <a:r>
              <a:rPr lang="en-US" dirty="0" smtClean="0">
                <a:solidFill>
                  <a:srgbClr val="373D3F"/>
                </a:solidFill>
                <a:latin typeface="proxima-nova"/>
              </a:rPr>
              <a:t>).</a:t>
            </a:r>
          </a:p>
          <a:p>
            <a:pPr fontAlgn="base"/>
            <a:endParaRPr lang="en-US" dirty="0">
              <a:solidFill>
                <a:srgbClr val="373D3F"/>
              </a:solidFill>
              <a:latin typeface="proxima-nova"/>
            </a:endParaRPr>
          </a:p>
          <a:p>
            <a:pPr fontAlgn="base"/>
            <a:r>
              <a:rPr lang="en-US" b="1" dirty="0">
                <a:solidFill>
                  <a:srgbClr val="373D3F"/>
                </a:solidFill>
                <a:latin typeface="proxima-nova"/>
              </a:rPr>
              <a:t>Specific Purpose:</a:t>
            </a:r>
            <a:r>
              <a:rPr lang="en-US" dirty="0">
                <a:solidFill>
                  <a:srgbClr val="373D3F"/>
                </a:solidFill>
                <a:latin typeface="proxima-nova"/>
              </a:rPr>
              <a:t> At the end of my speech my audience will understand what to do if they unexpectedly become stranded in the wilderness</a:t>
            </a:r>
            <a:r>
              <a:rPr lang="en-US" dirty="0" smtClean="0">
                <a:solidFill>
                  <a:srgbClr val="373D3F"/>
                </a:solidFill>
                <a:latin typeface="proxima-nova"/>
              </a:rPr>
              <a:t>.</a:t>
            </a:r>
          </a:p>
          <a:p>
            <a:pPr fontAlgn="base"/>
            <a:endParaRPr lang="en-US" dirty="0">
              <a:solidFill>
                <a:srgbClr val="373D3F"/>
              </a:solidFill>
              <a:latin typeface="proxima-nova"/>
            </a:endParaRPr>
          </a:p>
          <a:p>
            <a:pPr fontAlgn="base"/>
            <a:r>
              <a:rPr lang="en-US" b="1" dirty="0">
                <a:solidFill>
                  <a:srgbClr val="373D3F"/>
                </a:solidFill>
                <a:latin typeface="proxima-nova"/>
              </a:rPr>
              <a:t>Central Idea:</a:t>
            </a:r>
            <a:r>
              <a:rPr lang="en-US" dirty="0">
                <a:solidFill>
                  <a:srgbClr val="373D3F"/>
                </a:solidFill>
                <a:latin typeface="proxima-nova"/>
              </a:rPr>
              <a:t> You can greatly improve your ability to stay alive and safe in the wilderness by learning a few simple survival techniques</a:t>
            </a:r>
            <a:r>
              <a:rPr lang="en-US" dirty="0" smtClean="0">
                <a:solidFill>
                  <a:srgbClr val="373D3F"/>
                </a:solidFill>
                <a:latin typeface="proxima-nova"/>
              </a:rPr>
              <a:t>.</a:t>
            </a:r>
          </a:p>
          <a:p>
            <a:pPr fontAlgn="base"/>
            <a:endParaRPr lang="en-US" dirty="0">
              <a:solidFill>
                <a:srgbClr val="373D3F"/>
              </a:solidFill>
              <a:latin typeface="proxima-nova"/>
            </a:endParaRPr>
          </a:p>
          <a:p>
            <a:pPr fontAlgn="base">
              <a:buFont typeface="+mj-lt"/>
              <a:buAutoNum type="arabicPeriod"/>
            </a:pPr>
            <a:r>
              <a:rPr lang="en-US" dirty="0">
                <a:solidFill>
                  <a:srgbClr val="373D3F"/>
                </a:solidFill>
                <a:latin typeface="proxima-nova"/>
              </a:rPr>
              <a:t>Size up the situation</a:t>
            </a:r>
          </a:p>
          <a:p>
            <a:pPr marL="742950" lvl="1" indent="-285750" fontAlgn="base">
              <a:buFont typeface="+mj-lt"/>
              <a:buAutoNum type="arabicPeriod"/>
            </a:pPr>
            <a:r>
              <a:rPr lang="en-US" dirty="0">
                <a:solidFill>
                  <a:srgbClr val="373D3F"/>
                </a:solidFill>
                <a:latin typeface="proxima-nova"/>
              </a:rPr>
              <a:t>Size up the surroundings</a:t>
            </a:r>
          </a:p>
          <a:p>
            <a:pPr marL="742950" lvl="1" indent="-285750" fontAlgn="base">
              <a:buFont typeface="+mj-lt"/>
              <a:buAutoNum type="arabicPeriod"/>
            </a:pPr>
            <a:r>
              <a:rPr lang="en-US" dirty="0">
                <a:solidFill>
                  <a:srgbClr val="373D3F"/>
                </a:solidFill>
                <a:latin typeface="proxima-nova"/>
              </a:rPr>
              <a:t>Size up your physical and mental states</a:t>
            </a:r>
          </a:p>
          <a:p>
            <a:pPr marL="742950" lvl="1" indent="-285750" fontAlgn="base">
              <a:buFont typeface="+mj-lt"/>
              <a:buAutoNum type="arabicPeriod"/>
            </a:pPr>
            <a:r>
              <a:rPr lang="en-US" dirty="0">
                <a:solidFill>
                  <a:srgbClr val="373D3F"/>
                </a:solidFill>
                <a:latin typeface="proxima-nova"/>
              </a:rPr>
              <a:t>Size up your equipment (handout “What to Include in a Survival Kit”)</a:t>
            </a:r>
          </a:p>
          <a:p>
            <a:pPr fontAlgn="base">
              <a:buFont typeface="+mj-lt"/>
              <a:buAutoNum type="arabicPeriod"/>
            </a:pPr>
            <a:r>
              <a:rPr lang="en-US" dirty="0">
                <a:solidFill>
                  <a:srgbClr val="373D3F"/>
                </a:solidFill>
                <a:latin typeface="proxima-nova"/>
              </a:rPr>
              <a:t>Survival Basics</a:t>
            </a:r>
          </a:p>
          <a:p>
            <a:pPr marL="742950" lvl="1" indent="-285750" fontAlgn="base">
              <a:buFont typeface="+mj-lt"/>
              <a:buAutoNum type="arabicPeriod"/>
            </a:pPr>
            <a:r>
              <a:rPr lang="en-US" dirty="0">
                <a:solidFill>
                  <a:srgbClr val="373D3F"/>
                </a:solidFill>
                <a:latin typeface="proxima-nova"/>
              </a:rPr>
              <a:t>Obtaining water</a:t>
            </a:r>
          </a:p>
          <a:p>
            <a:pPr marL="742950" lvl="1" indent="-285750" fontAlgn="base">
              <a:buFont typeface="+mj-lt"/>
              <a:buAutoNum type="arabicPeriod"/>
            </a:pPr>
            <a:r>
              <a:rPr lang="en-US" dirty="0">
                <a:solidFill>
                  <a:srgbClr val="373D3F"/>
                </a:solidFill>
                <a:latin typeface="proxima-nova"/>
              </a:rPr>
              <a:t>Acquiring food</a:t>
            </a:r>
          </a:p>
          <a:p>
            <a:pPr marL="742950" lvl="1" indent="-285750" fontAlgn="base">
              <a:buFont typeface="+mj-lt"/>
              <a:buAutoNum type="arabicPeriod"/>
            </a:pPr>
            <a:r>
              <a:rPr lang="en-US" dirty="0">
                <a:solidFill>
                  <a:srgbClr val="373D3F"/>
                </a:solidFill>
                <a:latin typeface="proxima-nova"/>
              </a:rPr>
              <a:t>Building a fire</a:t>
            </a:r>
          </a:p>
          <a:p>
            <a:pPr marL="742950" lvl="1" indent="-285750" fontAlgn="base">
              <a:buFont typeface="+mj-lt"/>
              <a:buAutoNum type="arabicPeriod"/>
            </a:pPr>
            <a:r>
              <a:rPr lang="en-US" dirty="0">
                <a:solidFill>
                  <a:srgbClr val="373D3F"/>
                </a:solidFill>
                <a:latin typeface="proxima-nova"/>
              </a:rPr>
              <a:t>Locating shelter</a:t>
            </a:r>
          </a:p>
          <a:p>
            <a:pPr fontAlgn="base">
              <a:buFont typeface="+mj-lt"/>
              <a:buAutoNum type="arabicPeriod"/>
            </a:pPr>
            <a:r>
              <a:rPr lang="en-US" dirty="0">
                <a:solidFill>
                  <a:srgbClr val="373D3F"/>
                </a:solidFill>
                <a:latin typeface="proxima-nova"/>
              </a:rPr>
              <a:t>Finding help</a:t>
            </a:r>
          </a:p>
          <a:p>
            <a:pPr marL="742950" lvl="1" indent="-285750" fontAlgn="base">
              <a:buFont typeface="+mj-lt"/>
              <a:buAutoNum type="arabicPeriod"/>
            </a:pPr>
            <a:r>
              <a:rPr lang="en-US" dirty="0">
                <a:solidFill>
                  <a:srgbClr val="373D3F"/>
                </a:solidFill>
                <a:latin typeface="proxima-nova"/>
              </a:rPr>
              <a:t>Call or signal rescue personnel</a:t>
            </a:r>
          </a:p>
          <a:p>
            <a:pPr marL="742950" lvl="1" indent="-285750" fontAlgn="base">
              <a:buFont typeface="+mj-lt"/>
              <a:buAutoNum type="arabicPeriod"/>
            </a:pPr>
            <a:r>
              <a:rPr lang="en-US" dirty="0">
                <a:solidFill>
                  <a:srgbClr val="373D3F"/>
                </a:solidFill>
                <a:latin typeface="proxima-nova"/>
              </a:rPr>
              <a:t>Wilderness navigation</a:t>
            </a:r>
          </a:p>
          <a:p>
            <a:pPr marL="742950" lvl="1" indent="-285750" fontAlgn="base">
              <a:buFont typeface="+mj-lt"/>
              <a:buAutoNum type="arabicPeriod"/>
            </a:pPr>
            <a:r>
              <a:rPr lang="en-US" dirty="0">
                <a:solidFill>
                  <a:srgbClr val="373D3F"/>
                </a:solidFill>
                <a:latin typeface="proxima-nova"/>
              </a:rPr>
              <a:t>Leaving “bread crumb” trail</a:t>
            </a:r>
          </a:p>
        </p:txBody>
      </p:sp>
    </p:spTree>
    <p:extLst>
      <p:ext uri="{BB962C8B-B14F-4D97-AF65-F5344CB8AC3E}">
        <p14:creationId xmlns:p14="http://schemas.microsoft.com/office/powerpoint/2010/main" val="2448142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8" name="Google Shape;78;p13"/>
          <p:cNvSpPr txBox="1">
            <a:spLocks noGrp="1"/>
          </p:cNvSpPr>
          <p:nvPr>
            <p:ph type="sldNum" idx="4294967295"/>
          </p:nvPr>
        </p:nvSpPr>
        <p:spPr>
          <a:xfrm>
            <a:off x="8596313" y="4392613"/>
            <a:ext cx="547687" cy="39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73" name="Google Shape;73;p13"/>
          <p:cNvGrpSpPr/>
          <p:nvPr/>
        </p:nvGrpSpPr>
        <p:grpSpPr>
          <a:xfrm>
            <a:off x="7245744" y="711703"/>
            <a:ext cx="1097515" cy="913074"/>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p:cNvSpPr>
            <a:spLocks noGrp="1"/>
          </p:cNvSpPr>
          <p:nvPr>
            <p:ph type="ctrTitle"/>
          </p:nvPr>
        </p:nvSpPr>
        <p:spPr>
          <a:xfrm>
            <a:off x="220851" y="3357053"/>
            <a:ext cx="8122408" cy="1159800"/>
          </a:xfrm>
        </p:spPr>
        <p:txBody>
          <a:bodyPr>
            <a:noAutofit/>
          </a:bodyPr>
          <a:lstStyle/>
          <a:p>
            <a:pPr algn="l">
              <a:lnSpc>
                <a:spcPct val="150000"/>
              </a:lnSpc>
            </a:pPr>
            <a:r>
              <a:rPr lang="en-US" sz="2800" dirty="0"/>
              <a:t> </a:t>
            </a:r>
            <a:r>
              <a:rPr lang="en-US" sz="2400" dirty="0" smtClean="0"/>
              <a:t>-It is a speech that </a:t>
            </a:r>
            <a:r>
              <a:rPr lang="en-US" sz="2400" dirty="0"/>
              <a:t>intends to educate the audience on a particular topic</a:t>
            </a:r>
            <a:r>
              <a:rPr lang="en-US" sz="2400" dirty="0" smtClean="0"/>
              <a:t>.</a:t>
            </a:r>
            <a:br>
              <a:rPr lang="en-US" sz="2400" dirty="0" smtClean="0"/>
            </a:br>
            <a:r>
              <a:rPr lang="en-US" sz="2400" dirty="0" smtClean="0"/>
              <a:t>- The </a:t>
            </a:r>
            <a:r>
              <a:rPr lang="en-US" sz="2400" dirty="0"/>
              <a:t>main goal of an informative speech is to provide enlightenment regarding a specific topic the audience knows nothing about</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2" name="Title 1"/>
          <p:cNvSpPr>
            <a:spLocks noGrp="1"/>
          </p:cNvSpPr>
          <p:nvPr>
            <p:ph type="ctrTitle"/>
          </p:nvPr>
        </p:nvSpPr>
        <p:spPr>
          <a:xfrm>
            <a:off x="349070" y="3273371"/>
            <a:ext cx="7070039" cy="1159800"/>
          </a:xfrm>
        </p:spPr>
        <p:txBody>
          <a:bodyPr>
            <a:noAutofit/>
          </a:bodyPr>
          <a:lstStyle/>
          <a:p>
            <a:pPr algn="l">
              <a:lnSpc>
                <a:spcPct val="150000"/>
              </a:lnSpc>
            </a:pPr>
            <a:r>
              <a:rPr lang="en-US" sz="2400" dirty="0"/>
              <a:t>It </a:t>
            </a:r>
            <a:r>
              <a:rPr lang="en-US" sz="2400" dirty="0" smtClean="0"/>
              <a:t>may demonstrate </a:t>
            </a:r>
            <a:r>
              <a:rPr lang="en-US" sz="2400" dirty="0"/>
              <a:t>how to use a new type of software, explain a new concept in the field of science, describe an expedition </a:t>
            </a:r>
            <a:r>
              <a:rPr lang="en-US" sz="2400" dirty="0" smtClean="0"/>
              <a:t>of an archaeologist, </a:t>
            </a:r>
            <a:r>
              <a:rPr lang="en-US" sz="2400" dirty="0"/>
              <a:t>or provide details about a </a:t>
            </a:r>
            <a:r>
              <a:rPr lang="en-US" sz="2400" dirty="0" smtClean="0"/>
              <a:t>person or objects </a:t>
            </a:r>
            <a:r>
              <a:rPr lang="en-US" sz="2400" dirty="0"/>
              <a:t>of interest that the audience wants to learn more about.</a:t>
            </a:r>
            <a:endParaRPr lang="en-US" sz="2400" dirty="0"/>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sz="9600" b="1" dirty="0">
              <a:latin typeface="Work Sans"/>
              <a:ea typeface="Work Sans"/>
              <a:cs typeface="Work Sans"/>
              <a:sym typeface="Work San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582" y="3058625"/>
            <a:ext cx="8271163" cy="1159800"/>
          </a:xfrm>
        </p:spPr>
        <p:txBody>
          <a:bodyPr>
            <a:noAutofit/>
          </a:bodyPr>
          <a:lstStyle/>
          <a:p>
            <a:pPr algn="l">
              <a:lnSpc>
                <a:spcPct val="150000"/>
              </a:lnSpc>
            </a:pPr>
            <a:r>
              <a:rPr lang="en-US" sz="2800" dirty="0"/>
              <a:t>Other examples of subjects for an informative speech include an actor or actress, the field of </a:t>
            </a:r>
            <a:r>
              <a:rPr lang="en-US" sz="2800" dirty="0" smtClean="0"/>
              <a:t>advertising, cultures, </a:t>
            </a:r>
            <a:r>
              <a:rPr lang="en-US" sz="2800" dirty="0"/>
              <a:t>social networking websites, </a:t>
            </a:r>
            <a:r>
              <a:rPr lang="en-US" sz="2800" dirty="0" smtClean="0"/>
              <a:t>what </a:t>
            </a:r>
            <a:r>
              <a:rPr lang="en-US" sz="2800" dirty="0"/>
              <a:t>causes </a:t>
            </a:r>
            <a:r>
              <a:rPr lang="en-US" sz="2800" dirty="0" smtClean="0"/>
              <a:t>the eruption of volcanoes, etc.</a:t>
            </a:r>
            <a:endParaRPr lang="en-US" sz="2800" dirty="0"/>
          </a:p>
        </p:txBody>
      </p:sp>
    </p:spTree>
    <p:extLst>
      <p:ext uri="{BB962C8B-B14F-4D97-AF65-F5344CB8AC3E}">
        <p14:creationId xmlns:p14="http://schemas.microsoft.com/office/powerpoint/2010/main" val="2372858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527" y="2961643"/>
            <a:ext cx="8271163" cy="1159800"/>
          </a:xfrm>
        </p:spPr>
        <p:txBody>
          <a:bodyPr>
            <a:noAutofit/>
          </a:bodyPr>
          <a:lstStyle/>
          <a:p>
            <a:pPr algn="l">
              <a:lnSpc>
                <a:spcPct val="150000"/>
              </a:lnSpc>
            </a:pPr>
            <a:r>
              <a:rPr lang="en-US" sz="2400" dirty="0"/>
              <a:t> </a:t>
            </a:r>
            <a:br>
              <a:rPr lang="en-US" sz="2400" dirty="0"/>
            </a:br>
            <a:r>
              <a:rPr lang="en-US" sz="2400" dirty="0"/>
              <a:t>The topics covered in an informative speech should help the audience to understand a subject better and to remember what they learned later. </a:t>
            </a:r>
            <a:r>
              <a:rPr lang="en-US" sz="2400" dirty="0" smtClean="0"/>
              <a:t>This type </a:t>
            </a:r>
            <a:r>
              <a:rPr lang="en-US" sz="2400" dirty="0"/>
              <a:t>of speech isn’t to sway the audience to the speaker’s point of view. </a:t>
            </a:r>
          </a:p>
        </p:txBody>
      </p:sp>
    </p:spTree>
    <p:extLst>
      <p:ext uri="{BB962C8B-B14F-4D97-AF65-F5344CB8AC3E}">
        <p14:creationId xmlns:p14="http://schemas.microsoft.com/office/powerpoint/2010/main" val="2085237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2" name="Title 1"/>
          <p:cNvSpPr>
            <a:spLocks noGrp="1"/>
          </p:cNvSpPr>
          <p:nvPr>
            <p:ph type="ctrTitle"/>
          </p:nvPr>
        </p:nvSpPr>
        <p:spPr>
          <a:xfrm>
            <a:off x="265011" y="2462880"/>
            <a:ext cx="7070039" cy="1159800"/>
          </a:xfrm>
        </p:spPr>
        <p:txBody>
          <a:bodyPr>
            <a:noAutofit/>
          </a:bodyPr>
          <a:lstStyle/>
          <a:p>
            <a:pPr fontAlgn="base"/>
            <a:r>
              <a:rPr lang="en-US" b="1" dirty="0"/>
              <a:t>Types of Informative Speeches</a:t>
            </a:r>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sz="9600" b="1" dirty="0">
              <a:latin typeface="Work Sans"/>
              <a:ea typeface="Work Sans"/>
              <a:cs typeface="Work Sans"/>
              <a:sym typeface="Work Sans"/>
            </a:endParaRPr>
          </a:p>
        </p:txBody>
      </p:sp>
    </p:spTree>
    <p:extLst>
      <p:ext uri="{BB962C8B-B14F-4D97-AF65-F5344CB8AC3E}">
        <p14:creationId xmlns:p14="http://schemas.microsoft.com/office/powerpoint/2010/main" val="2049643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2" name="Title 1"/>
          <p:cNvSpPr>
            <a:spLocks noGrp="1"/>
          </p:cNvSpPr>
          <p:nvPr>
            <p:ph type="ctrTitle"/>
          </p:nvPr>
        </p:nvSpPr>
        <p:spPr>
          <a:xfrm>
            <a:off x="209592" y="3983700"/>
            <a:ext cx="8477207" cy="1159800"/>
          </a:xfrm>
        </p:spPr>
        <p:txBody>
          <a:bodyPr>
            <a:noAutofit/>
          </a:bodyPr>
          <a:lstStyle/>
          <a:p>
            <a:pPr algn="l" fontAlgn="base">
              <a:lnSpc>
                <a:spcPct val="150000"/>
              </a:lnSpc>
            </a:pPr>
            <a:r>
              <a:rPr lang="en-US" sz="3200" b="1" i="1" dirty="0" smtClean="0"/>
              <a:t>DEFINITION SPEECH</a:t>
            </a:r>
            <a:r>
              <a:rPr lang="en-US" sz="2400" dirty="0" smtClean="0"/>
              <a:t/>
            </a:r>
            <a:br>
              <a:rPr lang="en-US" sz="2400" dirty="0" smtClean="0"/>
            </a:br>
            <a:r>
              <a:rPr lang="en-US" sz="2400" dirty="0"/>
              <a:t>-</a:t>
            </a:r>
            <a:r>
              <a:rPr lang="en-US" sz="2400" dirty="0" smtClean="0"/>
              <a:t>explains </a:t>
            </a:r>
            <a:r>
              <a:rPr lang="en-US" sz="2400" dirty="0"/>
              <a:t>the meaning, theory, or philosophy of a specific topic </a:t>
            </a:r>
            <a:r>
              <a:rPr lang="en-US" sz="2400" dirty="0" smtClean="0"/>
              <a:t>that </a:t>
            </a:r>
            <a:r>
              <a:rPr lang="en-US" sz="2400" dirty="0"/>
              <a:t/>
            </a:r>
            <a:br>
              <a:rPr lang="en-US" sz="2400" dirty="0"/>
            </a:br>
            <a:r>
              <a:rPr lang="en-US" sz="2400" dirty="0"/>
              <a:t>the audience likely does not know much about.  In these types of speeches, speakers may begin by giving the historical derivation, classification, or synonyms of terms or the background of the subject. </a:t>
            </a:r>
            <a:endParaRPr lang="en-US" sz="2400" b="1" dirty="0"/>
          </a:p>
        </p:txBody>
      </p:sp>
    </p:spTree>
    <p:extLst>
      <p:ext uri="{BB962C8B-B14F-4D97-AF65-F5344CB8AC3E}">
        <p14:creationId xmlns:p14="http://schemas.microsoft.com/office/powerpoint/2010/main" val="110326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2" name="Title 1"/>
          <p:cNvSpPr>
            <a:spLocks noGrp="1"/>
          </p:cNvSpPr>
          <p:nvPr>
            <p:ph type="ctrTitle"/>
          </p:nvPr>
        </p:nvSpPr>
        <p:spPr>
          <a:xfrm>
            <a:off x="265011" y="4249881"/>
            <a:ext cx="8726589" cy="1159800"/>
          </a:xfrm>
        </p:spPr>
        <p:txBody>
          <a:bodyPr>
            <a:noAutofit/>
          </a:bodyPr>
          <a:lstStyle/>
          <a:p>
            <a:pPr algn="l">
              <a:lnSpc>
                <a:spcPct val="150000"/>
              </a:lnSpc>
            </a:pPr>
            <a:r>
              <a:rPr lang="en-US" sz="2400" dirty="0" smtClean="0"/>
              <a:t>Example:</a:t>
            </a:r>
            <a:br>
              <a:rPr lang="en-US" sz="2400" dirty="0" smtClean="0"/>
            </a:br>
            <a:r>
              <a:rPr lang="en-US" sz="2400" dirty="0" smtClean="0"/>
              <a:t> </a:t>
            </a:r>
            <a:r>
              <a:rPr lang="en-US" sz="2400" dirty="0"/>
              <a:t>“How to identify a sociopath,” the speaker may answer these questions: Where did the word ‘sociopath’ come from? What is a sociopath? How many sociopaths are there in the population? What are the symptoms? Carefully define your terminology to give shape to things the audience cannot directly sense.</a:t>
            </a:r>
            <a:r>
              <a:rPr lang="en-US" dirty="0"/>
              <a:t/>
            </a:r>
            <a:br>
              <a:rPr lang="en-US" dirty="0"/>
            </a:br>
            <a:endParaRPr lang="en-US" sz="2400" dirty="0"/>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sz="9600" b="1" dirty="0">
              <a:latin typeface="Work Sans"/>
              <a:ea typeface="Work Sans"/>
              <a:cs typeface="Work Sans"/>
              <a:sym typeface="Work Sans"/>
            </a:endParaRPr>
          </a:p>
        </p:txBody>
      </p:sp>
    </p:spTree>
    <p:extLst>
      <p:ext uri="{BB962C8B-B14F-4D97-AF65-F5344CB8AC3E}">
        <p14:creationId xmlns:p14="http://schemas.microsoft.com/office/powerpoint/2010/main" val="1710557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Rectangle 2"/>
          <p:cNvSpPr/>
          <p:nvPr/>
        </p:nvSpPr>
        <p:spPr>
          <a:xfrm>
            <a:off x="0" y="3631"/>
            <a:ext cx="9144000" cy="5139869"/>
          </a:xfrm>
          <a:prstGeom prst="rect">
            <a:avLst/>
          </a:prstGeom>
          <a:solidFill>
            <a:schemeClr val="bg1">
              <a:lumMod val="75000"/>
            </a:schemeClr>
          </a:solidFill>
        </p:spPr>
        <p:txBody>
          <a:bodyPr wrap="square">
            <a:spAutoFit/>
          </a:bodyPr>
          <a:lstStyle/>
          <a:p>
            <a:pPr algn="ctr" fontAlgn="base"/>
            <a:r>
              <a:rPr lang="en-US" sz="2000" b="1" cap="all" dirty="0">
                <a:solidFill>
                  <a:srgbClr val="1D1D1D"/>
                </a:solidFill>
                <a:latin typeface="proxima-nova"/>
              </a:rPr>
              <a:t>SAMPLE DEFINITIONAL SPEECH OUTLINE</a:t>
            </a:r>
          </a:p>
          <a:p>
            <a:pPr fontAlgn="base"/>
            <a:endParaRPr lang="en-US" b="1" dirty="0" smtClean="0">
              <a:solidFill>
                <a:srgbClr val="373D3F"/>
              </a:solidFill>
              <a:latin typeface="proxima-nova"/>
            </a:endParaRPr>
          </a:p>
          <a:p>
            <a:pPr fontAlgn="base"/>
            <a:r>
              <a:rPr lang="en-US" b="1" dirty="0" smtClean="0">
                <a:solidFill>
                  <a:srgbClr val="373D3F"/>
                </a:solidFill>
                <a:latin typeface="proxima-nova"/>
              </a:rPr>
              <a:t>Title</a:t>
            </a:r>
            <a:r>
              <a:rPr lang="en-US" b="1" dirty="0">
                <a:solidFill>
                  <a:srgbClr val="373D3F"/>
                </a:solidFill>
                <a:latin typeface="proxima-nova"/>
              </a:rPr>
              <a:t>:</a:t>
            </a:r>
            <a:r>
              <a:rPr lang="en-US" dirty="0">
                <a:solidFill>
                  <a:srgbClr val="373D3F"/>
                </a:solidFill>
                <a:latin typeface="proxima-nova"/>
              </a:rPr>
              <a:t> </a:t>
            </a:r>
            <a:r>
              <a:rPr lang="en-US" i="1" dirty="0">
                <a:solidFill>
                  <a:srgbClr val="373D3F"/>
                </a:solidFill>
                <a:latin typeface="proxima-nova"/>
              </a:rPr>
              <a:t>“Life is suffering,” and Other Buddhist Teachings</a:t>
            </a:r>
            <a:r>
              <a:rPr lang="en-US" dirty="0">
                <a:solidFill>
                  <a:srgbClr val="373D3F"/>
                </a:solidFill>
                <a:latin typeface="proxima-nova"/>
              </a:rPr>
              <a:t> (Thompson, 1999)</a:t>
            </a:r>
          </a:p>
          <a:p>
            <a:pPr fontAlgn="base"/>
            <a:r>
              <a:rPr lang="en-US" b="1" dirty="0">
                <a:solidFill>
                  <a:srgbClr val="373D3F"/>
                </a:solidFill>
                <a:latin typeface="proxima-nova"/>
              </a:rPr>
              <a:t>Specific Purpose:</a:t>
            </a:r>
            <a:r>
              <a:rPr lang="en-US" dirty="0">
                <a:solidFill>
                  <a:srgbClr val="373D3F"/>
                </a:solidFill>
                <a:latin typeface="proxima-nova"/>
              </a:rPr>
              <a:t> At the end of my speech, my audience will understand the Four Noble Truths and the Eightfold Path in </a:t>
            </a:r>
            <a:r>
              <a:rPr lang="en-US" dirty="0" smtClean="0">
                <a:solidFill>
                  <a:srgbClr val="373D3F"/>
                </a:solidFill>
                <a:latin typeface="proxima-nova"/>
              </a:rPr>
              <a:t>Buddhism</a:t>
            </a:r>
          </a:p>
          <a:p>
            <a:pPr fontAlgn="base"/>
            <a:endParaRPr lang="en-US" dirty="0">
              <a:solidFill>
                <a:srgbClr val="373D3F"/>
              </a:solidFill>
              <a:latin typeface="proxima-nova"/>
            </a:endParaRPr>
          </a:p>
          <a:p>
            <a:pPr fontAlgn="base"/>
            <a:r>
              <a:rPr lang="en-US" b="1" dirty="0">
                <a:solidFill>
                  <a:srgbClr val="373D3F"/>
                </a:solidFill>
                <a:latin typeface="proxima-nova"/>
              </a:rPr>
              <a:t>Central Idea:</a:t>
            </a:r>
            <a:r>
              <a:rPr lang="en-US" dirty="0">
                <a:solidFill>
                  <a:srgbClr val="373D3F"/>
                </a:solidFill>
                <a:latin typeface="proxima-nova"/>
              </a:rPr>
              <a:t> Regardless of your religious beliefs, Buddhist philosophy teaches a number of useful lessons you can apply to your own life</a:t>
            </a:r>
            <a:r>
              <a:rPr lang="en-US" dirty="0" smtClean="0">
                <a:solidFill>
                  <a:srgbClr val="373D3F"/>
                </a:solidFill>
                <a:latin typeface="proxima-nova"/>
              </a:rPr>
              <a:t>.</a:t>
            </a:r>
          </a:p>
          <a:p>
            <a:pPr fontAlgn="base"/>
            <a:endParaRPr lang="en-US" dirty="0">
              <a:solidFill>
                <a:srgbClr val="373D3F"/>
              </a:solidFill>
              <a:latin typeface="proxima-nova"/>
            </a:endParaRPr>
          </a:p>
          <a:p>
            <a:pPr fontAlgn="base">
              <a:buFont typeface="+mj-lt"/>
              <a:buAutoNum type="arabicPeriod"/>
            </a:pPr>
            <a:r>
              <a:rPr lang="en-US" dirty="0">
                <a:solidFill>
                  <a:srgbClr val="373D3F"/>
                </a:solidFill>
                <a:latin typeface="proxima-nova"/>
              </a:rPr>
              <a:t>Four Noble Truths</a:t>
            </a:r>
          </a:p>
          <a:p>
            <a:pPr marL="742950" lvl="1" indent="-285750" fontAlgn="base">
              <a:buFont typeface="+mj-lt"/>
              <a:buAutoNum type="arabicPeriod"/>
            </a:pPr>
            <a:r>
              <a:rPr lang="en-US" dirty="0">
                <a:solidFill>
                  <a:srgbClr val="373D3F"/>
                </a:solidFill>
                <a:latin typeface="proxima-nova"/>
              </a:rPr>
              <a:t>All life involves </a:t>
            </a:r>
            <a:r>
              <a:rPr lang="en-US" i="1" dirty="0">
                <a:solidFill>
                  <a:srgbClr val="373D3F"/>
                </a:solidFill>
                <a:latin typeface="proxima-nova"/>
              </a:rPr>
              <a:t>dukkha</a:t>
            </a:r>
            <a:r>
              <a:rPr lang="en-US" dirty="0">
                <a:solidFill>
                  <a:srgbClr val="373D3F"/>
                </a:solidFill>
                <a:latin typeface="proxima-nova"/>
              </a:rPr>
              <a:t> (suffering)</a:t>
            </a:r>
          </a:p>
          <a:p>
            <a:pPr marL="742950" lvl="1" indent="-285750" fontAlgn="base">
              <a:buFont typeface="+mj-lt"/>
              <a:buAutoNum type="arabicPeriod"/>
            </a:pPr>
            <a:r>
              <a:rPr lang="en-US" dirty="0">
                <a:solidFill>
                  <a:srgbClr val="373D3F"/>
                </a:solidFill>
                <a:latin typeface="proxima-nova"/>
              </a:rPr>
              <a:t>Suffering is caused by </a:t>
            </a:r>
            <a:r>
              <a:rPr lang="en-US" i="1" dirty="0" err="1">
                <a:solidFill>
                  <a:srgbClr val="373D3F"/>
                </a:solidFill>
                <a:latin typeface="proxima-nova"/>
              </a:rPr>
              <a:t>tanha</a:t>
            </a:r>
            <a:r>
              <a:rPr lang="en-US" dirty="0">
                <a:solidFill>
                  <a:srgbClr val="373D3F"/>
                </a:solidFill>
                <a:latin typeface="proxima-nova"/>
              </a:rPr>
              <a:t> (longing for things to be other than they are)</a:t>
            </a:r>
          </a:p>
          <a:p>
            <a:pPr marL="742950" lvl="1" indent="-285750" fontAlgn="base">
              <a:buFont typeface="+mj-lt"/>
              <a:buAutoNum type="arabicPeriod"/>
            </a:pPr>
            <a:r>
              <a:rPr lang="en-US" dirty="0">
                <a:solidFill>
                  <a:srgbClr val="373D3F"/>
                </a:solidFill>
                <a:latin typeface="proxima-nova"/>
              </a:rPr>
              <a:t>If this longing stops (</a:t>
            </a:r>
            <a:r>
              <a:rPr lang="en-US" i="1" dirty="0" err="1">
                <a:solidFill>
                  <a:srgbClr val="373D3F"/>
                </a:solidFill>
                <a:latin typeface="proxima-nova"/>
              </a:rPr>
              <a:t>nirodha</a:t>
            </a:r>
            <a:r>
              <a:rPr lang="en-US" dirty="0">
                <a:solidFill>
                  <a:srgbClr val="373D3F"/>
                </a:solidFill>
                <a:latin typeface="proxima-nova"/>
              </a:rPr>
              <a:t>), suffering will cease</a:t>
            </a:r>
          </a:p>
          <a:p>
            <a:pPr marL="742950" lvl="1" indent="-285750" fontAlgn="base">
              <a:buFont typeface="+mj-lt"/>
              <a:buAutoNum type="arabicPeriod"/>
            </a:pPr>
            <a:r>
              <a:rPr lang="en-US" dirty="0">
                <a:solidFill>
                  <a:srgbClr val="373D3F"/>
                </a:solidFill>
                <a:latin typeface="proxima-nova"/>
              </a:rPr>
              <a:t>The way to eliminate longing is to follow the Eightfold Path</a:t>
            </a:r>
          </a:p>
          <a:p>
            <a:pPr fontAlgn="base">
              <a:buFont typeface="+mj-lt"/>
              <a:buAutoNum type="arabicPeriod"/>
            </a:pPr>
            <a:r>
              <a:rPr lang="en-US" dirty="0">
                <a:solidFill>
                  <a:srgbClr val="373D3F"/>
                </a:solidFill>
                <a:latin typeface="proxima-nova"/>
              </a:rPr>
              <a:t>The Noble Eightfold Path (the Middle Way)</a:t>
            </a:r>
          </a:p>
          <a:p>
            <a:pPr marL="742950" lvl="1" indent="-285750" fontAlgn="base">
              <a:buFont typeface="+mj-lt"/>
              <a:buAutoNum type="arabicPeriod"/>
            </a:pPr>
            <a:r>
              <a:rPr lang="en-US" dirty="0">
                <a:solidFill>
                  <a:srgbClr val="373D3F"/>
                </a:solidFill>
                <a:latin typeface="proxima-nova"/>
              </a:rPr>
              <a:t>Right view</a:t>
            </a:r>
          </a:p>
          <a:p>
            <a:pPr marL="742950" lvl="1" indent="-285750" fontAlgn="base">
              <a:buFont typeface="+mj-lt"/>
              <a:buAutoNum type="arabicPeriod"/>
            </a:pPr>
            <a:r>
              <a:rPr lang="en-US" dirty="0">
                <a:solidFill>
                  <a:srgbClr val="373D3F"/>
                </a:solidFill>
                <a:latin typeface="proxima-nova"/>
              </a:rPr>
              <a:t>Right intention</a:t>
            </a:r>
          </a:p>
          <a:p>
            <a:pPr marL="742950" lvl="1" indent="-285750" fontAlgn="base">
              <a:buFont typeface="+mj-lt"/>
              <a:buAutoNum type="arabicPeriod"/>
            </a:pPr>
            <a:r>
              <a:rPr lang="en-US" dirty="0">
                <a:solidFill>
                  <a:srgbClr val="373D3F"/>
                </a:solidFill>
                <a:latin typeface="proxima-nova"/>
              </a:rPr>
              <a:t>Right speech</a:t>
            </a:r>
          </a:p>
          <a:p>
            <a:pPr marL="742950" lvl="1" indent="-285750" fontAlgn="base">
              <a:buFont typeface="+mj-lt"/>
              <a:buAutoNum type="arabicPeriod"/>
            </a:pPr>
            <a:r>
              <a:rPr lang="en-US" dirty="0">
                <a:solidFill>
                  <a:srgbClr val="373D3F"/>
                </a:solidFill>
                <a:latin typeface="proxima-nova"/>
              </a:rPr>
              <a:t>Right action</a:t>
            </a:r>
          </a:p>
          <a:p>
            <a:pPr marL="742950" lvl="1" indent="-285750" fontAlgn="base">
              <a:buFont typeface="+mj-lt"/>
              <a:buAutoNum type="arabicPeriod"/>
            </a:pPr>
            <a:r>
              <a:rPr lang="en-US" dirty="0">
                <a:solidFill>
                  <a:srgbClr val="373D3F"/>
                </a:solidFill>
                <a:latin typeface="proxima-nova"/>
              </a:rPr>
              <a:t>Right livelihood</a:t>
            </a:r>
          </a:p>
          <a:p>
            <a:pPr marL="742950" lvl="1" indent="-285750" fontAlgn="base">
              <a:buFont typeface="+mj-lt"/>
              <a:buAutoNum type="arabicPeriod"/>
            </a:pPr>
            <a:r>
              <a:rPr lang="en-US" dirty="0">
                <a:solidFill>
                  <a:srgbClr val="373D3F"/>
                </a:solidFill>
                <a:latin typeface="proxima-nova"/>
              </a:rPr>
              <a:t>Right effort</a:t>
            </a:r>
          </a:p>
          <a:p>
            <a:pPr marL="742950" lvl="1" indent="-285750" fontAlgn="base">
              <a:buFont typeface="+mj-lt"/>
              <a:buAutoNum type="arabicPeriod"/>
            </a:pPr>
            <a:r>
              <a:rPr lang="en-US" dirty="0">
                <a:solidFill>
                  <a:srgbClr val="373D3F"/>
                </a:solidFill>
                <a:latin typeface="proxima-nova"/>
              </a:rPr>
              <a:t>Right mindfulness</a:t>
            </a:r>
          </a:p>
          <a:p>
            <a:pPr marL="742950" lvl="1" indent="-285750" fontAlgn="base">
              <a:buFont typeface="+mj-lt"/>
              <a:buAutoNum type="arabicPeriod"/>
            </a:pPr>
            <a:r>
              <a:rPr lang="en-US" dirty="0">
                <a:solidFill>
                  <a:srgbClr val="373D3F"/>
                </a:solidFill>
                <a:latin typeface="proxima-nova"/>
              </a:rPr>
              <a:t>Right contemplation</a:t>
            </a:r>
          </a:p>
        </p:txBody>
      </p:sp>
    </p:spTree>
    <p:extLst>
      <p:ext uri="{BB962C8B-B14F-4D97-AF65-F5344CB8AC3E}">
        <p14:creationId xmlns:p14="http://schemas.microsoft.com/office/powerpoint/2010/main" val="2980647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160166-appetite-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160166-appetite-template-16x9</Template>
  <TotalTime>4223</TotalTime>
  <Words>267</Words>
  <Application>Microsoft Office PowerPoint</Application>
  <PresentationFormat>On-screen Show (16:9)</PresentationFormat>
  <Paragraphs>100</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proxima-nova</vt:lpstr>
      <vt:lpstr>Calibri</vt:lpstr>
      <vt:lpstr>Work Sans</vt:lpstr>
      <vt:lpstr>Georgia</vt:lpstr>
      <vt:lpstr>160166-appetite-template-16x9</vt:lpstr>
      <vt:lpstr>Informative Speech</vt:lpstr>
      <vt:lpstr> -It is a speech that intends to educate the audience on a particular topic. - The main goal of an informative speech is to provide enlightenment regarding a specific topic the audience knows nothing about</vt:lpstr>
      <vt:lpstr>It may demonstrate how to use a new type of software, explain a new concept in the field of science, describe an expedition of an archaeologist, or provide details about a person or objects of interest that the audience wants to learn more about.</vt:lpstr>
      <vt:lpstr>Other examples of subjects for an informative speech include an actor or actress, the field of advertising, cultures, social networking websites, what causes the eruption of volcanoes, etc.</vt:lpstr>
      <vt:lpstr>  The topics covered in an informative speech should help the audience to understand a subject better and to remember what they learned later. This type of speech isn’t to sway the audience to the speaker’s point of view. </vt:lpstr>
      <vt:lpstr>Types of Informative Speeches</vt:lpstr>
      <vt:lpstr>DEFINITION SPEECH -explains the meaning, theory, or philosophy of a specific topic that  the audience likely does not know much about.  In these types of speeches, speakers may begin by giving the historical derivation, classification, or synonyms of terms or the background of the subject. </vt:lpstr>
      <vt:lpstr>Example:  “How to identify a sociopath,” the speaker may answer these questions: Where did the word ‘sociopath’ come from? What is a sociopath? How many sociopaths are there in the population? What are the symptoms? Carefully define your terminology to give shape to things the audience cannot directly sense. </vt:lpstr>
      <vt:lpstr>PowerPoint Presentation</vt:lpstr>
      <vt:lpstr>DESCRIPTIVE SPEECH -speech creates a vivid picture in a person’s mind regarding an object, person, animal, or place. -Audiences should carry away in their minds a clear vision of the subject. </vt:lpstr>
      <vt:lpstr>In the descriptive speech, determine the characteristics, features, functions, or fine points of the topic. What makes the person unique? What kind of material is the object made from? What shape is it? What color is it? What does it smell like? What is its geography or location in space? How has it changed or evolved over time? </vt:lpstr>
      <vt:lpstr>PowerPoint Presentation</vt:lpstr>
      <vt:lpstr>EXPLANATORY SPEECH - (also known as a briefing) is similar to the descriptive speech in that they both share the function of clarifying the topic. But explanatory speeches focus on reports of current and historical events, customs, transformations, inventions, policies, outcomes, and options. </vt:lpstr>
      <vt:lpstr>-Whereas descriptive speeches attempt to paint a picture with words so that audiences can vicariously experience it, explanatory speeches focus on the how or why of a subject and its consequences. </vt:lpstr>
      <vt:lpstr>PowerPoint Presentation</vt:lpstr>
      <vt:lpstr>DEMONSTRATION SPEECH - shows listeners how some process is accomplished or how to perform it themselves. -Speakers might focus on processes that have a series of steps with a specific beginning and end or the process may be continuous</vt:lpstr>
      <vt:lpstr>-The focus is on a chronological explanation of some process (how potato chips are made), procedure (how to fight fires on a submarine), application (how to use the calendar function in Outlook), or course of action (how court cases proceed to Supreme Court status).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user</dc:creator>
  <cp:lastModifiedBy>user</cp:lastModifiedBy>
  <cp:revision>20</cp:revision>
  <dcterms:modified xsi:type="dcterms:W3CDTF">2019-01-27T06:20:07Z</dcterms:modified>
</cp:coreProperties>
</file>