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4627BA-F4D2-4421-B877-3A9A2EC74217}"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F9B7B-F4F5-4BD5-A4C1-BE4D1540FC8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918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4627BA-F4D2-4421-B877-3A9A2EC74217}"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F9B7B-F4F5-4BD5-A4C1-BE4D1540FC83}" type="slidenum">
              <a:rPr lang="en-US" smtClean="0"/>
              <a:t>‹#›</a:t>
            </a:fld>
            <a:endParaRPr lang="en-US"/>
          </a:p>
        </p:txBody>
      </p:sp>
    </p:spTree>
    <p:extLst>
      <p:ext uri="{BB962C8B-B14F-4D97-AF65-F5344CB8AC3E}">
        <p14:creationId xmlns:p14="http://schemas.microsoft.com/office/powerpoint/2010/main" val="3456425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4627BA-F4D2-4421-B877-3A9A2EC74217}"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F9B7B-F4F5-4BD5-A4C1-BE4D1540FC83}" type="slidenum">
              <a:rPr lang="en-US" smtClean="0"/>
              <a:t>‹#›</a:t>
            </a:fld>
            <a:endParaRPr lang="en-US"/>
          </a:p>
        </p:txBody>
      </p:sp>
    </p:spTree>
    <p:extLst>
      <p:ext uri="{BB962C8B-B14F-4D97-AF65-F5344CB8AC3E}">
        <p14:creationId xmlns:p14="http://schemas.microsoft.com/office/powerpoint/2010/main" val="75974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4627BA-F4D2-4421-B877-3A9A2EC74217}"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F9B7B-F4F5-4BD5-A4C1-BE4D1540FC83}" type="slidenum">
              <a:rPr lang="en-US" smtClean="0"/>
              <a:t>‹#›</a:t>
            </a:fld>
            <a:endParaRPr lang="en-US"/>
          </a:p>
        </p:txBody>
      </p:sp>
    </p:spTree>
    <p:extLst>
      <p:ext uri="{BB962C8B-B14F-4D97-AF65-F5344CB8AC3E}">
        <p14:creationId xmlns:p14="http://schemas.microsoft.com/office/powerpoint/2010/main" val="4005424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4627BA-F4D2-4421-B877-3A9A2EC74217}"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F9B7B-F4F5-4BD5-A4C1-BE4D1540FC8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207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4627BA-F4D2-4421-B877-3A9A2EC74217}"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F9B7B-F4F5-4BD5-A4C1-BE4D1540FC83}" type="slidenum">
              <a:rPr lang="en-US" smtClean="0"/>
              <a:t>‹#›</a:t>
            </a:fld>
            <a:endParaRPr lang="en-US"/>
          </a:p>
        </p:txBody>
      </p:sp>
    </p:spTree>
    <p:extLst>
      <p:ext uri="{BB962C8B-B14F-4D97-AF65-F5344CB8AC3E}">
        <p14:creationId xmlns:p14="http://schemas.microsoft.com/office/powerpoint/2010/main" val="317726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4627BA-F4D2-4421-B877-3A9A2EC74217}" type="datetimeFigureOut">
              <a:rPr lang="en-US" smtClean="0"/>
              <a:t>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0F9B7B-F4F5-4BD5-A4C1-BE4D1540FC83}" type="slidenum">
              <a:rPr lang="en-US" smtClean="0"/>
              <a:t>‹#›</a:t>
            </a:fld>
            <a:endParaRPr lang="en-US"/>
          </a:p>
        </p:txBody>
      </p:sp>
    </p:spTree>
    <p:extLst>
      <p:ext uri="{BB962C8B-B14F-4D97-AF65-F5344CB8AC3E}">
        <p14:creationId xmlns:p14="http://schemas.microsoft.com/office/powerpoint/2010/main" val="4275815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4627BA-F4D2-4421-B877-3A9A2EC74217}" type="datetimeFigureOut">
              <a:rPr lang="en-US" smtClean="0"/>
              <a:t>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0F9B7B-F4F5-4BD5-A4C1-BE4D1540FC83}" type="slidenum">
              <a:rPr lang="en-US" smtClean="0"/>
              <a:t>‹#›</a:t>
            </a:fld>
            <a:endParaRPr lang="en-US"/>
          </a:p>
        </p:txBody>
      </p:sp>
    </p:spTree>
    <p:extLst>
      <p:ext uri="{BB962C8B-B14F-4D97-AF65-F5344CB8AC3E}">
        <p14:creationId xmlns:p14="http://schemas.microsoft.com/office/powerpoint/2010/main" val="278105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14627BA-F4D2-4421-B877-3A9A2EC74217}" type="datetimeFigureOut">
              <a:rPr lang="en-US" smtClean="0"/>
              <a:t>1/14/2019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20F9B7B-F4F5-4BD5-A4C1-BE4D1540FC83}" type="slidenum">
              <a:rPr lang="en-US" smtClean="0"/>
              <a:t>‹#›</a:t>
            </a:fld>
            <a:endParaRPr lang="en-US"/>
          </a:p>
        </p:txBody>
      </p:sp>
    </p:spTree>
    <p:extLst>
      <p:ext uri="{BB962C8B-B14F-4D97-AF65-F5344CB8AC3E}">
        <p14:creationId xmlns:p14="http://schemas.microsoft.com/office/powerpoint/2010/main" val="2646424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14627BA-F4D2-4421-B877-3A9A2EC74217}" type="datetimeFigureOut">
              <a:rPr lang="en-US" smtClean="0"/>
              <a:t>1/14/2019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20F9B7B-F4F5-4BD5-A4C1-BE4D1540FC83}" type="slidenum">
              <a:rPr lang="en-US" smtClean="0"/>
              <a:t>‹#›</a:t>
            </a:fld>
            <a:endParaRPr lang="en-US"/>
          </a:p>
        </p:txBody>
      </p:sp>
    </p:spTree>
    <p:extLst>
      <p:ext uri="{BB962C8B-B14F-4D97-AF65-F5344CB8AC3E}">
        <p14:creationId xmlns:p14="http://schemas.microsoft.com/office/powerpoint/2010/main" val="4089565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14627BA-F4D2-4421-B877-3A9A2EC74217}"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F9B7B-F4F5-4BD5-A4C1-BE4D1540FC83}" type="slidenum">
              <a:rPr lang="en-US" smtClean="0"/>
              <a:t>‹#›</a:t>
            </a:fld>
            <a:endParaRPr lang="en-US"/>
          </a:p>
        </p:txBody>
      </p:sp>
    </p:spTree>
    <p:extLst>
      <p:ext uri="{BB962C8B-B14F-4D97-AF65-F5344CB8AC3E}">
        <p14:creationId xmlns:p14="http://schemas.microsoft.com/office/powerpoint/2010/main" val="1673255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14627BA-F4D2-4421-B877-3A9A2EC74217}" type="datetimeFigureOut">
              <a:rPr lang="en-US" smtClean="0"/>
              <a:t>1/14/2019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20F9B7B-F4F5-4BD5-A4C1-BE4D1540FC8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3179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84961" y="1610306"/>
            <a:ext cx="10058400" cy="1450757"/>
          </a:xfrm>
        </p:spPr>
        <p:txBody>
          <a:bodyPr>
            <a:normAutofit fontScale="90000"/>
          </a:bodyPr>
          <a:lstStyle/>
          <a:p>
            <a:r>
              <a:rPr lang="en-US" sz="6600" dirty="0" smtClean="0">
                <a:latin typeface="Baskerville Old Face" panose="02020602080505020303" pitchFamily="18" charset="0"/>
                <a:cs typeface="Adobe Devanagari" panose="02040503050201020203" pitchFamily="18" charset="0"/>
              </a:rPr>
              <a:t>METHODS OF DELIVERY</a:t>
            </a:r>
            <a:endParaRPr lang="en-US" sz="6600" dirty="0">
              <a:latin typeface="Baskerville Old Face" panose="02020602080505020303" pitchFamily="18" charset="0"/>
              <a:cs typeface="Adobe Devanagari" panose="02040503050201020203" pitchFamily="18" charset="0"/>
            </a:endParaRPr>
          </a:p>
        </p:txBody>
      </p:sp>
    </p:spTree>
    <p:extLst>
      <p:ext uri="{BB962C8B-B14F-4D97-AF65-F5344CB8AC3E}">
        <p14:creationId xmlns:p14="http://schemas.microsoft.com/office/powerpoint/2010/main" val="3930678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342" y="4754102"/>
            <a:ext cx="11991703" cy="1450757"/>
          </a:xfrm>
        </p:spPr>
        <p:txBody>
          <a:bodyPr>
            <a:noAutofit/>
          </a:bodyPr>
          <a:lstStyle/>
          <a:p>
            <a:pPr>
              <a:lnSpc>
                <a:spcPct val="150000"/>
              </a:lnSpc>
            </a:pPr>
            <a:r>
              <a:rPr lang="en-US" sz="4000" b="1" dirty="0"/>
              <a:t>Impromptu </a:t>
            </a:r>
            <a:r>
              <a:rPr lang="en-US" sz="4000" b="1" dirty="0" smtClean="0"/>
              <a:t>Speaking</a:t>
            </a:r>
            <a:r>
              <a:rPr lang="en-US" sz="3200" dirty="0" smtClean="0"/>
              <a:t/>
            </a:r>
            <a:br>
              <a:rPr lang="en-US" sz="3200" dirty="0" smtClean="0"/>
            </a:br>
            <a:r>
              <a:rPr lang="en-US" sz="3000" dirty="0" smtClean="0"/>
              <a:t>- a speech that is “made </a:t>
            </a:r>
            <a:r>
              <a:rPr lang="en-US" sz="3000" dirty="0"/>
              <a:t>up on the spot.” It is unprepared and unrehearsed</a:t>
            </a:r>
            <a:r>
              <a:rPr lang="en-US" sz="3000" dirty="0" smtClean="0"/>
              <a:t>.</a:t>
            </a:r>
            <a:br>
              <a:rPr lang="en-US" sz="3000" dirty="0" smtClean="0"/>
            </a:br>
            <a:r>
              <a:rPr lang="en-US" sz="3000" dirty="0" smtClean="0"/>
              <a:t>- </a:t>
            </a:r>
            <a:r>
              <a:rPr lang="en-US" sz="3000" dirty="0"/>
              <a:t>are generally short and are often given with little or no notice. </a:t>
            </a:r>
            <a:r>
              <a:rPr lang="en-US" sz="3000" dirty="0" smtClean="0"/>
              <a:t/>
            </a:r>
            <a:br>
              <a:rPr lang="en-US" sz="3000" dirty="0" smtClean="0"/>
            </a:br>
            <a:r>
              <a:rPr lang="en-US" sz="3000" dirty="0"/>
              <a:t/>
            </a:r>
            <a:br>
              <a:rPr lang="en-US" sz="3000" dirty="0"/>
            </a:br>
            <a:r>
              <a:rPr lang="en-US" sz="2800" i="1" dirty="0" smtClean="0"/>
              <a:t>“</a:t>
            </a:r>
            <a:r>
              <a:rPr lang="en-US" sz="2400" i="1" dirty="0" smtClean="0"/>
              <a:t>Take </a:t>
            </a:r>
            <a:r>
              <a:rPr lang="en-US" sz="2400" i="1" dirty="0"/>
              <a:t>advantage of every opportunity to practice your communication skills so that when important occasions arise, you will have the gift, the style, the sharpness, the clarity, and the emotions to affect other people</a:t>
            </a:r>
            <a:r>
              <a:rPr lang="en-US" sz="2400" i="1" dirty="0" smtClean="0"/>
              <a:t>.” </a:t>
            </a:r>
            <a:r>
              <a:rPr lang="en-US" sz="2400" dirty="0"/>
              <a:t>– Jim </a:t>
            </a:r>
            <a:r>
              <a:rPr lang="en-US" sz="2400" dirty="0" err="1"/>
              <a:t>Rohn</a:t>
            </a:r>
            <a:r>
              <a:rPr lang="en-US" sz="3000" dirty="0" smtClean="0"/>
              <a:t/>
            </a:r>
            <a:br>
              <a:rPr lang="en-US" sz="3000" dirty="0" smtClean="0"/>
            </a:br>
            <a:endParaRPr lang="en-US" sz="3000" dirty="0"/>
          </a:p>
        </p:txBody>
      </p:sp>
    </p:spTree>
    <p:extLst>
      <p:ext uri="{BB962C8B-B14F-4D97-AF65-F5344CB8AC3E}">
        <p14:creationId xmlns:p14="http://schemas.microsoft.com/office/powerpoint/2010/main" val="2284672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68" y="3822284"/>
            <a:ext cx="11573692" cy="1450757"/>
          </a:xfrm>
        </p:spPr>
        <p:txBody>
          <a:bodyPr>
            <a:normAutofit fontScale="90000"/>
          </a:bodyPr>
          <a:lstStyle/>
          <a:p>
            <a:pPr>
              <a:lnSpc>
                <a:spcPct val="150000"/>
              </a:lnSpc>
            </a:pPr>
            <a:r>
              <a:rPr lang="en-US" b="1" dirty="0"/>
              <a:t>Extemporaneous </a:t>
            </a:r>
            <a:r>
              <a:rPr lang="en-US" b="1" dirty="0" smtClean="0"/>
              <a:t>Speaking</a:t>
            </a:r>
            <a:r>
              <a:rPr lang="en-US" b="1" dirty="0"/>
              <a:t/>
            </a:r>
            <a:br>
              <a:rPr lang="en-US" b="1" dirty="0"/>
            </a:br>
            <a:r>
              <a:rPr lang="en-US" sz="3300" b="1" dirty="0" smtClean="0"/>
              <a:t>-</a:t>
            </a:r>
            <a:r>
              <a:rPr lang="en-US" sz="3300" dirty="0" smtClean="0"/>
              <a:t>It</a:t>
            </a:r>
            <a:r>
              <a:rPr lang="en-US" sz="3300" b="1" dirty="0" smtClean="0"/>
              <a:t> </a:t>
            </a:r>
            <a:r>
              <a:rPr lang="en-US" sz="3300" dirty="0" smtClean="0"/>
              <a:t>is </a:t>
            </a:r>
            <a:r>
              <a:rPr lang="en-US" sz="3300" dirty="0"/>
              <a:t>the presentation of a carefully planned and rehearsed speech, spoken in a conversational manner using brief notes. By using notes rather than a full manuscript, the extemporaneous speaker can establish and maintain eye contact with the audience and assess how well they </a:t>
            </a:r>
            <a:r>
              <a:rPr lang="en-US" sz="3300" dirty="0" smtClean="0"/>
              <a:t>understand the </a:t>
            </a:r>
            <a:r>
              <a:rPr lang="en-US" sz="3300" dirty="0"/>
              <a:t>speech as it progresses. </a:t>
            </a:r>
            <a:endParaRPr lang="en-US" sz="3300" dirty="0"/>
          </a:p>
        </p:txBody>
      </p:sp>
    </p:spTree>
    <p:extLst>
      <p:ext uri="{BB962C8B-B14F-4D97-AF65-F5344CB8AC3E}">
        <p14:creationId xmlns:p14="http://schemas.microsoft.com/office/powerpoint/2010/main" val="263547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4022580"/>
            <a:ext cx="11216639" cy="1450757"/>
          </a:xfrm>
        </p:spPr>
        <p:txBody>
          <a:bodyPr>
            <a:normAutofit fontScale="90000"/>
          </a:bodyPr>
          <a:lstStyle/>
          <a:p>
            <a:pPr>
              <a:lnSpc>
                <a:spcPct val="150000"/>
              </a:lnSpc>
            </a:pPr>
            <a:r>
              <a:rPr lang="en-US" dirty="0" smtClean="0"/>
              <a:t> </a:t>
            </a:r>
            <a:br>
              <a:rPr lang="en-US" dirty="0" smtClean="0"/>
            </a:br>
            <a:r>
              <a:rPr lang="en-US" sz="3100" b="1" dirty="0" smtClean="0"/>
              <a:t>Advantage:</a:t>
            </a:r>
            <a:r>
              <a:rPr lang="en-US" sz="3100" dirty="0" smtClean="0"/>
              <a:t/>
            </a:r>
            <a:br>
              <a:rPr lang="en-US" sz="3100" dirty="0" smtClean="0"/>
            </a:br>
            <a:r>
              <a:rPr lang="en-US" sz="3100" dirty="0" smtClean="0"/>
              <a:t>-It promotes the likelihood that you, the speaker, will be perceived as knowledgeable and credible.</a:t>
            </a:r>
            <a:r>
              <a:rPr lang="en-US" sz="3100" dirty="0"/>
              <a:t> In addition, your audience is likely to pay better attention to the message because it is engaging both verbally and nonverbally. </a:t>
            </a:r>
            <a:r>
              <a:rPr lang="en-US" sz="3100" dirty="0" smtClean="0"/>
              <a:t/>
            </a:r>
            <a:br>
              <a:rPr lang="en-US" sz="3100" dirty="0" smtClean="0"/>
            </a:br>
            <a:r>
              <a:rPr lang="en-US" sz="3100" b="1" dirty="0" smtClean="0"/>
              <a:t>Disadvantage:</a:t>
            </a:r>
            <a:r>
              <a:rPr lang="en-US" sz="3100" dirty="0" smtClean="0"/>
              <a:t/>
            </a:r>
            <a:br>
              <a:rPr lang="en-US" sz="3100" dirty="0" smtClean="0"/>
            </a:br>
            <a:r>
              <a:rPr lang="en-US" sz="3100" dirty="0" smtClean="0"/>
              <a:t>-it </a:t>
            </a:r>
            <a:r>
              <a:rPr lang="en-US" sz="3100" dirty="0"/>
              <a:t>requires a great deal of preparation for both the verbal and the nonverbal components of the speech. </a:t>
            </a:r>
            <a:endParaRPr lang="en-US" sz="3100" dirty="0"/>
          </a:p>
        </p:txBody>
      </p:sp>
    </p:spTree>
    <p:extLst>
      <p:ext uri="{BB962C8B-B14F-4D97-AF65-F5344CB8AC3E}">
        <p14:creationId xmlns:p14="http://schemas.microsoft.com/office/powerpoint/2010/main" val="198093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634" y="4597346"/>
            <a:ext cx="11721737" cy="1450757"/>
          </a:xfrm>
        </p:spPr>
        <p:txBody>
          <a:bodyPr>
            <a:noAutofit/>
          </a:bodyPr>
          <a:lstStyle/>
          <a:p>
            <a:pPr>
              <a:lnSpc>
                <a:spcPct val="150000"/>
              </a:lnSpc>
            </a:pPr>
            <a:r>
              <a:rPr lang="en-US" sz="4000" b="1" dirty="0"/>
              <a:t>Manuscript </a:t>
            </a:r>
            <a:r>
              <a:rPr lang="en-US" sz="4000" b="1" dirty="0" smtClean="0"/>
              <a:t>speaking</a:t>
            </a:r>
            <a:r>
              <a:rPr lang="en-US" sz="3200" b="1" dirty="0" smtClean="0"/>
              <a:t/>
            </a:r>
            <a:br>
              <a:rPr lang="en-US" sz="3200" b="1" dirty="0" smtClean="0"/>
            </a:br>
            <a:r>
              <a:rPr lang="en-US" sz="3200" b="1" dirty="0" smtClean="0"/>
              <a:t>-</a:t>
            </a:r>
            <a:r>
              <a:rPr lang="en-US" sz="3200" dirty="0"/>
              <a:t>the speaker maintains his or her attention on the printed </a:t>
            </a:r>
            <a:r>
              <a:rPr lang="en-US" sz="3200" dirty="0" smtClean="0"/>
              <a:t>page.</a:t>
            </a:r>
            <a:br>
              <a:rPr lang="en-US" sz="3200" dirty="0" smtClean="0"/>
            </a:br>
            <a:r>
              <a:rPr lang="en-US" sz="3200" dirty="0" smtClean="0"/>
              <a:t>-Manuscript speaking </a:t>
            </a:r>
            <a:r>
              <a:rPr lang="en-US" sz="3200" dirty="0"/>
              <a:t>is </a:t>
            </a:r>
            <a:r>
              <a:rPr lang="en-US" sz="3200" dirty="0" smtClean="0"/>
              <a:t>reading the </a:t>
            </a:r>
            <a:r>
              <a:rPr lang="en-US" sz="3200" dirty="0"/>
              <a:t>exact repetition of original words</a:t>
            </a:r>
            <a:r>
              <a:rPr lang="en-US" sz="3200" dirty="0" smtClean="0"/>
              <a:t>.</a:t>
            </a:r>
            <a:br>
              <a:rPr lang="en-US" sz="3200" dirty="0" smtClean="0"/>
            </a:br>
            <a:r>
              <a:rPr lang="en-US" sz="3200" dirty="0" smtClean="0"/>
              <a:t>-it’s </a:t>
            </a:r>
            <a:r>
              <a:rPr lang="en-US" sz="3200" dirty="0"/>
              <a:t>typically an uninteresting way to present. Unless the speaker has rehearsed the reading as a complete performance animated with vocal expression and gestures (as poets do in a poetry slam and actors do in a reader’s theater</a:t>
            </a:r>
            <a:r>
              <a:rPr lang="en-US" sz="3200" dirty="0" smtClean="0"/>
              <a:t>).</a:t>
            </a:r>
            <a:endParaRPr lang="en-US" sz="3200" dirty="0"/>
          </a:p>
        </p:txBody>
      </p:sp>
    </p:spTree>
    <p:extLst>
      <p:ext uri="{BB962C8B-B14F-4D97-AF65-F5344CB8AC3E}">
        <p14:creationId xmlns:p14="http://schemas.microsoft.com/office/powerpoint/2010/main" val="4105312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976" y="4518969"/>
            <a:ext cx="11173097" cy="1450757"/>
          </a:xfrm>
        </p:spPr>
        <p:txBody>
          <a:bodyPr>
            <a:noAutofit/>
          </a:bodyPr>
          <a:lstStyle/>
          <a:p>
            <a:pPr>
              <a:lnSpc>
                <a:spcPct val="150000"/>
              </a:lnSpc>
            </a:pPr>
            <a:r>
              <a:rPr lang="en-US" sz="4000" b="1" dirty="0"/>
              <a:t>Memorized </a:t>
            </a:r>
            <a:r>
              <a:rPr lang="en-US" sz="4000" b="1" dirty="0" smtClean="0"/>
              <a:t>speaking</a:t>
            </a:r>
            <a:r>
              <a:rPr lang="en-US" sz="3200" b="1" dirty="0" smtClean="0"/>
              <a:t/>
            </a:r>
            <a:br>
              <a:rPr lang="en-US" sz="3200" b="1" dirty="0" smtClean="0"/>
            </a:br>
            <a:r>
              <a:rPr lang="en-US" sz="3200" b="1" dirty="0" smtClean="0"/>
              <a:t>-</a:t>
            </a:r>
            <a:r>
              <a:rPr lang="en-US" sz="3200" dirty="0" smtClean="0"/>
              <a:t>consists </a:t>
            </a:r>
            <a:r>
              <a:rPr lang="en-US" sz="3200" dirty="0"/>
              <a:t>of </a:t>
            </a:r>
            <a:r>
              <a:rPr lang="en-US" sz="3200" dirty="0" smtClean="0"/>
              <a:t>reciting </a:t>
            </a:r>
            <a:r>
              <a:rPr lang="en-US" sz="3200" dirty="0"/>
              <a:t>a scripted speech from memory. </a:t>
            </a:r>
            <a:r>
              <a:rPr lang="en-US" sz="3200" dirty="0" smtClean="0"/>
              <a:t>It allows </a:t>
            </a:r>
            <a:r>
              <a:rPr lang="en-US" sz="3200" dirty="0"/>
              <a:t>the speaker to be free of notes</a:t>
            </a:r>
            <a:r>
              <a:rPr lang="en-US" sz="3200" dirty="0" smtClean="0"/>
              <a:t>.</a:t>
            </a:r>
            <a:br>
              <a:rPr lang="en-US" sz="3200" dirty="0" smtClean="0"/>
            </a:br>
            <a:r>
              <a:rPr lang="en-US" sz="3200" dirty="0" smtClean="0"/>
              <a:t>-</a:t>
            </a:r>
            <a:r>
              <a:rPr lang="en-US" sz="3200" dirty="0"/>
              <a:t>The advantage to memorization is that it enables the speaker to maintain eye contact with the audience throughout the speech. Being free of notes means that you can move freely around the stage and use your hands to make gestures.</a:t>
            </a:r>
            <a:endParaRPr lang="en-US" sz="3200" dirty="0"/>
          </a:p>
        </p:txBody>
      </p:sp>
    </p:spTree>
    <p:extLst>
      <p:ext uri="{BB962C8B-B14F-4D97-AF65-F5344CB8AC3E}">
        <p14:creationId xmlns:p14="http://schemas.microsoft.com/office/powerpoint/2010/main" val="4235773163"/>
      </p:ext>
    </p:extLst>
  </p:cSld>
  <p:clrMapOvr>
    <a:masterClrMapping/>
  </p:clrMapOvr>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2610</TotalTime>
  <Words>11</Words>
  <Application>Microsoft Office PowerPoint</Application>
  <PresentationFormat>Widescreen</PresentationFormat>
  <Paragraphs>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Adobe Devanagari</vt:lpstr>
      <vt:lpstr>Baskerville Old Face</vt:lpstr>
      <vt:lpstr>Calibri</vt:lpstr>
      <vt:lpstr>Calibri Light</vt:lpstr>
      <vt:lpstr>Retrospect</vt:lpstr>
      <vt:lpstr>METHODS OF DELIVERY</vt:lpstr>
      <vt:lpstr>Impromptu Speaking - a speech that is “made up on the spot.” It is unprepared and unrehearsed. - are generally short and are often given with little or no notice.   “Take advantage of every opportunity to practice your communication skills so that when important occasions arise, you will have the gift, the style, the sharpness, the clarity, and the emotions to affect other people.” – Jim Rohn </vt:lpstr>
      <vt:lpstr>Extemporaneous Speaking -It is the presentation of a carefully planned and rehearsed speech, spoken in a conversational manner using brief notes. By using notes rather than a full manuscript, the extemporaneous speaker can establish and maintain eye contact with the audience and assess how well they understand the speech as it progresses. </vt:lpstr>
      <vt:lpstr>  Advantage: -It promotes the likelihood that you, the speaker, will be perceived as knowledgeable and credible. In addition, your audience is likely to pay better attention to the message because it is engaging both verbally and nonverbally.  Disadvantage: -it requires a great deal of preparation for both the verbal and the nonverbal components of the speech. </vt:lpstr>
      <vt:lpstr>Manuscript speaking -the speaker maintains his or her attention on the printed page. -Manuscript speaking is reading the exact repetition of original words. -it’s typically an uninteresting way to present. Unless the speaker has rehearsed the reading as a complete performance animated with vocal expression and gestures (as poets do in a poetry slam and actors do in a reader’s theater).</vt:lpstr>
      <vt:lpstr>Memorized speaking -consists of reciting a scripted speech from memory. It allows the speaker to be free of notes. -The advantage to memorization is that it enables the speaker to maintain eye contact with the audience throughout the speech. Being free of notes means that you can move freely around the stage and use your hands to make gestures.</vt:lpstr>
    </vt:vector>
  </TitlesOfParts>
  <Company>TEMAOS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OF DELIVERY</dc:title>
  <dc:creator>user</dc:creator>
  <cp:lastModifiedBy>user</cp:lastModifiedBy>
  <cp:revision>13</cp:revision>
  <dcterms:created xsi:type="dcterms:W3CDTF">2019-01-14T07:20:26Z</dcterms:created>
  <dcterms:modified xsi:type="dcterms:W3CDTF">2019-01-16T02:50:30Z</dcterms:modified>
</cp:coreProperties>
</file>